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5.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0" r:id="rId1"/>
    <p:sldMasterId id="2147484287" r:id="rId2"/>
    <p:sldMasterId id="2147484296" r:id="rId3"/>
    <p:sldMasterId id="2147484304" r:id="rId4"/>
    <p:sldMasterId id="2147484313" r:id="rId5"/>
    <p:sldMasterId id="2147484332" r:id="rId6"/>
  </p:sldMasterIdLst>
  <p:notesMasterIdLst>
    <p:notesMasterId r:id="rId49"/>
  </p:notesMasterIdLst>
  <p:handoutMasterIdLst>
    <p:handoutMasterId r:id="rId50"/>
  </p:handoutMasterIdLst>
  <p:sldIdLst>
    <p:sldId id="447" r:id="rId7"/>
    <p:sldId id="257" r:id="rId8"/>
    <p:sldId id="412" r:id="rId9"/>
    <p:sldId id="453" r:id="rId10"/>
    <p:sldId id="454" r:id="rId11"/>
    <p:sldId id="431" r:id="rId12"/>
    <p:sldId id="457" r:id="rId13"/>
    <p:sldId id="459" r:id="rId14"/>
    <p:sldId id="437" r:id="rId15"/>
    <p:sldId id="475" r:id="rId16"/>
    <p:sldId id="474" r:id="rId17"/>
    <p:sldId id="476" r:id="rId18"/>
    <p:sldId id="477" r:id="rId19"/>
    <p:sldId id="478" r:id="rId20"/>
    <p:sldId id="479" r:id="rId21"/>
    <p:sldId id="480" r:id="rId22"/>
    <p:sldId id="481" r:id="rId23"/>
    <p:sldId id="483" r:id="rId24"/>
    <p:sldId id="482" r:id="rId25"/>
    <p:sldId id="485" r:id="rId26"/>
    <p:sldId id="484" r:id="rId27"/>
    <p:sldId id="491" r:id="rId28"/>
    <p:sldId id="506" r:id="rId29"/>
    <p:sldId id="486" r:id="rId30"/>
    <p:sldId id="487" r:id="rId31"/>
    <p:sldId id="438" r:id="rId32"/>
    <p:sldId id="498" r:id="rId33"/>
    <p:sldId id="489" r:id="rId34"/>
    <p:sldId id="500" r:id="rId35"/>
    <p:sldId id="501" r:id="rId36"/>
    <p:sldId id="427" r:id="rId37"/>
    <p:sldId id="426" r:id="rId38"/>
    <p:sldId id="465" r:id="rId39"/>
    <p:sldId id="460" r:id="rId40"/>
    <p:sldId id="401" r:id="rId41"/>
    <p:sldId id="461" r:id="rId42"/>
    <p:sldId id="462" r:id="rId43"/>
    <p:sldId id="466" r:id="rId44"/>
    <p:sldId id="502" r:id="rId45"/>
    <p:sldId id="503" r:id="rId46"/>
    <p:sldId id="504" r:id="rId47"/>
    <p:sldId id="505" r:id="rId4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D81ACA9-C5E1-432B-B8EA-FE7F1637A439}">
          <p14:sldIdLst>
            <p14:sldId id="447"/>
            <p14:sldId id="257"/>
          </p14:sldIdLst>
        </p14:section>
        <p14:section name="Introduction to Predictive Analytics" id="{786C82C5-E798-44E5-B949-50480B941A6A}">
          <p14:sldIdLst>
            <p14:sldId id="412"/>
            <p14:sldId id="453"/>
            <p14:sldId id="454"/>
            <p14:sldId id="431"/>
            <p14:sldId id="457"/>
          </p14:sldIdLst>
        </p14:section>
        <p14:section name="Case Study Predictive Analytics" id="{0335DEF9-F1E0-4F35-BF12-5B595244CE65}">
          <p14:sldIdLst>
            <p14:sldId id="459"/>
            <p14:sldId id="437"/>
            <p14:sldId id="475"/>
            <p14:sldId id="474"/>
          </p14:sldIdLst>
        </p14:section>
        <p14:section name="Algorithms in the Predictive Modeling Toolkit" id="{53B56DBA-73DF-40B8-BA5E-DA887D17FA6E}">
          <p14:sldIdLst>
            <p14:sldId id="476"/>
            <p14:sldId id="477"/>
            <p14:sldId id="478"/>
            <p14:sldId id="479"/>
            <p14:sldId id="480"/>
            <p14:sldId id="481"/>
            <p14:sldId id="483"/>
            <p14:sldId id="482"/>
            <p14:sldId id="485"/>
            <p14:sldId id="484"/>
            <p14:sldId id="491"/>
          </p14:sldIdLst>
        </p14:section>
        <p14:section name="Computer Vision" id="{5353D923-F6B7-4022-BBA1-0438EC4AC583}">
          <p14:sldIdLst>
            <p14:sldId id="506"/>
            <p14:sldId id="486"/>
            <p14:sldId id="487"/>
            <p14:sldId id="438"/>
            <p14:sldId id="498"/>
            <p14:sldId id="489"/>
            <p14:sldId id="500"/>
            <p14:sldId id="501"/>
          </p14:sldIdLst>
        </p14:section>
        <p14:section name="Artifical Intelligence" id="{D156719B-3D9C-4750-8636-87F6297D4404}">
          <p14:sldIdLst>
            <p14:sldId id="427"/>
            <p14:sldId id="426"/>
            <p14:sldId id="465"/>
            <p14:sldId id="460"/>
            <p14:sldId id="401"/>
          </p14:sldIdLst>
        </p14:section>
        <p14:section name="Backup" id="{9D621009-8D8F-4F15-A377-60C4BD7D4411}">
          <p14:sldIdLst>
            <p14:sldId id="461"/>
            <p14:sldId id="462"/>
            <p14:sldId id="466"/>
            <p14:sldId id="502"/>
            <p14:sldId id="503"/>
            <p14:sldId id="504"/>
            <p14:sldId id="50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CBA9E5"/>
    <a:srgbClr val="002D55"/>
    <a:srgbClr val="FFFFFF"/>
    <a:srgbClr val="0073D4"/>
    <a:srgbClr val="007379"/>
    <a:srgbClr val="003E79"/>
    <a:srgbClr val="00FF00"/>
    <a:srgbClr val="D0E600"/>
    <a:srgbClr val="788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38" autoAdjust="0"/>
    <p:restoredTop sz="95220" autoAdjust="0"/>
  </p:normalViewPr>
  <p:slideViewPr>
    <p:cSldViewPr snapToGrid="0">
      <p:cViewPr>
        <p:scale>
          <a:sx n="70" d="100"/>
          <a:sy n="70" d="100"/>
        </p:scale>
        <p:origin x="979" y="30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40" d="100"/>
        <a:sy n="140" d="100"/>
      </p:scale>
      <p:origin x="0" y="-29203"/>
    </p:cViewPr>
  </p:sorterViewPr>
  <p:notesViewPr>
    <p:cSldViewPr snapToGrid="0">
      <p:cViewPr varScale="1">
        <p:scale>
          <a:sx n="67" d="100"/>
          <a:sy n="67" d="100"/>
        </p:scale>
        <p:origin x="3120"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8" Type="http://schemas.openxmlformats.org/officeDocument/2006/relationships/slide" Target="slides/slide2.xml"/><Relationship Id="rId5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04ED8F-0A07-4E37-A4AD-6FB9C2883B36}"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4A813B77-7C50-4E32-A949-4767D2E2FD48}">
      <dgm:prSet phldrT="[Text]" custT="1"/>
      <dgm:spPr>
        <a:solidFill>
          <a:srgbClr val="C00000"/>
        </a:solidFill>
      </dgm:spPr>
      <dgm:t>
        <a:bodyPr/>
        <a:lstStyle/>
        <a:p>
          <a:r>
            <a:rPr lang="en-US" sz="2000" dirty="0" smtClean="0"/>
            <a:t>Understanding the Business</a:t>
          </a:r>
          <a:endParaRPr lang="en-US" sz="1200" dirty="0" smtClean="0"/>
        </a:p>
      </dgm:t>
    </dgm:pt>
    <dgm:pt modelId="{B9ABE645-2990-4006-8CD8-F46CB564BC66}" type="parTrans" cxnId="{158928CF-6BCA-4948-9B5D-74189AD191FA}">
      <dgm:prSet/>
      <dgm:spPr/>
      <dgm:t>
        <a:bodyPr/>
        <a:lstStyle/>
        <a:p>
          <a:endParaRPr lang="en-US"/>
        </a:p>
      </dgm:t>
    </dgm:pt>
    <dgm:pt modelId="{C9AFCC11-CB60-4027-A589-7CFB5B7472C1}" type="sibTrans" cxnId="{158928CF-6BCA-4948-9B5D-74189AD191FA}">
      <dgm:prSet/>
      <dgm:spPr/>
      <dgm:t>
        <a:bodyPr/>
        <a:lstStyle/>
        <a:p>
          <a:endParaRPr lang="en-US"/>
        </a:p>
      </dgm:t>
    </dgm:pt>
    <dgm:pt modelId="{DC0326BF-9B99-47A2-8B42-CF3F9CD35127}">
      <dgm:prSet phldrT="[Text]" custT="1"/>
      <dgm:spPr>
        <a:solidFill>
          <a:srgbClr val="00B050"/>
        </a:solidFill>
      </dgm:spPr>
      <dgm:t>
        <a:bodyPr/>
        <a:lstStyle/>
        <a:p>
          <a:r>
            <a:rPr lang="en-US" sz="2000" dirty="0" smtClean="0"/>
            <a:t>Data Preparation</a:t>
          </a:r>
          <a:endParaRPr lang="en-US" sz="1200" dirty="0"/>
        </a:p>
      </dgm:t>
    </dgm:pt>
    <dgm:pt modelId="{3D35051B-0C9A-4F57-9AAB-826256BFA800}" type="parTrans" cxnId="{F108B118-CE78-4D3C-8018-06C6FAC8CB22}">
      <dgm:prSet/>
      <dgm:spPr/>
      <dgm:t>
        <a:bodyPr/>
        <a:lstStyle/>
        <a:p>
          <a:endParaRPr lang="en-US"/>
        </a:p>
      </dgm:t>
    </dgm:pt>
    <dgm:pt modelId="{4E7D92D4-67A1-4126-A749-3CE52292A71F}" type="sibTrans" cxnId="{F108B118-CE78-4D3C-8018-06C6FAC8CB22}">
      <dgm:prSet/>
      <dgm:spPr/>
      <dgm:t>
        <a:bodyPr/>
        <a:lstStyle/>
        <a:p>
          <a:endParaRPr lang="en-US"/>
        </a:p>
      </dgm:t>
    </dgm:pt>
    <dgm:pt modelId="{531C58B1-9281-45B2-BB0F-1454F2B02EE3}">
      <dgm:prSet phldrT="[Text]" custT="1"/>
      <dgm:spPr>
        <a:solidFill>
          <a:srgbClr val="AC75D5"/>
        </a:solidFill>
      </dgm:spPr>
      <dgm:t>
        <a:bodyPr/>
        <a:lstStyle/>
        <a:p>
          <a:r>
            <a:rPr lang="en-US" sz="2000" dirty="0" smtClean="0"/>
            <a:t>Data Modeling</a:t>
          </a:r>
          <a:endParaRPr lang="en-US" sz="1200" dirty="0"/>
        </a:p>
      </dgm:t>
    </dgm:pt>
    <dgm:pt modelId="{FF7E0702-4538-44B6-AB30-9AC1A0374274}" type="parTrans" cxnId="{849202DE-AB0D-48A0-9EB4-D8B0CA0755DA}">
      <dgm:prSet/>
      <dgm:spPr/>
      <dgm:t>
        <a:bodyPr/>
        <a:lstStyle/>
        <a:p>
          <a:endParaRPr lang="en-US"/>
        </a:p>
      </dgm:t>
    </dgm:pt>
    <dgm:pt modelId="{CDF00CBF-253B-4917-8A4A-75112F9E90FB}" type="sibTrans" cxnId="{849202DE-AB0D-48A0-9EB4-D8B0CA0755DA}">
      <dgm:prSet/>
      <dgm:spPr/>
      <dgm:t>
        <a:bodyPr/>
        <a:lstStyle/>
        <a:p>
          <a:endParaRPr lang="en-US"/>
        </a:p>
      </dgm:t>
    </dgm:pt>
    <dgm:pt modelId="{0B8D3FC9-9176-4C68-9569-BAEACA5729ED}">
      <dgm:prSet phldrT="[Text]" custT="1"/>
      <dgm:spPr>
        <a:solidFill>
          <a:srgbClr val="0071C5"/>
        </a:solidFill>
      </dgm:spPr>
      <dgm:t>
        <a:bodyPr/>
        <a:lstStyle/>
        <a:p>
          <a:r>
            <a:rPr lang="en-US" sz="2000" dirty="0" smtClean="0"/>
            <a:t>Evaluation and Deployment</a:t>
          </a:r>
          <a:endParaRPr lang="en-US" sz="1200" dirty="0"/>
        </a:p>
      </dgm:t>
    </dgm:pt>
    <dgm:pt modelId="{51690BA8-D2C9-41D9-BA86-480307A6A9CB}" type="sibTrans" cxnId="{2D55FD51-3E7E-4262-9BC1-2A22D089081C}">
      <dgm:prSet/>
      <dgm:spPr/>
      <dgm:t>
        <a:bodyPr/>
        <a:lstStyle/>
        <a:p>
          <a:endParaRPr lang="en-US"/>
        </a:p>
      </dgm:t>
    </dgm:pt>
    <dgm:pt modelId="{B239467A-C105-40D4-A28A-EFCAD175CEF3}" type="parTrans" cxnId="{2D55FD51-3E7E-4262-9BC1-2A22D089081C}">
      <dgm:prSet/>
      <dgm:spPr/>
      <dgm:t>
        <a:bodyPr/>
        <a:lstStyle/>
        <a:p>
          <a:endParaRPr lang="en-US"/>
        </a:p>
      </dgm:t>
    </dgm:pt>
    <dgm:pt modelId="{39FAABEA-C1DD-4338-ABD4-DFDA2E8E163F}">
      <dgm:prSet phldrT="[Text]" custT="1"/>
      <dgm:spPr>
        <a:solidFill>
          <a:srgbClr val="FD7741"/>
        </a:solidFill>
      </dgm:spPr>
      <dgm:t>
        <a:bodyPr/>
        <a:lstStyle/>
        <a:p>
          <a:r>
            <a:rPr lang="en-US" sz="2000" dirty="0" smtClean="0"/>
            <a:t>Understanding the Data</a:t>
          </a:r>
        </a:p>
      </dgm:t>
    </dgm:pt>
    <dgm:pt modelId="{F26C6AE0-6719-473C-8450-54C8068E3F0F}" type="sibTrans" cxnId="{CDA4F0FD-263A-4413-A2D7-2057960B6A78}">
      <dgm:prSet/>
      <dgm:spPr/>
      <dgm:t>
        <a:bodyPr/>
        <a:lstStyle/>
        <a:p>
          <a:endParaRPr lang="en-US"/>
        </a:p>
      </dgm:t>
    </dgm:pt>
    <dgm:pt modelId="{A7561F33-D448-4DE2-AAA9-5E85E774026B}" type="parTrans" cxnId="{CDA4F0FD-263A-4413-A2D7-2057960B6A78}">
      <dgm:prSet/>
      <dgm:spPr/>
      <dgm:t>
        <a:bodyPr/>
        <a:lstStyle/>
        <a:p>
          <a:endParaRPr lang="en-US"/>
        </a:p>
      </dgm:t>
    </dgm:pt>
    <dgm:pt modelId="{5EF7AE8B-D50D-441E-B476-B8586C773ACC}" type="pres">
      <dgm:prSet presAssocID="{6004ED8F-0A07-4E37-A4AD-6FB9C2883B36}" presName="Name0" presStyleCnt="0">
        <dgm:presLayoutVars>
          <dgm:dir/>
          <dgm:resizeHandles val="exact"/>
        </dgm:presLayoutVars>
      </dgm:prSet>
      <dgm:spPr/>
      <dgm:t>
        <a:bodyPr/>
        <a:lstStyle/>
        <a:p>
          <a:endParaRPr lang="en-US"/>
        </a:p>
      </dgm:t>
    </dgm:pt>
    <dgm:pt modelId="{F88AB5E5-8C6E-4F7A-B788-F2E8D47141B0}" type="pres">
      <dgm:prSet presAssocID="{6004ED8F-0A07-4E37-A4AD-6FB9C2883B36}" presName="cycle" presStyleCnt="0"/>
      <dgm:spPr/>
      <dgm:t>
        <a:bodyPr/>
        <a:lstStyle/>
        <a:p>
          <a:endParaRPr lang="en-US"/>
        </a:p>
      </dgm:t>
    </dgm:pt>
    <dgm:pt modelId="{A13A49D5-FCD9-4369-805C-A6F97917B674}" type="pres">
      <dgm:prSet presAssocID="{4A813B77-7C50-4E32-A949-4767D2E2FD48}" presName="nodeFirstNode" presStyleLbl="node1" presStyleIdx="0" presStyleCnt="5" custAng="0" custScaleY="109316">
        <dgm:presLayoutVars>
          <dgm:bulletEnabled val="1"/>
        </dgm:presLayoutVars>
      </dgm:prSet>
      <dgm:spPr/>
      <dgm:t>
        <a:bodyPr/>
        <a:lstStyle/>
        <a:p>
          <a:endParaRPr lang="en-US"/>
        </a:p>
      </dgm:t>
    </dgm:pt>
    <dgm:pt modelId="{CBA3F211-E9D0-4200-8416-FAFDD2CCB83D}" type="pres">
      <dgm:prSet presAssocID="{C9AFCC11-CB60-4027-A589-7CFB5B7472C1}" presName="sibTransFirstNode" presStyleLbl="bgShp" presStyleIdx="0" presStyleCnt="1"/>
      <dgm:spPr/>
      <dgm:t>
        <a:bodyPr/>
        <a:lstStyle/>
        <a:p>
          <a:endParaRPr lang="en-US"/>
        </a:p>
      </dgm:t>
    </dgm:pt>
    <dgm:pt modelId="{DFADF683-8DE0-462B-9AA4-C58A5476D053}" type="pres">
      <dgm:prSet presAssocID="{39FAABEA-C1DD-4338-ABD4-DFDA2E8E163F}" presName="nodeFollowingNodes" presStyleLbl="node1" presStyleIdx="1" presStyleCnt="5" custScaleY="124344" custRadScaleRad="101391" custRadScaleInc="6132">
        <dgm:presLayoutVars>
          <dgm:bulletEnabled val="1"/>
        </dgm:presLayoutVars>
      </dgm:prSet>
      <dgm:spPr/>
      <dgm:t>
        <a:bodyPr/>
        <a:lstStyle/>
        <a:p>
          <a:endParaRPr lang="en-US"/>
        </a:p>
      </dgm:t>
    </dgm:pt>
    <dgm:pt modelId="{08B6396D-9FDE-4530-9372-056A0401AEC1}" type="pres">
      <dgm:prSet presAssocID="{DC0326BF-9B99-47A2-8B42-CF3F9CD35127}" presName="nodeFollowingNodes" presStyleLbl="node1" presStyleIdx="2" presStyleCnt="5" custScaleY="119687" custRadScaleRad="122973" custRadScaleInc="-25182">
        <dgm:presLayoutVars>
          <dgm:bulletEnabled val="1"/>
        </dgm:presLayoutVars>
      </dgm:prSet>
      <dgm:spPr/>
      <dgm:t>
        <a:bodyPr/>
        <a:lstStyle/>
        <a:p>
          <a:endParaRPr lang="en-US"/>
        </a:p>
      </dgm:t>
    </dgm:pt>
    <dgm:pt modelId="{68581E33-1AE9-4883-90EA-3768EEEECFD4}" type="pres">
      <dgm:prSet presAssocID="{531C58B1-9281-45B2-BB0F-1454F2B02EE3}" presName="nodeFollowingNodes" presStyleLbl="node1" presStyleIdx="3" presStyleCnt="5" custScaleY="121417" custRadScaleRad="114314" custRadScaleInc="17582">
        <dgm:presLayoutVars>
          <dgm:bulletEnabled val="1"/>
        </dgm:presLayoutVars>
      </dgm:prSet>
      <dgm:spPr/>
      <dgm:t>
        <a:bodyPr/>
        <a:lstStyle/>
        <a:p>
          <a:endParaRPr lang="en-US"/>
        </a:p>
      </dgm:t>
    </dgm:pt>
    <dgm:pt modelId="{3366C7AB-4828-4FAD-962F-1BB280795E20}" type="pres">
      <dgm:prSet presAssocID="{0B8D3FC9-9176-4C68-9569-BAEACA5729ED}" presName="nodeFollowingNodes" presStyleLbl="node1" presStyleIdx="4" presStyleCnt="5" custScaleY="127002" custRadScaleRad="101869" custRadScaleInc="-11839">
        <dgm:presLayoutVars>
          <dgm:bulletEnabled val="1"/>
        </dgm:presLayoutVars>
      </dgm:prSet>
      <dgm:spPr/>
      <dgm:t>
        <a:bodyPr/>
        <a:lstStyle/>
        <a:p>
          <a:endParaRPr lang="en-US"/>
        </a:p>
      </dgm:t>
    </dgm:pt>
  </dgm:ptLst>
  <dgm:cxnLst>
    <dgm:cxn modelId="{24576AEE-22EB-4184-A7E2-9264E5813D4C}" type="presOf" srcId="{0B8D3FC9-9176-4C68-9569-BAEACA5729ED}" destId="{3366C7AB-4828-4FAD-962F-1BB280795E20}" srcOrd="0" destOrd="0" presId="urn:microsoft.com/office/officeart/2005/8/layout/cycle3"/>
    <dgm:cxn modelId="{849202DE-AB0D-48A0-9EB4-D8B0CA0755DA}" srcId="{6004ED8F-0A07-4E37-A4AD-6FB9C2883B36}" destId="{531C58B1-9281-45B2-BB0F-1454F2B02EE3}" srcOrd="3" destOrd="0" parTransId="{FF7E0702-4538-44B6-AB30-9AC1A0374274}" sibTransId="{CDF00CBF-253B-4917-8A4A-75112F9E90FB}"/>
    <dgm:cxn modelId="{140432FA-1FBD-44F4-A754-EA0A15D280C8}" type="presOf" srcId="{C9AFCC11-CB60-4027-A589-7CFB5B7472C1}" destId="{CBA3F211-E9D0-4200-8416-FAFDD2CCB83D}" srcOrd="0" destOrd="0" presId="urn:microsoft.com/office/officeart/2005/8/layout/cycle3"/>
    <dgm:cxn modelId="{8E211DFC-6CF1-41EA-80C1-F929402B36BA}" type="presOf" srcId="{4A813B77-7C50-4E32-A949-4767D2E2FD48}" destId="{A13A49D5-FCD9-4369-805C-A6F97917B674}" srcOrd="0" destOrd="0" presId="urn:microsoft.com/office/officeart/2005/8/layout/cycle3"/>
    <dgm:cxn modelId="{F108B118-CE78-4D3C-8018-06C6FAC8CB22}" srcId="{6004ED8F-0A07-4E37-A4AD-6FB9C2883B36}" destId="{DC0326BF-9B99-47A2-8B42-CF3F9CD35127}" srcOrd="2" destOrd="0" parTransId="{3D35051B-0C9A-4F57-9AAB-826256BFA800}" sibTransId="{4E7D92D4-67A1-4126-A749-3CE52292A71F}"/>
    <dgm:cxn modelId="{092C6C52-FEAB-4301-8C90-3C1025AD594C}" type="presOf" srcId="{6004ED8F-0A07-4E37-A4AD-6FB9C2883B36}" destId="{5EF7AE8B-D50D-441E-B476-B8586C773ACC}" srcOrd="0" destOrd="0" presId="urn:microsoft.com/office/officeart/2005/8/layout/cycle3"/>
    <dgm:cxn modelId="{04B2A3BD-F3C0-4478-86E5-D5582FB7AC38}" type="presOf" srcId="{39FAABEA-C1DD-4338-ABD4-DFDA2E8E163F}" destId="{DFADF683-8DE0-462B-9AA4-C58A5476D053}" srcOrd="0" destOrd="0" presId="urn:microsoft.com/office/officeart/2005/8/layout/cycle3"/>
    <dgm:cxn modelId="{2D55FD51-3E7E-4262-9BC1-2A22D089081C}" srcId="{6004ED8F-0A07-4E37-A4AD-6FB9C2883B36}" destId="{0B8D3FC9-9176-4C68-9569-BAEACA5729ED}" srcOrd="4" destOrd="0" parTransId="{B239467A-C105-40D4-A28A-EFCAD175CEF3}" sibTransId="{51690BA8-D2C9-41D9-BA86-480307A6A9CB}"/>
    <dgm:cxn modelId="{158928CF-6BCA-4948-9B5D-74189AD191FA}" srcId="{6004ED8F-0A07-4E37-A4AD-6FB9C2883B36}" destId="{4A813B77-7C50-4E32-A949-4767D2E2FD48}" srcOrd="0" destOrd="0" parTransId="{B9ABE645-2990-4006-8CD8-F46CB564BC66}" sibTransId="{C9AFCC11-CB60-4027-A589-7CFB5B7472C1}"/>
    <dgm:cxn modelId="{CDA4F0FD-263A-4413-A2D7-2057960B6A78}" srcId="{6004ED8F-0A07-4E37-A4AD-6FB9C2883B36}" destId="{39FAABEA-C1DD-4338-ABD4-DFDA2E8E163F}" srcOrd="1" destOrd="0" parTransId="{A7561F33-D448-4DE2-AAA9-5E85E774026B}" sibTransId="{F26C6AE0-6719-473C-8450-54C8068E3F0F}"/>
    <dgm:cxn modelId="{4D8714EE-BC0B-48E8-A351-A5B2978775C8}" type="presOf" srcId="{531C58B1-9281-45B2-BB0F-1454F2B02EE3}" destId="{68581E33-1AE9-4883-90EA-3768EEEECFD4}" srcOrd="0" destOrd="0" presId="urn:microsoft.com/office/officeart/2005/8/layout/cycle3"/>
    <dgm:cxn modelId="{45EED79D-0A8B-4F08-8519-8E5860F797C9}" type="presOf" srcId="{DC0326BF-9B99-47A2-8B42-CF3F9CD35127}" destId="{08B6396D-9FDE-4530-9372-056A0401AEC1}" srcOrd="0" destOrd="0" presId="urn:microsoft.com/office/officeart/2005/8/layout/cycle3"/>
    <dgm:cxn modelId="{82234CAC-331E-4ECA-A7B0-5B6E3B4A6F72}" type="presParOf" srcId="{5EF7AE8B-D50D-441E-B476-B8586C773ACC}" destId="{F88AB5E5-8C6E-4F7A-B788-F2E8D47141B0}" srcOrd="0" destOrd="0" presId="urn:microsoft.com/office/officeart/2005/8/layout/cycle3"/>
    <dgm:cxn modelId="{57C51EA7-877B-4324-A537-9CF58801D26C}" type="presParOf" srcId="{F88AB5E5-8C6E-4F7A-B788-F2E8D47141B0}" destId="{A13A49D5-FCD9-4369-805C-A6F97917B674}" srcOrd="0" destOrd="0" presId="urn:microsoft.com/office/officeart/2005/8/layout/cycle3"/>
    <dgm:cxn modelId="{9116E14B-D097-4C74-9872-193A3B2E0D0B}" type="presParOf" srcId="{F88AB5E5-8C6E-4F7A-B788-F2E8D47141B0}" destId="{CBA3F211-E9D0-4200-8416-FAFDD2CCB83D}" srcOrd="1" destOrd="0" presId="urn:microsoft.com/office/officeart/2005/8/layout/cycle3"/>
    <dgm:cxn modelId="{9D2C0EFB-B477-4ED3-AA0F-B9E7B836DA39}" type="presParOf" srcId="{F88AB5E5-8C6E-4F7A-B788-F2E8D47141B0}" destId="{DFADF683-8DE0-462B-9AA4-C58A5476D053}" srcOrd="2" destOrd="0" presId="urn:microsoft.com/office/officeart/2005/8/layout/cycle3"/>
    <dgm:cxn modelId="{24519B72-D945-42B9-9B73-983B18FD7AE9}" type="presParOf" srcId="{F88AB5E5-8C6E-4F7A-B788-F2E8D47141B0}" destId="{08B6396D-9FDE-4530-9372-056A0401AEC1}" srcOrd="3" destOrd="0" presId="urn:microsoft.com/office/officeart/2005/8/layout/cycle3"/>
    <dgm:cxn modelId="{3D1476D8-3DE6-4441-9919-C30E9E61C908}" type="presParOf" srcId="{F88AB5E5-8C6E-4F7A-B788-F2E8D47141B0}" destId="{68581E33-1AE9-4883-90EA-3768EEEECFD4}" srcOrd="4" destOrd="0" presId="urn:microsoft.com/office/officeart/2005/8/layout/cycle3"/>
    <dgm:cxn modelId="{5F720852-0E95-4A19-AF6D-FF75B6AEF643}" type="presParOf" srcId="{F88AB5E5-8C6E-4F7A-B788-F2E8D47141B0}" destId="{3366C7AB-4828-4FAD-962F-1BB280795E20}" srcOrd="5"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A3F211-E9D0-4200-8416-FAFDD2CCB83D}">
      <dsp:nvSpPr>
        <dsp:cNvPr id="0" name=""/>
        <dsp:cNvSpPr/>
      </dsp:nvSpPr>
      <dsp:spPr>
        <a:xfrm>
          <a:off x="627629" y="-21386"/>
          <a:ext cx="4638195" cy="4638195"/>
        </a:xfrm>
        <a:prstGeom prst="circularArrow">
          <a:avLst>
            <a:gd name="adj1" fmla="val 5544"/>
            <a:gd name="adj2" fmla="val 330680"/>
            <a:gd name="adj3" fmla="val 13821057"/>
            <a:gd name="adj4" fmla="val 17358558"/>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3A49D5-FCD9-4369-805C-A6F97917B674}">
      <dsp:nvSpPr>
        <dsp:cNvPr id="0" name=""/>
        <dsp:cNvSpPr/>
      </dsp:nvSpPr>
      <dsp:spPr>
        <a:xfrm>
          <a:off x="1881991" y="-44277"/>
          <a:ext cx="2129470" cy="1163926"/>
        </a:xfrm>
        <a:prstGeom prst="roundRect">
          <a:avLst/>
        </a:prstGeom>
        <a:solidFill>
          <a:srgbClr val="C00000"/>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Understanding the Business</a:t>
          </a:r>
          <a:endParaRPr lang="en-US" sz="1200" kern="1200" dirty="0" smtClean="0"/>
        </a:p>
      </dsp:txBody>
      <dsp:txXfrm>
        <a:off x="1938809" y="12541"/>
        <a:ext cx="2015834" cy="1050290"/>
      </dsp:txXfrm>
    </dsp:sp>
    <dsp:sp modelId="{DFADF683-8DE0-462B-9AA4-C58A5476D053}">
      <dsp:nvSpPr>
        <dsp:cNvPr id="0" name=""/>
        <dsp:cNvSpPr/>
      </dsp:nvSpPr>
      <dsp:spPr>
        <a:xfrm>
          <a:off x="3763983" y="1357584"/>
          <a:ext cx="2129470" cy="1323934"/>
        </a:xfrm>
        <a:prstGeom prst="roundRect">
          <a:avLst/>
        </a:prstGeom>
        <a:solidFill>
          <a:srgbClr val="FD7741"/>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Understanding the Data</a:t>
          </a:r>
        </a:p>
      </dsp:txBody>
      <dsp:txXfrm>
        <a:off x="3828612" y="1422213"/>
        <a:ext cx="2000212" cy="1194676"/>
      </dsp:txXfrm>
    </dsp:sp>
    <dsp:sp modelId="{08B6396D-9FDE-4530-9372-056A0401AEC1}">
      <dsp:nvSpPr>
        <dsp:cNvPr id="0" name=""/>
        <dsp:cNvSpPr/>
      </dsp:nvSpPr>
      <dsp:spPr>
        <a:xfrm>
          <a:off x="3763983" y="3405506"/>
          <a:ext cx="2129470" cy="1274349"/>
        </a:xfrm>
        <a:prstGeom prst="roundRect">
          <a:avLst/>
        </a:prstGeom>
        <a:solidFill>
          <a:srgbClr val="00B050"/>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Data Preparation</a:t>
          </a:r>
          <a:endParaRPr lang="en-US" sz="1200" kern="1200" dirty="0"/>
        </a:p>
      </dsp:txBody>
      <dsp:txXfrm>
        <a:off x="3826192" y="3467715"/>
        <a:ext cx="2005052" cy="1149931"/>
      </dsp:txXfrm>
    </dsp:sp>
    <dsp:sp modelId="{68581E33-1AE9-4883-90EA-3768EEEECFD4}">
      <dsp:nvSpPr>
        <dsp:cNvPr id="0" name=""/>
        <dsp:cNvSpPr/>
      </dsp:nvSpPr>
      <dsp:spPr>
        <a:xfrm>
          <a:off x="240565" y="3424188"/>
          <a:ext cx="2129470" cy="1292769"/>
        </a:xfrm>
        <a:prstGeom prst="roundRect">
          <a:avLst/>
        </a:prstGeom>
        <a:solidFill>
          <a:srgbClr val="AC75D5"/>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Data Modeling</a:t>
          </a:r>
          <a:endParaRPr lang="en-US" sz="1200" kern="1200" dirty="0"/>
        </a:p>
      </dsp:txBody>
      <dsp:txXfrm>
        <a:off x="303673" y="3487296"/>
        <a:ext cx="2003254" cy="1166553"/>
      </dsp:txXfrm>
    </dsp:sp>
    <dsp:sp modelId="{3366C7AB-4828-4FAD-962F-1BB280795E20}">
      <dsp:nvSpPr>
        <dsp:cNvPr id="0" name=""/>
        <dsp:cNvSpPr/>
      </dsp:nvSpPr>
      <dsp:spPr>
        <a:xfrm>
          <a:off x="0" y="1458590"/>
          <a:ext cx="2129470" cy="1352235"/>
        </a:xfrm>
        <a:prstGeom prst="roundRect">
          <a:avLst/>
        </a:prstGeom>
        <a:solidFill>
          <a:srgbClr val="0071C5"/>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Evaluation and Deployment</a:t>
          </a:r>
          <a:endParaRPr lang="en-US" sz="1200" kern="1200" dirty="0"/>
        </a:p>
      </dsp:txBody>
      <dsp:txXfrm>
        <a:off x="66011" y="1524601"/>
        <a:ext cx="1997448" cy="1220213"/>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175FB86A-D1D8-4B5A-8094-1E998476F1FC}" type="datetimeFigureOut">
              <a:rPr lang="en-US" smtClean="0"/>
              <a:t>4/8/2018</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607F8585-D10D-44B4-8CD8-23F999B3C0BD}" type="slidenum">
              <a:rPr lang="en-US" smtClean="0"/>
              <a:t>‹#›</a:t>
            </a:fld>
            <a:endParaRPr lang="en-US"/>
          </a:p>
        </p:txBody>
      </p:sp>
    </p:spTree>
    <p:extLst>
      <p:ext uri="{BB962C8B-B14F-4D97-AF65-F5344CB8AC3E}">
        <p14:creationId xmlns:p14="http://schemas.microsoft.com/office/powerpoint/2010/main" val="14005061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1EDDFC6C-D092-460B-AA5D-8C11C5966049}" type="datetimeFigureOut">
              <a:rPr lang="en-US" smtClean="0"/>
              <a:t>4/8/2018</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BC02897E-1B9B-4D97-95E3-E7A13458AE70}" type="slidenum">
              <a:rPr lang="en-US" smtClean="0"/>
              <a:t>‹#›</a:t>
            </a:fld>
            <a:endParaRPr lang="en-US"/>
          </a:p>
        </p:txBody>
      </p:sp>
    </p:spTree>
    <p:extLst>
      <p:ext uri="{BB962C8B-B14F-4D97-AF65-F5344CB8AC3E}">
        <p14:creationId xmlns:p14="http://schemas.microsoft.com/office/powerpoint/2010/main" val="138348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newsroom.intel.com/editorials/brian-krzanich-our-strategy-and-the-future-of-inte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Regression_analysi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8" Type="http://schemas.openxmlformats.org/officeDocument/2006/relationships/hyperlink" Target="https://en.wikipedia.org/wiki/Wikipedia:Please_clarify" TargetMode="External"/><Relationship Id="rId3" Type="http://schemas.openxmlformats.org/officeDocument/2006/relationships/hyperlink" Target="https://en.wikipedia.org/wiki/Covariance" TargetMode="External"/><Relationship Id="rId7" Type="http://schemas.openxmlformats.org/officeDocument/2006/relationships/hyperlink" Target="https://en.wikipedia.org/wiki/Wikipedia:Citation_needed"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en.wikipedia.org/wiki/Eigenvalue,_eigenvector_and_eigenspace" TargetMode="External"/><Relationship Id="rId5" Type="http://schemas.openxmlformats.org/officeDocument/2006/relationships/hyperlink" Target="https://en.wikipedia.org/wiki/Matrix_(mathematics)" TargetMode="External"/><Relationship Id="rId4" Type="http://schemas.openxmlformats.org/officeDocument/2006/relationships/hyperlink" Target="https://en.wikipedia.org/wiki/Correlation_and_dependence"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8" Type="http://schemas.openxmlformats.org/officeDocument/2006/relationships/hyperlink" Target="https://en.wikipedia.org/wiki/Machine_vision#cite_note-Demant96-29" TargetMode="External"/><Relationship Id="rId13" Type="http://schemas.openxmlformats.org/officeDocument/2006/relationships/hyperlink" Target="https://en.wikipedia.org/wiki/Machine_vision#cite_note-computervision-30" TargetMode="External"/><Relationship Id="rId18" Type="http://schemas.openxmlformats.org/officeDocument/2006/relationships/hyperlink" Target="https://en.wikipedia.org/wiki/Blob_extraction" TargetMode="External"/><Relationship Id="rId26" Type="http://schemas.openxmlformats.org/officeDocument/2006/relationships/hyperlink" Target="https://en.wikipedia.org/wiki/Data_Matrix" TargetMode="External"/><Relationship Id="rId3" Type="http://schemas.openxmlformats.org/officeDocument/2006/relationships/hyperlink" Target="https://en.wikipedia.org/w/index.php?title=Machine_vision&amp;action=edit&amp;section=6" TargetMode="External"/><Relationship Id="rId21" Type="http://schemas.openxmlformats.org/officeDocument/2006/relationships/hyperlink" Target="https://en.wikipedia.org/wiki/Deep_learning" TargetMode="External"/><Relationship Id="rId34" Type="http://schemas.openxmlformats.org/officeDocument/2006/relationships/hyperlink" Target="https://en.wikipedia.org/wiki/Machine_vision#cite_note-Demant191-38" TargetMode="External"/><Relationship Id="rId7" Type="http://schemas.openxmlformats.org/officeDocument/2006/relationships/hyperlink" Target="https://en.wikipedia.org/wiki/Machine_vision#cite_note-Demant39-28" TargetMode="External"/><Relationship Id="rId12" Type="http://schemas.openxmlformats.org/officeDocument/2006/relationships/hyperlink" Target="https://en.wikipedia.org/wiki/Image_segment" TargetMode="External"/><Relationship Id="rId17" Type="http://schemas.openxmlformats.org/officeDocument/2006/relationships/hyperlink" Target="https://en.wikipedia.org/wiki/Machine_vision#cite_note-NASAarticle-6" TargetMode="External"/><Relationship Id="rId25" Type="http://schemas.openxmlformats.org/officeDocument/2006/relationships/hyperlink" Target="https://en.wikipedia.org/wiki/Barcode" TargetMode="External"/><Relationship Id="rId33" Type="http://schemas.openxmlformats.org/officeDocument/2006/relationships/hyperlink" Target="https://en.wikipedia.org/wiki/Millimeter" TargetMode="External"/><Relationship Id="rId2" Type="http://schemas.openxmlformats.org/officeDocument/2006/relationships/slide" Target="../slides/slide26.xml"/><Relationship Id="rId16" Type="http://schemas.openxmlformats.org/officeDocument/2006/relationships/hyperlink" Target="https://en.wikipedia.org/wiki/Machine_vision#cite_note-Demant108-32" TargetMode="External"/><Relationship Id="rId20" Type="http://schemas.openxmlformats.org/officeDocument/2006/relationships/hyperlink" Target="https://en.wikipedia.org/wiki/Neural_network" TargetMode="External"/><Relationship Id="rId29" Type="http://schemas.openxmlformats.org/officeDocument/2006/relationships/hyperlink" Target="https://en.wikipedia.org/wiki/Optical_character_recognition" TargetMode="External"/><Relationship Id="rId1" Type="http://schemas.openxmlformats.org/officeDocument/2006/relationships/notesMaster" Target="../notesMasters/notesMaster1.xml"/><Relationship Id="rId6" Type="http://schemas.openxmlformats.org/officeDocument/2006/relationships/hyperlink" Target="https://en.wikipedia.org/wiki/Morphological_image_processing" TargetMode="External"/><Relationship Id="rId11" Type="http://schemas.openxmlformats.org/officeDocument/2006/relationships/hyperlink" Target="https://en.wikipedia.org/wiki/Digital_image" TargetMode="External"/><Relationship Id="rId24" Type="http://schemas.openxmlformats.org/officeDocument/2006/relationships/hyperlink" Target="https://en.wikipedia.org/wiki/Machine_vision#cite_note-Demant111-35" TargetMode="External"/><Relationship Id="rId32" Type="http://schemas.openxmlformats.org/officeDocument/2006/relationships/hyperlink" Target="https://en.wikipedia.org/wiki/Inch" TargetMode="External"/><Relationship Id="rId5" Type="http://schemas.openxmlformats.org/officeDocument/2006/relationships/hyperlink" Target="https://en.wikipedia.org/wiki/Wikipedia:Citation_needed" TargetMode="External"/><Relationship Id="rId15" Type="http://schemas.openxmlformats.org/officeDocument/2006/relationships/hyperlink" Target="https://en.wikipedia.org/wiki/Edge_detection" TargetMode="External"/><Relationship Id="rId23" Type="http://schemas.openxmlformats.org/officeDocument/2006/relationships/hyperlink" Target="https://en.wikipedia.org/wiki/Pattern_recognition" TargetMode="External"/><Relationship Id="rId28" Type="http://schemas.openxmlformats.org/officeDocument/2006/relationships/hyperlink" Target="https://en.wikipedia.org/wiki/Machine_vision#cite_note-Demant125-36" TargetMode="External"/><Relationship Id="rId10" Type="http://schemas.openxmlformats.org/officeDocument/2006/relationships/hyperlink" Target="https://en.wikipedia.org/wiki/Segmentation_(image_processing)" TargetMode="External"/><Relationship Id="rId19" Type="http://schemas.openxmlformats.org/officeDocument/2006/relationships/hyperlink" Target="https://en.wikipedia.org/wiki/Machine_vision#cite_note-Demant95-33" TargetMode="External"/><Relationship Id="rId31" Type="http://schemas.openxmlformats.org/officeDocument/2006/relationships/hyperlink" Target="https://en.wikipedia.org/wiki/Metrology" TargetMode="External"/><Relationship Id="rId4" Type="http://schemas.openxmlformats.org/officeDocument/2006/relationships/hyperlink" Target="https://en.wikipedia.org/wiki/Machine_vision#cite_note-Davies2nd-18" TargetMode="External"/><Relationship Id="rId9" Type="http://schemas.openxmlformats.org/officeDocument/2006/relationships/hyperlink" Target="https://en.wikipedia.org/wiki/Pixel" TargetMode="External"/><Relationship Id="rId14" Type="http://schemas.openxmlformats.org/officeDocument/2006/relationships/hyperlink" Target="https://en.wikipedia.org/wiki/Machine_vision#cite_note-31" TargetMode="External"/><Relationship Id="rId22" Type="http://schemas.openxmlformats.org/officeDocument/2006/relationships/hyperlink" Target="https://en.wikipedia.org/wiki/Machine_vision#cite_note-TurekNeuralNet-34" TargetMode="External"/><Relationship Id="rId27" Type="http://schemas.openxmlformats.org/officeDocument/2006/relationships/hyperlink" Target="https://en.wikipedia.org/wiki/2D_barcode" TargetMode="External"/><Relationship Id="rId30" Type="http://schemas.openxmlformats.org/officeDocument/2006/relationships/hyperlink" Target="https://en.wikipedia.org/wiki/Machine_vision#cite_note-Demant132-37" TargetMode="External"/></Relationships>
</file>

<file path=ppt/notesSlides/_rels/notesSlide27.xml.rels><?xml version="1.0" encoding="UTF-8" standalone="yes"?>
<Relationships xmlns="http://schemas.openxmlformats.org/package/2006/relationships"><Relationship Id="rId8" Type="http://schemas.openxmlformats.org/officeDocument/2006/relationships/hyperlink" Target="https://en.wikipedia.org/wiki/Luminous_intensity" TargetMode="External"/><Relationship Id="rId13" Type="http://schemas.openxmlformats.org/officeDocument/2006/relationships/hyperlink" Target="https://en.wikipedia.org/wiki/Face_detection" TargetMode="External"/><Relationship Id="rId3" Type="http://schemas.openxmlformats.org/officeDocument/2006/relationships/hyperlink" Target="https://en.wikipedia.org/wiki/Computer_vision" TargetMode="External"/><Relationship Id="rId7" Type="http://schemas.openxmlformats.org/officeDocument/2006/relationships/hyperlink" Target="https://en.wikipedia.org/wiki/Convolution" TargetMode="External"/><Relationship Id="rId12" Type="http://schemas.openxmlformats.org/officeDocument/2006/relationships/hyperlink" Target="https://en.wikipedia.org/wiki/Viola%E2%80%93Jones_object_detection_framework#cite_note-2" TargetMode="External"/><Relationship Id="rId2" Type="http://schemas.openxmlformats.org/officeDocument/2006/relationships/slide" Target="../slides/slide27.xml"/><Relationship Id="rId16" Type="http://schemas.openxmlformats.org/officeDocument/2006/relationships/hyperlink" Target="https://en.wikipedia.org/wiki/Image_processing" TargetMode="External"/><Relationship Id="rId1" Type="http://schemas.openxmlformats.org/officeDocument/2006/relationships/notesMaster" Target="../notesMasters/notesMaster1.xml"/><Relationship Id="rId6" Type="http://schemas.openxmlformats.org/officeDocument/2006/relationships/hyperlink" Target="https://en.wikipedia.org/wiki/Digital_image" TargetMode="External"/><Relationship Id="rId11" Type="http://schemas.openxmlformats.org/officeDocument/2006/relationships/hyperlink" Target="https://en.wikipedia.org/wiki/Viola%E2%80%93Jones_object_detection_framework#cite_note-1" TargetMode="External"/><Relationship Id="rId5" Type="http://schemas.openxmlformats.org/officeDocument/2006/relationships/hyperlink" Target="https://en.wikipedia.org/wiki/Image" TargetMode="External"/><Relationship Id="rId15" Type="http://schemas.openxmlformats.org/officeDocument/2006/relationships/hyperlink" Target="https://en.wikipedia.org/wiki/Algorithm" TargetMode="External"/><Relationship Id="rId10" Type="http://schemas.openxmlformats.org/officeDocument/2006/relationships/hyperlink" Target="https://en.wikipedia.org/w/index.php?title=Paul_Viola&amp;action=edit&amp;redlink=1" TargetMode="External"/><Relationship Id="rId4" Type="http://schemas.openxmlformats.org/officeDocument/2006/relationships/hyperlink" Target="https://en.wikipedia.org/wiki/Image_noise" TargetMode="External"/><Relationship Id="rId9" Type="http://schemas.openxmlformats.org/officeDocument/2006/relationships/hyperlink" Target="https://en.wikipedia.org/wiki/Object_detection" TargetMode="External"/><Relationship Id="rId14" Type="http://schemas.openxmlformats.org/officeDocument/2006/relationships/hyperlink" Target="https://en.wikipedia.org/wiki/Edge_detection"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www.iiconsortium.org/"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1</a:t>
            </a:fld>
            <a:endParaRPr lang="en-US"/>
          </a:p>
        </p:txBody>
      </p:sp>
    </p:spTree>
    <p:extLst>
      <p:ext uri="{BB962C8B-B14F-4D97-AF65-F5344CB8AC3E}">
        <p14:creationId xmlns:p14="http://schemas.microsoft.com/office/powerpoint/2010/main" val="3708532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More data does not </a:t>
            </a:r>
            <a:r>
              <a:rPr lang="en-US" b="1" u="sng" dirty="0" err="1" smtClean="0"/>
              <a:t>necessarly</a:t>
            </a:r>
            <a:r>
              <a:rPr lang="en-US" b="1" u="sng" dirty="0" smtClean="0"/>
              <a:t> mean more insight</a:t>
            </a:r>
            <a:r>
              <a:rPr lang="en-US" b="1" dirty="0" smtClean="0"/>
              <a:t>: </a:t>
            </a:r>
            <a:r>
              <a:rPr lang="en-US" dirty="0" smtClean="0"/>
              <a:t>It can be difficult to extract robust and clinically relevant conclusions, even from reams of data.</a:t>
            </a:r>
          </a:p>
          <a:p>
            <a:r>
              <a:rPr lang="en-US" b="1" u="sng" dirty="0" smtClean="0"/>
              <a:t>Insight does not always mean value</a:t>
            </a:r>
            <a:r>
              <a:rPr lang="en-US" dirty="0" smtClean="0"/>
              <a:t>: While many solid scientific findings may be interesting, they do little to significantly improve current clinical outcomes.</a:t>
            </a:r>
          </a:p>
          <a:p>
            <a:r>
              <a:rPr lang="en-US" b="1" u="sng" dirty="0" smtClean="0"/>
              <a:t>Ability to interpret data varies based on the data itself</a:t>
            </a:r>
            <a:r>
              <a:rPr lang="en-US" dirty="0" smtClean="0"/>
              <a:t>: Sometimes even the best data may afford only limited insight into clinical health outcomes.</a:t>
            </a:r>
          </a:p>
          <a:p>
            <a:r>
              <a:rPr lang="en-US" b="1" u="sng" dirty="0" smtClean="0"/>
              <a:t>Implementation itself may prove a challenge</a:t>
            </a:r>
            <a:r>
              <a:rPr lang="en-US" dirty="0" smtClean="0"/>
              <a:t>: Leveraging large data sets successfully requires a hospital system to be prepared to embrace new methodologies; this, however, may require a significant investment of time and capital and alignment of economic interests.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10</a:t>
            </a:fld>
            <a:endParaRPr lang="en-US"/>
          </a:p>
        </p:txBody>
      </p:sp>
    </p:spTree>
    <p:extLst>
      <p:ext uri="{BB962C8B-B14F-4D97-AF65-F5344CB8AC3E}">
        <p14:creationId xmlns:p14="http://schemas.microsoft.com/office/powerpoint/2010/main" val="1247618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11</a:t>
            </a:fld>
            <a:endParaRPr lang="en-US"/>
          </a:p>
        </p:txBody>
      </p:sp>
    </p:spTree>
    <p:extLst>
      <p:ext uri="{BB962C8B-B14F-4D97-AF65-F5344CB8AC3E}">
        <p14:creationId xmlns:p14="http://schemas.microsoft.com/office/powerpoint/2010/main" val="33995561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sz="900" dirty="0">
                <a:hlinkClick r:id="rId3"/>
              </a:rPr>
              <a:t>Intel is transforming</a:t>
            </a:r>
            <a:r>
              <a:rPr lang="en-US" sz="900" dirty="0"/>
              <a:t> from a PC company to a company that powers the cloud and billions of smart, connected computing devices. These devices will use the power of Intel technology to process data being generated from “things,” connect to and learn from data being analyzed in the cloud, and deliver amazing new experiences.</a:t>
            </a:r>
          </a:p>
          <a:p>
            <a:endParaRPr lang="en-US" sz="900" dirty="0"/>
          </a:p>
          <a:p>
            <a:pPr defTabSz="931774">
              <a:defRPr/>
            </a:pPr>
            <a:r>
              <a:rPr lang="en-US" sz="900" dirty="0"/>
              <a:t>As the Internet of Things evolves, we see three distinct phases emerging. The first is to make everyday objects smart – this is well underway with everything from smart toothbrushes to smart car seats now available. The second is to connect the unconnected, with new devices connecting to the cloud and enabling new revenue, services and savings. New devices like cars and watches are being designed with connectivity and intelligence built into the device. The third is just emerging when devices will require constant connectivity and will need the intelligence to make real-time decisions based on their surroundings. This is the “autonomous era,” and machine learning and computer vision will become critical for all kinds of machines. </a:t>
            </a:r>
          </a:p>
          <a:p>
            <a:pPr defTabSz="931774">
              <a:defRPr/>
            </a:pPr>
            <a:r>
              <a:rPr lang="en-US" sz="900" dirty="0"/>
              <a:t>Intel’s goal is to lead the industry in transforming businesses and the way we live by making it simple to create exciting, new IoT solutions.   </a:t>
            </a:r>
            <a:endParaRPr lang="en-US" dirty="0" smtClean="0"/>
          </a:p>
          <a:p>
            <a:endParaRPr lang="en-US" sz="900" dirty="0"/>
          </a:p>
          <a:p>
            <a:r>
              <a:rPr lang="en-US" sz="900" dirty="0"/>
              <a:t>(source https://newsroom.intel.com/editorials/intel-acquires-computer-vision-for-iot-automotive/) </a:t>
            </a:r>
          </a:p>
          <a:p>
            <a:endParaRPr lang="en-US" sz="900" dirty="0"/>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latin typeface="Arial"/>
              </a:rPr>
              <a:pPr/>
              <a:t>12</a:t>
            </a:fld>
            <a:endParaRPr lang="en-US">
              <a:solidFill>
                <a:prstClr val="black"/>
              </a:solidFill>
              <a:latin typeface="Arial"/>
            </a:endParaRPr>
          </a:p>
        </p:txBody>
      </p:sp>
    </p:spTree>
    <p:extLst>
      <p:ext uri="{BB962C8B-B14F-4D97-AF65-F5344CB8AC3E}">
        <p14:creationId xmlns:p14="http://schemas.microsoft.com/office/powerpoint/2010/main" val="1352157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13</a:t>
            </a:fld>
            <a:endParaRPr lang="en-US"/>
          </a:p>
        </p:txBody>
      </p:sp>
    </p:spTree>
    <p:extLst>
      <p:ext uri="{BB962C8B-B14F-4D97-AF65-F5344CB8AC3E}">
        <p14:creationId xmlns:p14="http://schemas.microsoft.com/office/powerpoint/2010/main" val="12570827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Nonparametric regression</a:t>
            </a:r>
            <a:r>
              <a:rPr lang="en-US" sz="1200" b="0" i="0" kern="1200" dirty="0" smtClean="0">
                <a:solidFill>
                  <a:schemeClr val="tx1"/>
                </a:solidFill>
                <a:effectLst/>
                <a:latin typeface="+mn-lt"/>
                <a:ea typeface="+mn-ea"/>
                <a:cs typeface="+mn-cs"/>
              </a:rPr>
              <a:t> is a category of </a:t>
            </a:r>
            <a:r>
              <a:rPr lang="en-US" sz="1200" b="0" i="0" u="none" strike="noStrike" kern="1200" dirty="0" smtClean="0">
                <a:solidFill>
                  <a:schemeClr val="tx1"/>
                </a:solidFill>
                <a:effectLst/>
                <a:latin typeface="+mn-lt"/>
                <a:ea typeface="+mn-ea"/>
                <a:cs typeface="+mn-cs"/>
                <a:hlinkClick r:id="rId3" tooltip="Regression analysis"/>
              </a:rPr>
              <a:t>regression analysis</a:t>
            </a:r>
            <a:r>
              <a:rPr lang="en-US" sz="1200" b="0" i="0" kern="1200" dirty="0" smtClean="0">
                <a:solidFill>
                  <a:schemeClr val="tx1"/>
                </a:solidFill>
                <a:effectLst/>
                <a:latin typeface="+mn-lt"/>
                <a:ea typeface="+mn-ea"/>
                <a:cs typeface="+mn-cs"/>
              </a:rPr>
              <a:t> in which the predictor does not take a predetermined form but is constructed according to information derived from the data. Nonparametric regression requires larger sample sizes than regression based on parametric models because the data must supply the model structure as well as the model estimates.</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14</a:t>
            </a:fld>
            <a:endParaRPr lang="en-US"/>
          </a:p>
        </p:txBody>
      </p:sp>
    </p:spTree>
    <p:extLst>
      <p:ext uri="{BB962C8B-B14F-4D97-AF65-F5344CB8AC3E}">
        <p14:creationId xmlns:p14="http://schemas.microsoft.com/office/powerpoint/2010/main" val="2822941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15</a:t>
            </a:fld>
            <a:endParaRPr lang="en-US"/>
          </a:p>
        </p:txBody>
      </p:sp>
    </p:spTree>
    <p:extLst>
      <p:ext uri="{BB962C8B-B14F-4D97-AF65-F5344CB8AC3E}">
        <p14:creationId xmlns:p14="http://schemas.microsoft.com/office/powerpoint/2010/main" val="3963326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16</a:t>
            </a:fld>
            <a:endParaRPr lang="en-US"/>
          </a:p>
        </p:txBody>
      </p:sp>
    </p:spTree>
    <p:extLst>
      <p:ext uri="{BB962C8B-B14F-4D97-AF65-F5344CB8AC3E}">
        <p14:creationId xmlns:p14="http://schemas.microsoft.com/office/powerpoint/2010/main" val="32906106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17</a:t>
            </a:fld>
            <a:endParaRPr lang="en-US"/>
          </a:p>
        </p:txBody>
      </p:sp>
    </p:spTree>
    <p:extLst>
      <p:ext uri="{BB962C8B-B14F-4D97-AF65-F5344CB8AC3E}">
        <p14:creationId xmlns:p14="http://schemas.microsoft.com/office/powerpoint/2010/main" val="3859551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18</a:t>
            </a:fld>
            <a:endParaRPr lang="en-US"/>
          </a:p>
        </p:txBody>
      </p:sp>
    </p:spTree>
    <p:extLst>
      <p:ext uri="{BB962C8B-B14F-4D97-AF65-F5344CB8AC3E}">
        <p14:creationId xmlns:p14="http://schemas.microsoft.com/office/powerpoint/2010/main" val="36136695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a:t>
            </a:r>
          </a:p>
          <a:p>
            <a:r>
              <a:rPr lang="en-US" sz="1200" b="0" i="0" kern="1200" dirty="0" smtClean="0">
                <a:solidFill>
                  <a:schemeClr val="tx1"/>
                </a:solidFill>
                <a:effectLst/>
                <a:latin typeface="+mn-lt"/>
                <a:ea typeface="+mn-ea"/>
                <a:cs typeface="+mn-cs"/>
              </a:rPr>
              <a:t>P(</a:t>
            </a:r>
            <a:r>
              <a:rPr lang="en-US" sz="1200" b="0" i="0" kern="1200" dirty="0" err="1" smtClean="0">
                <a:solidFill>
                  <a:schemeClr val="tx1"/>
                </a:solidFill>
                <a:effectLst/>
                <a:latin typeface="+mn-lt"/>
                <a:ea typeface="+mn-ea"/>
                <a:cs typeface="+mn-cs"/>
              </a:rPr>
              <a:t>c|x</a:t>
            </a:r>
            <a:r>
              <a:rPr lang="en-US" sz="1200" b="0" i="0" kern="1200" dirty="0" smtClean="0">
                <a:solidFill>
                  <a:schemeClr val="tx1"/>
                </a:solidFill>
                <a:effectLst/>
                <a:latin typeface="+mn-lt"/>
                <a:ea typeface="+mn-ea"/>
                <a:cs typeface="+mn-cs"/>
              </a:rPr>
              <a:t>): posterior probability of class(</a:t>
            </a:r>
            <a:r>
              <a:rPr lang="en-US" sz="1200" b="0" i="0" kern="1200" dirty="0" err="1" smtClean="0">
                <a:solidFill>
                  <a:schemeClr val="tx1"/>
                </a:solidFill>
                <a:effectLst/>
                <a:latin typeface="+mn-lt"/>
                <a:ea typeface="+mn-ea"/>
                <a:cs typeface="+mn-cs"/>
              </a:rPr>
              <a:t>c,target</a:t>
            </a:r>
            <a:r>
              <a:rPr lang="en-US" sz="1200" b="0" i="0" kern="1200" dirty="0" smtClean="0">
                <a:solidFill>
                  <a:schemeClr val="tx1"/>
                </a:solidFill>
                <a:effectLst/>
                <a:latin typeface="+mn-lt"/>
                <a:ea typeface="+mn-ea"/>
                <a:cs typeface="+mn-cs"/>
              </a:rPr>
              <a:t>) given predictor(</a:t>
            </a:r>
            <a:r>
              <a:rPr lang="en-US" sz="1200" b="0" i="0" kern="1200" dirty="0" err="1" smtClean="0">
                <a:solidFill>
                  <a:schemeClr val="tx1"/>
                </a:solidFill>
                <a:effectLst/>
                <a:latin typeface="+mn-lt"/>
                <a:ea typeface="+mn-ea"/>
                <a:cs typeface="+mn-cs"/>
              </a:rPr>
              <a:t>x,attributes</a:t>
            </a:r>
            <a:r>
              <a:rPr lang="en-US" sz="1200" b="0" i="0" kern="1200" dirty="0" smtClean="0">
                <a:solidFill>
                  <a:schemeClr val="tx1"/>
                </a:solidFill>
                <a:effectLst/>
                <a:latin typeface="+mn-lt"/>
                <a:ea typeface="+mn-ea"/>
                <a:cs typeface="+mn-cs"/>
              </a:rPr>
              <a:t>). This represents the probability of c being true, provided x is true.</a:t>
            </a:r>
          </a:p>
          <a:p>
            <a:r>
              <a:rPr lang="en-US" sz="1200" b="0" i="0" kern="1200" dirty="0" smtClean="0">
                <a:solidFill>
                  <a:schemeClr val="tx1"/>
                </a:solidFill>
                <a:effectLst/>
                <a:latin typeface="+mn-lt"/>
                <a:ea typeface="+mn-ea"/>
                <a:cs typeface="+mn-cs"/>
              </a:rPr>
              <a:t>P(c): is the prior probability of class. This is the observed probability of class out of all the observations.</a:t>
            </a:r>
          </a:p>
          <a:p>
            <a:r>
              <a:rPr lang="en-US" sz="1200" b="0" i="0" kern="1200" dirty="0" smtClean="0">
                <a:solidFill>
                  <a:schemeClr val="tx1"/>
                </a:solidFill>
                <a:effectLst/>
                <a:latin typeface="+mn-lt"/>
                <a:ea typeface="+mn-ea"/>
                <a:cs typeface="+mn-cs"/>
              </a:rPr>
              <a:t>P(</a:t>
            </a:r>
            <a:r>
              <a:rPr lang="en-US" sz="1200" b="0" i="0" kern="1200" dirty="0" err="1" smtClean="0">
                <a:solidFill>
                  <a:schemeClr val="tx1"/>
                </a:solidFill>
                <a:effectLst/>
                <a:latin typeface="+mn-lt"/>
                <a:ea typeface="+mn-ea"/>
                <a:cs typeface="+mn-cs"/>
              </a:rPr>
              <a:t>x|c</a:t>
            </a:r>
            <a:r>
              <a:rPr lang="en-US" sz="1200" b="0" i="0" kern="1200" dirty="0" smtClean="0">
                <a:solidFill>
                  <a:schemeClr val="tx1"/>
                </a:solidFill>
                <a:effectLst/>
                <a:latin typeface="+mn-lt"/>
                <a:ea typeface="+mn-ea"/>
                <a:cs typeface="+mn-cs"/>
              </a:rPr>
              <a:t>): is the likelihood which is the probability of predictor-</a:t>
            </a:r>
            <a:r>
              <a:rPr lang="en-US" sz="1200" b="0" i="0" kern="1200" dirty="0" err="1" smtClean="0">
                <a:solidFill>
                  <a:schemeClr val="tx1"/>
                </a:solidFill>
                <a:effectLst/>
                <a:latin typeface="+mn-lt"/>
                <a:ea typeface="+mn-ea"/>
                <a:cs typeface="+mn-cs"/>
              </a:rPr>
              <a:t>givenclass</a:t>
            </a:r>
            <a:r>
              <a:rPr lang="en-US" sz="1200" b="0" i="0" kern="1200" dirty="0" smtClean="0">
                <a:solidFill>
                  <a:schemeClr val="tx1"/>
                </a:solidFill>
                <a:effectLst/>
                <a:latin typeface="+mn-lt"/>
                <a:ea typeface="+mn-ea"/>
                <a:cs typeface="+mn-cs"/>
              </a:rPr>
              <a:t>. This represents the probability of x being true, provided x is true.</a:t>
            </a:r>
          </a:p>
          <a:p>
            <a:r>
              <a:rPr lang="en-US" sz="1200" b="0" i="0" kern="1200" dirty="0" smtClean="0">
                <a:solidFill>
                  <a:schemeClr val="tx1"/>
                </a:solidFill>
                <a:effectLst/>
                <a:latin typeface="+mn-lt"/>
                <a:ea typeface="+mn-ea"/>
                <a:cs typeface="+mn-cs"/>
              </a:rPr>
              <a:t>P(x): is the prior probability of </a:t>
            </a:r>
            <a:r>
              <a:rPr lang="en-US" b="1" dirty="0" smtClean="0">
                <a:effectLst/>
              </a:rPr>
              <a:t>Humidity %Temperature (C)Wind Speed (Km/h)</a:t>
            </a:r>
            <a:r>
              <a:rPr lang="en-US" b="1" dirty="0" err="1" smtClean="0">
                <a:effectLst/>
              </a:rPr>
              <a:t>Weather</a:t>
            </a:r>
            <a:r>
              <a:rPr lang="en-US" dirty="0" err="1" smtClean="0">
                <a:effectLst/>
              </a:rPr>
              <a:t>HumidColdFast?</a:t>
            </a:r>
            <a:r>
              <a:rPr lang="en-US" sz="1200" b="0" i="0" kern="1200" dirty="0" err="1" smtClean="0">
                <a:solidFill>
                  <a:schemeClr val="tx1"/>
                </a:solidFill>
                <a:effectLst/>
                <a:latin typeface="+mn-lt"/>
                <a:ea typeface="+mn-ea"/>
                <a:cs typeface="+mn-cs"/>
              </a:rPr>
              <a:t>predictor</a:t>
            </a:r>
            <a:r>
              <a:rPr lang="en-US" sz="1200" b="0" i="0" kern="1200" dirty="0" smtClean="0">
                <a:solidFill>
                  <a:schemeClr val="tx1"/>
                </a:solidFill>
                <a:effectLst/>
                <a:latin typeface="+mn-lt"/>
                <a:ea typeface="+mn-ea"/>
                <a:cs typeface="+mn-cs"/>
              </a:rPr>
              <a:t>. This is the observed probability of predictor out of all the observations.</a:t>
            </a:r>
          </a:p>
          <a:p>
            <a:endParaRPr lang="en-US" dirty="0" smtClean="0"/>
          </a:p>
          <a:p>
            <a:r>
              <a:rPr lang="en-US" sz="1200" b="1" i="0" kern="1200" dirty="0" smtClean="0">
                <a:solidFill>
                  <a:schemeClr val="tx1"/>
                </a:solidFill>
                <a:effectLst/>
                <a:latin typeface="+mn-lt"/>
                <a:ea typeface="+mn-ea"/>
                <a:cs typeface="+mn-cs"/>
              </a:rPr>
              <a:t>Recommendation System:</a:t>
            </a:r>
            <a:r>
              <a:rPr lang="en-US" sz="1200" b="0" i="0" kern="1200" dirty="0" smtClean="0">
                <a:solidFill>
                  <a:schemeClr val="tx1"/>
                </a:solidFill>
                <a:effectLst/>
                <a:latin typeface="+mn-lt"/>
                <a:ea typeface="+mn-ea"/>
                <a:cs typeface="+mn-cs"/>
              </a:rPr>
              <a:t> Naive Bayes classifiers are used in various inferencing systems for making certain recommendations to users out of a list of possible options.</a:t>
            </a:r>
          </a:p>
          <a:p>
            <a:r>
              <a:rPr lang="en-US" sz="1200" b="1" i="0" kern="1200" dirty="0" smtClean="0">
                <a:solidFill>
                  <a:schemeClr val="tx1"/>
                </a:solidFill>
                <a:effectLst/>
                <a:latin typeface="+mn-lt"/>
                <a:ea typeface="+mn-ea"/>
                <a:cs typeface="+mn-cs"/>
              </a:rPr>
              <a:t>Real-Time Prediction:</a:t>
            </a:r>
            <a:r>
              <a:rPr lang="en-US" sz="1200" b="0" i="0" kern="1200" dirty="0" smtClean="0">
                <a:solidFill>
                  <a:schemeClr val="tx1"/>
                </a:solidFill>
                <a:effectLst/>
                <a:latin typeface="+mn-lt"/>
                <a:ea typeface="+mn-ea"/>
                <a:cs typeface="+mn-cs"/>
              </a:rPr>
              <a:t> Naive Bayes is a fast algorithm, which makes it an ideal fit for making predictions in real time.</a:t>
            </a:r>
          </a:p>
          <a:p>
            <a:r>
              <a:rPr lang="en-US" sz="1200" b="1" i="0" kern="1200" dirty="0" smtClean="0">
                <a:solidFill>
                  <a:schemeClr val="tx1"/>
                </a:solidFill>
                <a:effectLst/>
                <a:latin typeface="+mn-lt"/>
                <a:ea typeface="+mn-ea"/>
                <a:cs typeface="+mn-cs"/>
              </a:rPr>
              <a:t>Multiclass Prediction:</a:t>
            </a:r>
            <a:r>
              <a:rPr lang="en-US" sz="1200" b="0" i="0" kern="1200" dirty="0" smtClean="0">
                <a:solidFill>
                  <a:schemeClr val="tx1"/>
                </a:solidFill>
                <a:effectLst/>
                <a:latin typeface="+mn-lt"/>
                <a:ea typeface="+mn-ea"/>
                <a:cs typeface="+mn-cs"/>
              </a:rPr>
              <a:t> This algorithm is also well-known for its multiclass prediction feature. Here, we can predict the probability of multiple classes of the target variable.</a:t>
            </a:r>
          </a:p>
          <a:p>
            <a:r>
              <a:rPr lang="en-US" sz="1200" b="1" i="0" kern="1200" dirty="0" smtClean="0">
                <a:solidFill>
                  <a:schemeClr val="tx1"/>
                </a:solidFill>
                <a:effectLst/>
                <a:latin typeface="+mn-lt"/>
                <a:ea typeface="+mn-ea"/>
                <a:cs typeface="+mn-cs"/>
              </a:rPr>
              <a:t>Sentiment Analysis:</a:t>
            </a:r>
            <a:r>
              <a:rPr lang="en-US" sz="1200" b="0" i="0" kern="1200" dirty="0" smtClean="0">
                <a:solidFill>
                  <a:schemeClr val="tx1"/>
                </a:solidFill>
                <a:effectLst/>
                <a:latin typeface="+mn-lt"/>
                <a:ea typeface="+mn-ea"/>
                <a:cs typeface="+mn-cs"/>
              </a:rPr>
              <a:t> Naive Bayes is used in sentiment analysis on social networking datasets like Twitter* and Facebook* to identify positive and negative customer sentiments.</a:t>
            </a:r>
          </a:p>
          <a:p>
            <a:r>
              <a:rPr lang="en-US" sz="1200" b="1" i="0" kern="1200" dirty="0" smtClean="0">
                <a:solidFill>
                  <a:schemeClr val="tx1"/>
                </a:solidFill>
                <a:effectLst/>
                <a:latin typeface="+mn-lt"/>
                <a:ea typeface="+mn-ea"/>
                <a:cs typeface="+mn-cs"/>
              </a:rPr>
              <a:t>Text Classification:</a:t>
            </a:r>
            <a:r>
              <a:rPr lang="en-US" sz="1200" b="0" i="0" kern="1200" dirty="0" smtClean="0">
                <a:solidFill>
                  <a:schemeClr val="tx1"/>
                </a:solidFill>
                <a:effectLst/>
                <a:latin typeface="+mn-lt"/>
                <a:ea typeface="+mn-ea"/>
                <a:cs typeface="+mn-cs"/>
              </a:rPr>
              <a:t> Naive Bayes classifiers are frequently used in text classification and provide a high success rate, as compared to other algorithms.</a:t>
            </a:r>
          </a:p>
          <a:p>
            <a:r>
              <a:rPr lang="en-US" sz="1200" b="1" i="0" kern="1200" dirty="0" smtClean="0">
                <a:solidFill>
                  <a:schemeClr val="tx1"/>
                </a:solidFill>
                <a:effectLst/>
                <a:latin typeface="+mn-lt"/>
                <a:ea typeface="+mn-ea"/>
                <a:cs typeface="+mn-cs"/>
              </a:rPr>
              <a:t>Spam Filtering: </a:t>
            </a:r>
            <a:r>
              <a:rPr lang="en-US" sz="1200" b="0" i="0" kern="1200" dirty="0" smtClean="0">
                <a:solidFill>
                  <a:schemeClr val="tx1"/>
                </a:solidFill>
                <a:effectLst/>
                <a:latin typeface="+mn-lt"/>
                <a:ea typeface="+mn-ea"/>
                <a:cs typeface="+mn-cs"/>
              </a:rPr>
              <a:t>Naive Bayes is widely used </a:t>
            </a:r>
            <a:r>
              <a:rPr lang="en-US" sz="1200" b="0" i="0" kern="1200" dirty="0" err="1" smtClean="0">
                <a:solidFill>
                  <a:schemeClr val="tx1"/>
                </a:solidFill>
                <a:effectLst/>
                <a:latin typeface="+mn-lt"/>
                <a:ea typeface="+mn-ea"/>
                <a:cs typeface="+mn-cs"/>
              </a:rPr>
              <a:t>inspam</a:t>
            </a:r>
            <a:r>
              <a:rPr lang="en-US" sz="1200" b="0" i="0" kern="1200" dirty="0" smtClean="0">
                <a:solidFill>
                  <a:schemeClr val="tx1"/>
                </a:solidFill>
                <a:effectLst/>
                <a:latin typeface="+mn-lt"/>
                <a:ea typeface="+mn-ea"/>
                <a:cs typeface="+mn-cs"/>
              </a:rPr>
              <a:t> filtering for identifying spam email.</a:t>
            </a:r>
          </a:p>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19</a:t>
            </a:fld>
            <a:endParaRPr lang="en-US"/>
          </a:p>
        </p:txBody>
      </p:sp>
    </p:spTree>
    <p:extLst>
      <p:ext uri="{BB962C8B-B14F-4D97-AF65-F5344CB8AC3E}">
        <p14:creationId xmlns:p14="http://schemas.microsoft.com/office/powerpoint/2010/main" val="2344766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smtClean="0"/>
              <a:t>Hi</a:t>
            </a:r>
            <a:r>
              <a:rPr lang="en-US" baseline="0" dirty="0" smtClean="0"/>
              <a:t> I’m __________</a:t>
            </a:r>
          </a:p>
          <a:p>
            <a:endParaRPr lang="en-US" baseline="0" dirty="0" smtClean="0"/>
          </a:p>
          <a:p>
            <a:r>
              <a:rPr lang="en-US" baseline="0" dirty="0" smtClean="0"/>
              <a:t>Today, I’m going to talk about the path that organizations can take to understand the evolution of analytics and different business scenarios that are driving us to better cognitive models, then we’ll talk a little about the current trends in computer vision and finally we’ll join the two area with a discussion on how machine learning and deep learning are changing these fields.</a:t>
            </a:r>
            <a:endParaRPr lang="en-US" dirty="0" smtClean="0"/>
          </a:p>
        </p:txBody>
      </p:sp>
      <p:sp>
        <p:nvSpPr>
          <p:cNvPr id="4" name="Slide Number Placeholder 3"/>
          <p:cNvSpPr>
            <a:spLocks noGrp="1"/>
          </p:cNvSpPr>
          <p:nvPr>
            <p:ph type="sldNum" sz="quarter" idx="10"/>
          </p:nvPr>
        </p:nvSpPr>
        <p:spPr/>
        <p:txBody>
          <a:bodyPr/>
          <a:lstStyle/>
          <a:p>
            <a:fld id="{3D889956-7041-41AC-97B5-8DE670E7B5BF}"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8261561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Residual is a difference</a:t>
            </a:r>
            <a:r>
              <a:rPr lang="en-US" baseline="0" dirty="0" smtClean="0"/>
              <a:t> between the target and the prediction.</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20</a:t>
            </a:fld>
            <a:endParaRPr lang="en-US"/>
          </a:p>
        </p:txBody>
      </p:sp>
    </p:spTree>
    <p:extLst>
      <p:ext uri="{BB962C8B-B14F-4D97-AF65-F5344CB8AC3E}">
        <p14:creationId xmlns:p14="http://schemas.microsoft.com/office/powerpoint/2010/main" val="5276627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main linear technique for dimensionality reduction, principal component analysis, performs a linear mapping of the data to a lower-dimensional space in such a way that the variance of the data in the low-dimensional representation is maximized. In practice, the </a:t>
            </a:r>
            <a:r>
              <a:rPr lang="en-US" sz="1200" b="0" i="0" u="none" strike="noStrike" kern="1200" dirty="0" smtClean="0">
                <a:solidFill>
                  <a:schemeClr val="tx1"/>
                </a:solidFill>
                <a:effectLst/>
                <a:latin typeface="+mn-lt"/>
                <a:ea typeface="+mn-ea"/>
                <a:cs typeface="+mn-cs"/>
                <a:hlinkClick r:id="rId3" tooltip="Covariance"/>
              </a:rPr>
              <a:t>covariance</a:t>
            </a:r>
            <a:r>
              <a:rPr lang="en-US" sz="1200" b="0" i="0" kern="1200" dirty="0" smtClean="0">
                <a:solidFill>
                  <a:schemeClr val="tx1"/>
                </a:solidFill>
                <a:effectLst/>
                <a:latin typeface="+mn-lt"/>
                <a:ea typeface="+mn-ea"/>
                <a:cs typeface="+mn-cs"/>
              </a:rPr>
              <a:t> (and sometimes the </a:t>
            </a:r>
            <a:r>
              <a:rPr lang="en-US" sz="1200" b="0" i="0" u="none" strike="noStrike" kern="1200" dirty="0" smtClean="0">
                <a:solidFill>
                  <a:schemeClr val="tx1"/>
                </a:solidFill>
                <a:effectLst/>
                <a:latin typeface="+mn-lt"/>
                <a:ea typeface="+mn-ea"/>
                <a:cs typeface="+mn-cs"/>
                <a:hlinkClick r:id="rId4" tooltip="Correlation and dependence"/>
              </a:rPr>
              <a:t>correlation</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5" tooltip="Matrix (mathematics)"/>
              </a:rPr>
              <a:t>matrix</a:t>
            </a:r>
            <a:r>
              <a:rPr lang="en-US" sz="1200" b="0" i="0" kern="1200" dirty="0" smtClean="0">
                <a:solidFill>
                  <a:schemeClr val="tx1"/>
                </a:solidFill>
                <a:effectLst/>
                <a:latin typeface="+mn-lt"/>
                <a:ea typeface="+mn-ea"/>
                <a:cs typeface="+mn-cs"/>
              </a:rPr>
              <a:t> of the data is constructed and the </a:t>
            </a:r>
            <a:r>
              <a:rPr lang="en-US" sz="1200" b="0" i="0" u="none" strike="noStrike" kern="1200" dirty="0" smtClean="0">
                <a:solidFill>
                  <a:schemeClr val="tx1"/>
                </a:solidFill>
                <a:effectLst/>
                <a:latin typeface="+mn-lt"/>
                <a:ea typeface="+mn-ea"/>
                <a:cs typeface="+mn-cs"/>
                <a:hlinkClick r:id="rId6" tooltip="Eigenvalue, eigenvector and eigenspace"/>
              </a:rPr>
              <a:t>eigenvectors</a:t>
            </a:r>
            <a:r>
              <a:rPr lang="en-US" sz="1200" b="0" i="0" kern="1200" dirty="0" smtClean="0">
                <a:solidFill>
                  <a:schemeClr val="tx1"/>
                </a:solidFill>
                <a:effectLst/>
                <a:latin typeface="+mn-lt"/>
                <a:ea typeface="+mn-ea"/>
                <a:cs typeface="+mn-cs"/>
              </a:rPr>
              <a:t> on this matrix are computed. The eigenvectors that correspond to the largest eigenvalues (the principal components) can now be used to reconstruct a large fraction of the variance of the original data. Moreover, the first few eigenvectors can often be interpreted in terms of the large-scale physical behavior of the system</a:t>
            </a:r>
            <a:r>
              <a:rPr lang="en-US" sz="1200" b="0" i="0" kern="1200" baseline="30000" dirty="0" smtClean="0">
                <a:solidFill>
                  <a:schemeClr val="tx1"/>
                </a:solidFill>
                <a:effectLst/>
                <a:latin typeface="+mn-lt"/>
                <a:ea typeface="+mn-ea"/>
                <a:cs typeface="+mn-cs"/>
              </a:rPr>
              <a:t>[</a:t>
            </a:r>
            <a:r>
              <a:rPr lang="en-US" sz="1200" b="0" i="1" u="none" strike="noStrike" kern="1200" baseline="30000" dirty="0" smtClean="0">
                <a:solidFill>
                  <a:schemeClr val="tx1"/>
                </a:solidFill>
                <a:effectLst/>
                <a:latin typeface="+mn-lt"/>
                <a:ea typeface="+mn-ea"/>
                <a:cs typeface="+mn-cs"/>
                <a:hlinkClick r:id="rId7" tooltip="Wikipedia:Citation needed"/>
              </a:rPr>
              <a:t>citation needed</a:t>
            </a:r>
            <a:r>
              <a:rPr lang="en-US" sz="1200" b="0" i="0" kern="1200" baseline="30000" dirty="0" smtClean="0">
                <a:solidFill>
                  <a:schemeClr val="tx1"/>
                </a:solidFill>
                <a:effectLst/>
                <a:latin typeface="+mn-lt"/>
                <a:ea typeface="+mn-ea"/>
                <a:cs typeface="+mn-cs"/>
              </a:rPr>
              <a:t>][</a:t>
            </a:r>
            <a:r>
              <a:rPr lang="en-US" sz="1200" b="0" i="1" u="none" strike="noStrike" kern="1200" baseline="30000" dirty="0" smtClean="0">
                <a:solidFill>
                  <a:schemeClr val="tx1"/>
                </a:solidFill>
                <a:effectLst/>
                <a:latin typeface="+mn-lt"/>
                <a:ea typeface="+mn-ea"/>
                <a:cs typeface="+mn-cs"/>
                <a:hlinkClick r:id="rId8" tooltip="Wikipedia:Please clarify"/>
              </a:rPr>
              <a:t>why?</a:t>
            </a:r>
            <a:r>
              <a:rPr lang="en-US" sz="1200" b="0" i="0" kern="1200" baseline="300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The original space (with dimension of the number of points) has been reduced (with data loss, but hopefully retaining the most important variance) to the space spanned by a few eigenvectors.</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21</a:t>
            </a:fld>
            <a:endParaRPr lang="en-US"/>
          </a:p>
        </p:txBody>
      </p:sp>
    </p:spTree>
    <p:extLst>
      <p:ext uri="{BB962C8B-B14F-4D97-AF65-F5344CB8AC3E}">
        <p14:creationId xmlns:p14="http://schemas.microsoft.com/office/powerpoint/2010/main" val="3155213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commonly see healthcare organization go five stages on their journey.</a:t>
            </a:r>
          </a:p>
          <a:p>
            <a:endParaRPr lang="en-US" baseline="0" dirty="0" smtClean="0"/>
          </a:p>
          <a:p>
            <a:r>
              <a:rPr lang="en-US" baseline="0" dirty="0" smtClean="0"/>
              <a:t>We call this the analytics maturity curve and the first two are stages that most healthcare organizations are doing today.</a:t>
            </a:r>
          </a:p>
          <a:p>
            <a:endParaRPr lang="en-US" baseline="0" dirty="0" smtClean="0"/>
          </a:p>
          <a:p>
            <a:r>
              <a:rPr lang="en-US" baseline="0" dirty="0" smtClean="0"/>
              <a:t>The first stage on the analytics journey is </a:t>
            </a:r>
            <a:r>
              <a:rPr lang="en-US" b="1" baseline="0" dirty="0" smtClean="0"/>
              <a:t>descriptive analytics</a:t>
            </a:r>
            <a:r>
              <a:rPr lang="en-US" baseline="0" dirty="0" smtClean="0"/>
              <a:t>, or what we commonly refer to as </a:t>
            </a:r>
            <a:r>
              <a:rPr lang="en-US" b="1" baseline="0" dirty="0" smtClean="0"/>
              <a:t>Business Intelligence</a:t>
            </a:r>
            <a:r>
              <a:rPr lang="en-US" baseline="0" dirty="0" smtClean="0"/>
              <a:t> (BI). In descriptive analytics we are storing data, about our operations, about our organization, relational database / data warehouse and we’re simply looking at the trends of that data over time.</a:t>
            </a:r>
          </a:p>
          <a:p>
            <a:endParaRPr lang="en-US" baseline="0" dirty="0" smtClean="0"/>
          </a:p>
          <a:p>
            <a:r>
              <a:rPr lang="en-US" baseline="0" dirty="0" smtClean="0"/>
              <a:t>The next thing that organizations will do is move up to diagnostic analytics. So, looking at the trends over time and based on those trends identifying opportunities to improve or provider new services based on what we’ve seen in the past.</a:t>
            </a:r>
          </a:p>
          <a:p>
            <a:endParaRPr lang="en-US" baseline="0" dirty="0" smtClean="0"/>
          </a:p>
          <a:p>
            <a:r>
              <a:rPr lang="en-US" baseline="0" dirty="0" smtClean="0"/>
              <a:t>The third stage in the maturity model is where we move from what we call traditional analytics. With predictive analytics we’re not looking at what happened in the past, we’re using the data that we have about the past to build models that allow us to predict what will happen in the future for certain target events. An example of this might be predicting a patient who is septic. So I might look at information about previous septic patients and, using that information about the past, I’m able to predict the probability of another patient becoming septic.</a:t>
            </a:r>
          </a:p>
          <a:p>
            <a:endParaRPr lang="en-US" baseline="0" dirty="0" smtClean="0"/>
          </a:p>
          <a:p>
            <a:r>
              <a:rPr lang="en-US" baseline="0" dirty="0" smtClean="0"/>
              <a:t>In the fourth stage we see prescriptive analytics. Prescriptive analytics bring together the best of predictive analytics abilities- what will happen in the future along with evidence base practices and history to recommend courses of action. So, this is what we think will happen, and here are some of the suggested best paths that you could take based on what we’ve seen historically.</a:t>
            </a:r>
          </a:p>
          <a:p>
            <a:endParaRPr lang="en-US" baseline="0" dirty="0" smtClean="0"/>
          </a:p>
          <a:p>
            <a:r>
              <a:rPr lang="en-US" baseline="0" dirty="0" smtClean="0"/>
              <a:t>The fifth stage of analytics maturity is cognitive analytics. Cognitive analytics looks to use technologies like artificial intelligence to streamline more of the process and to augment the work that people do</a:t>
            </a:r>
            <a:r>
              <a:rPr lang="en-US" baseline="0" dirty="0" smtClean="0"/>
              <a:t>.</a:t>
            </a:r>
          </a:p>
          <a:p>
            <a:endParaRPr lang="en-US" baseline="0" dirty="0" smtClean="0"/>
          </a:p>
          <a:p>
            <a:r>
              <a:rPr lang="en-US" b="1" baseline="0" dirty="0" smtClean="0"/>
              <a:t>Talk about the Y axis</a:t>
            </a:r>
          </a:p>
          <a:p>
            <a:r>
              <a:rPr lang="en-US" baseline="0" dirty="0" smtClean="0"/>
              <a:t>Now the term technological maturity is a rather vague idea which we could break out into a number of features. In other words, in this 2d space, we can talk about a multi-variable set of relations. </a:t>
            </a:r>
          </a:p>
          <a:p>
            <a:endParaRPr lang="en-US" baseline="0" dirty="0" smtClean="0"/>
          </a:p>
          <a:p>
            <a:r>
              <a:rPr lang="en-US" baseline="0" dirty="0" smtClean="0"/>
              <a:t>The first is event time. Is the data is analyzing events in the past, the present or the future.</a:t>
            </a:r>
          </a:p>
          <a:p>
            <a:endParaRPr lang="en-US" baseline="0" dirty="0" smtClean="0"/>
          </a:p>
          <a:p>
            <a:r>
              <a:rPr lang="en-US" baseline="0" dirty="0" smtClean="0"/>
              <a:t>The second is descriptive of the types of algorithms that are used and the assumption that we need to make about the distribution of the data. We will talk more about Parametric vs non-parametric algorithms in a moment.</a:t>
            </a:r>
          </a:p>
          <a:p>
            <a:endParaRPr lang="en-US" baseline="0" dirty="0" smtClean="0"/>
          </a:p>
          <a:p>
            <a:r>
              <a:rPr lang="en-US" baseline="0" dirty="0" smtClean="0"/>
              <a:t>The third is a progression from algorithms that result in know expectation states vs algorithms that define their own expectation states. We will also talk more about supervised vs. unsupervised learning in moment.</a:t>
            </a:r>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22</a:t>
            </a:fld>
            <a:endParaRPr lang="en-US"/>
          </a:p>
        </p:txBody>
      </p:sp>
    </p:spTree>
    <p:extLst>
      <p:ext uri="{BB962C8B-B14F-4D97-AF65-F5344CB8AC3E}">
        <p14:creationId xmlns:p14="http://schemas.microsoft.com/office/powerpoint/2010/main" val="21766073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23</a:t>
            </a:fld>
            <a:endParaRPr lang="en-US"/>
          </a:p>
        </p:txBody>
      </p:sp>
    </p:spTree>
    <p:extLst>
      <p:ext uri="{BB962C8B-B14F-4D97-AF65-F5344CB8AC3E}">
        <p14:creationId xmlns:p14="http://schemas.microsoft.com/office/powerpoint/2010/main" val="4142223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B667E1-E601-4AAF-B95C-B25720D70A60}" type="slidenum">
              <a:rPr lang="en-US" smtClean="0"/>
              <a:t>24</a:t>
            </a:fld>
            <a:endParaRPr lang="en-US"/>
          </a:p>
        </p:txBody>
      </p:sp>
    </p:spTree>
    <p:extLst>
      <p:ext uri="{BB962C8B-B14F-4D97-AF65-F5344CB8AC3E}">
        <p14:creationId xmlns:p14="http://schemas.microsoft.com/office/powerpoint/2010/main" val="33676916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B667E1-E601-4AAF-B95C-B25720D70A60}" type="slidenum">
              <a:rPr lang="en-US" smtClean="0"/>
              <a:t>25</a:t>
            </a:fld>
            <a:endParaRPr lang="en-US"/>
          </a:p>
        </p:txBody>
      </p:sp>
    </p:spTree>
    <p:extLst>
      <p:ext uri="{BB962C8B-B14F-4D97-AF65-F5344CB8AC3E}">
        <p14:creationId xmlns:p14="http://schemas.microsoft.com/office/powerpoint/2010/main" val="20703006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Image processing</a:t>
            </a:r>
            <a:r>
              <a:rPr lang="en-US" sz="1200" b="0" i="0" kern="1200" dirty="0" smtClean="0">
                <a:solidFill>
                  <a:schemeClr val="tx1"/>
                </a:solidFill>
                <a:effectLst/>
                <a:latin typeface="+mn-lt"/>
                <a:ea typeface="+mn-ea"/>
                <a:cs typeface="+mn-cs"/>
              </a:rPr>
              <a:t>[</a:t>
            </a:r>
            <a:r>
              <a:rPr lang="en-US" sz="1200" b="0" i="0" u="none" strike="noStrike" kern="1200" dirty="0" smtClean="0">
                <a:solidFill>
                  <a:schemeClr val="tx1"/>
                </a:solidFill>
                <a:effectLst/>
                <a:latin typeface="+mn-lt"/>
                <a:ea typeface="+mn-ea"/>
                <a:cs typeface="+mn-cs"/>
                <a:hlinkClick r:id="rId3" tooltip="Edit section: Image processing"/>
              </a:rPr>
              <a:t>edit</a:t>
            </a:r>
            <a:r>
              <a:rPr lang="en-US" sz="1200" b="0" i="0" kern="1200" dirty="0" smtClean="0">
                <a:solidFill>
                  <a:schemeClr val="tx1"/>
                </a:solidFill>
                <a:effectLst/>
                <a:latin typeface="+mn-lt"/>
                <a:ea typeface="+mn-ea"/>
                <a:cs typeface="+mn-cs"/>
              </a:rPr>
              <a:t>]</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After an image is acquired, it is processed.</a:t>
            </a:r>
            <a:r>
              <a:rPr lang="en-US" sz="1200" b="0" i="0" u="none" strike="noStrike" kern="1200" baseline="30000" dirty="0" smtClean="0">
                <a:solidFill>
                  <a:schemeClr val="tx1"/>
                </a:solidFill>
                <a:effectLst/>
                <a:latin typeface="+mn-lt"/>
                <a:ea typeface="+mn-ea"/>
                <a:cs typeface="+mn-cs"/>
                <a:hlinkClick r:id="rId4"/>
              </a:rPr>
              <a:t>[18]</a:t>
            </a:r>
            <a:r>
              <a:rPr lang="en-US" sz="1200" b="0" i="0" kern="1200" dirty="0" smtClean="0">
                <a:solidFill>
                  <a:schemeClr val="tx1"/>
                </a:solidFill>
                <a:effectLst/>
                <a:latin typeface="+mn-lt"/>
                <a:ea typeface="+mn-ea"/>
                <a:cs typeface="+mn-cs"/>
              </a:rPr>
              <a:t> Multiple stages of processing are generally used in a sequence that ends up as a desired result. A typical sequence might start with tools such as filters which modify the image, followed by extraction of objects, then extraction (e.g. measurements, reading of codes) of data from those objects, followed by communicating that data, or comparing it against target vales to create and communicate "pass/fail" results. Machine vision image processing methods include;</a:t>
            </a:r>
          </a:p>
          <a:p>
            <a:r>
              <a:rPr lang="en-US" sz="1200" b="0" i="0" kern="1200" dirty="0" smtClean="0">
                <a:solidFill>
                  <a:schemeClr val="tx1"/>
                </a:solidFill>
                <a:effectLst/>
                <a:latin typeface="+mn-lt"/>
                <a:ea typeface="+mn-ea"/>
                <a:cs typeface="+mn-cs"/>
              </a:rPr>
              <a:t>Stitching/Registration: Combining of adjacent 2D or 3D images.</a:t>
            </a:r>
            <a:r>
              <a:rPr lang="en-US" sz="1200" b="0" i="0" kern="1200" baseline="30000" dirty="0" smtClean="0">
                <a:solidFill>
                  <a:schemeClr val="tx1"/>
                </a:solidFill>
                <a:effectLst/>
                <a:latin typeface="+mn-lt"/>
                <a:ea typeface="+mn-ea"/>
                <a:cs typeface="+mn-cs"/>
              </a:rPr>
              <a:t>[</a:t>
            </a:r>
            <a:r>
              <a:rPr lang="en-US" sz="1200" b="0" i="1" u="none" strike="noStrike" kern="1200" baseline="30000" dirty="0" smtClean="0">
                <a:solidFill>
                  <a:schemeClr val="tx1"/>
                </a:solidFill>
                <a:effectLst/>
                <a:latin typeface="+mn-lt"/>
                <a:ea typeface="+mn-ea"/>
                <a:cs typeface="+mn-cs"/>
                <a:hlinkClick r:id="rId5" tooltip="Wikipedia:Citation needed"/>
              </a:rPr>
              <a:t>citation needed</a:t>
            </a:r>
            <a:r>
              <a:rPr lang="en-US" sz="1200" b="0" i="0" kern="1200" baseline="300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Filtering (e.g. </a:t>
            </a:r>
            <a:r>
              <a:rPr lang="en-US" sz="1200" b="0" i="0" u="none" strike="noStrike" kern="1200" dirty="0" smtClean="0">
                <a:solidFill>
                  <a:schemeClr val="tx1"/>
                </a:solidFill>
                <a:effectLst/>
                <a:latin typeface="+mn-lt"/>
                <a:ea typeface="+mn-ea"/>
                <a:cs typeface="+mn-cs"/>
                <a:hlinkClick r:id="rId6" tooltip="Morphological image processing"/>
              </a:rPr>
              <a:t>morphological filtering</a:t>
            </a:r>
            <a:r>
              <a:rPr lang="en-US" sz="1200" b="0" i="0" kern="1200" dirty="0" smtClean="0">
                <a:solidFill>
                  <a:schemeClr val="tx1"/>
                </a:solidFill>
                <a:effectLst/>
                <a:latin typeface="+mn-lt"/>
                <a:ea typeface="+mn-ea"/>
                <a:cs typeface="+mn-cs"/>
              </a:rPr>
              <a:t>)</a:t>
            </a:r>
            <a:r>
              <a:rPr lang="en-US" sz="1200" b="0" i="0" u="none" strike="noStrike" kern="1200" baseline="30000" dirty="0" smtClean="0">
                <a:solidFill>
                  <a:schemeClr val="tx1"/>
                </a:solidFill>
                <a:effectLst/>
                <a:latin typeface="+mn-lt"/>
                <a:ea typeface="+mn-ea"/>
                <a:cs typeface="+mn-cs"/>
                <a:hlinkClick r:id="rId7"/>
              </a:rPr>
              <a:t>[28]</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Thresholding: Thresholding starts with setting or determining a gray value that will be useful for the following steps. The value is then used to separate portions of the image, and sometimes to transform each portion of the image to simply black and white based on whether it is below or above that grayscale value.</a:t>
            </a:r>
            <a:r>
              <a:rPr lang="en-US" sz="1200" b="0" i="0" u="none" strike="noStrike" kern="1200" baseline="30000" dirty="0" smtClean="0">
                <a:solidFill>
                  <a:schemeClr val="tx1"/>
                </a:solidFill>
                <a:effectLst/>
                <a:latin typeface="+mn-lt"/>
                <a:ea typeface="+mn-ea"/>
                <a:cs typeface="+mn-cs"/>
                <a:hlinkClick r:id="rId8"/>
              </a:rPr>
              <a:t>[29]</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Pixel counting: counts the number of light or dark </a:t>
            </a:r>
            <a:r>
              <a:rPr lang="en-US" sz="1200" b="0" i="0" u="none" strike="noStrike" kern="1200" dirty="0" smtClean="0">
                <a:solidFill>
                  <a:schemeClr val="tx1"/>
                </a:solidFill>
                <a:effectLst/>
                <a:latin typeface="+mn-lt"/>
                <a:ea typeface="+mn-ea"/>
                <a:cs typeface="+mn-cs"/>
                <a:hlinkClick r:id="rId9" tooltip="Pixel"/>
              </a:rPr>
              <a:t>pixels</a:t>
            </a:r>
            <a:r>
              <a:rPr lang="en-US" sz="1200" b="0" i="0" kern="1200" baseline="30000" dirty="0" smtClean="0">
                <a:solidFill>
                  <a:schemeClr val="tx1"/>
                </a:solidFill>
                <a:effectLst/>
                <a:latin typeface="+mn-lt"/>
                <a:ea typeface="+mn-ea"/>
                <a:cs typeface="+mn-cs"/>
              </a:rPr>
              <a:t>[</a:t>
            </a:r>
            <a:r>
              <a:rPr lang="en-US" sz="1200" b="0" i="1" u="none" strike="noStrike" kern="1200" baseline="30000" dirty="0" smtClean="0">
                <a:solidFill>
                  <a:schemeClr val="tx1"/>
                </a:solidFill>
                <a:effectLst/>
                <a:latin typeface="+mn-lt"/>
                <a:ea typeface="+mn-ea"/>
                <a:cs typeface="+mn-cs"/>
                <a:hlinkClick r:id="rId5" tooltip="Wikipedia:Citation needed"/>
              </a:rPr>
              <a:t>citation needed</a:t>
            </a:r>
            <a:r>
              <a:rPr lang="en-US" sz="1200" b="0" i="0" kern="1200" baseline="300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10" tooltip="Segmentation (image processing)"/>
              </a:rPr>
              <a:t>Segmentation</a:t>
            </a:r>
            <a:r>
              <a:rPr lang="en-US" sz="1200" b="0" i="0" kern="1200" dirty="0" smtClean="0">
                <a:solidFill>
                  <a:schemeClr val="tx1"/>
                </a:solidFill>
                <a:effectLst/>
                <a:latin typeface="+mn-lt"/>
                <a:ea typeface="+mn-ea"/>
                <a:cs typeface="+mn-cs"/>
              </a:rPr>
              <a:t>: Partitioning a </a:t>
            </a:r>
            <a:r>
              <a:rPr lang="en-US" sz="1200" b="0" i="0" u="none" strike="noStrike" kern="1200" dirty="0" smtClean="0">
                <a:solidFill>
                  <a:schemeClr val="tx1"/>
                </a:solidFill>
                <a:effectLst/>
                <a:latin typeface="+mn-lt"/>
                <a:ea typeface="+mn-ea"/>
                <a:cs typeface="+mn-cs"/>
                <a:hlinkClick r:id="rId11" tooltip="Digital image"/>
              </a:rPr>
              <a:t>digital image</a:t>
            </a:r>
            <a:r>
              <a:rPr lang="en-US" sz="1200" b="0" i="0" kern="1200" dirty="0" smtClean="0">
                <a:solidFill>
                  <a:schemeClr val="tx1"/>
                </a:solidFill>
                <a:effectLst/>
                <a:latin typeface="+mn-lt"/>
                <a:ea typeface="+mn-ea"/>
                <a:cs typeface="+mn-cs"/>
              </a:rPr>
              <a:t> into multiple </a:t>
            </a:r>
            <a:r>
              <a:rPr lang="en-US" sz="1200" b="0" i="0" u="none" strike="noStrike" kern="1200" dirty="0" smtClean="0">
                <a:solidFill>
                  <a:schemeClr val="tx1"/>
                </a:solidFill>
                <a:effectLst/>
                <a:latin typeface="+mn-lt"/>
                <a:ea typeface="+mn-ea"/>
                <a:cs typeface="+mn-cs"/>
                <a:hlinkClick r:id="rId12" tooltip="Image segment"/>
              </a:rPr>
              <a:t>segments</a:t>
            </a:r>
            <a:r>
              <a:rPr lang="en-US" sz="1200" b="0" i="0" kern="1200" dirty="0" smtClean="0">
                <a:solidFill>
                  <a:schemeClr val="tx1"/>
                </a:solidFill>
                <a:effectLst/>
                <a:latin typeface="+mn-lt"/>
                <a:ea typeface="+mn-ea"/>
                <a:cs typeface="+mn-cs"/>
              </a:rPr>
              <a:t> to simplify and/or change the representation of an image into something that is more meaningful and easier to analyze.</a:t>
            </a:r>
            <a:r>
              <a:rPr lang="en-US" sz="1200" b="0" i="0" u="none" strike="noStrike" kern="1200" baseline="30000" dirty="0" smtClean="0">
                <a:solidFill>
                  <a:schemeClr val="tx1"/>
                </a:solidFill>
                <a:effectLst/>
                <a:latin typeface="+mn-lt"/>
                <a:ea typeface="+mn-ea"/>
                <a:cs typeface="+mn-cs"/>
                <a:hlinkClick r:id="rId13"/>
              </a:rPr>
              <a:t>[30]</a:t>
            </a:r>
            <a:r>
              <a:rPr lang="en-US" sz="1200" b="0" i="0" u="none" strike="noStrike" kern="1200" baseline="30000" dirty="0" smtClean="0">
                <a:solidFill>
                  <a:schemeClr val="tx1"/>
                </a:solidFill>
                <a:effectLst/>
                <a:latin typeface="+mn-lt"/>
                <a:ea typeface="+mn-ea"/>
                <a:cs typeface="+mn-cs"/>
                <a:hlinkClick r:id="rId14"/>
              </a:rPr>
              <a:t>[31]</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15" tooltip="Edge detection"/>
              </a:rPr>
              <a:t>Edge detection</a:t>
            </a:r>
            <a:r>
              <a:rPr lang="en-US" sz="1200" b="0" i="0" kern="1200" dirty="0" smtClean="0">
                <a:solidFill>
                  <a:schemeClr val="tx1"/>
                </a:solidFill>
                <a:effectLst/>
                <a:latin typeface="+mn-lt"/>
                <a:ea typeface="+mn-ea"/>
                <a:cs typeface="+mn-cs"/>
              </a:rPr>
              <a:t>: finding object edges </a:t>
            </a:r>
            <a:r>
              <a:rPr lang="en-US" sz="1200" b="0" i="0" u="none" strike="noStrike" kern="1200" baseline="30000" dirty="0" smtClean="0">
                <a:solidFill>
                  <a:schemeClr val="tx1"/>
                </a:solidFill>
                <a:effectLst/>
                <a:latin typeface="+mn-lt"/>
                <a:ea typeface="+mn-ea"/>
                <a:cs typeface="+mn-cs"/>
                <a:hlinkClick r:id="rId16"/>
              </a:rPr>
              <a:t>[32]</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Color Analysis: Identify parts, products and items using color, assess quality from color, and isolate features using color.</a:t>
            </a:r>
            <a:r>
              <a:rPr lang="en-US" sz="1200" b="0" i="0" u="none" strike="noStrike" kern="1200" baseline="30000" dirty="0" smtClean="0">
                <a:solidFill>
                  <a:schemeClr val="tx1"/>
                </a:solidFill>
                <a:effectLst/>
                <a:latin typeface="+mn-lt"/>
                <a:ea typeface="+mn-ea"/>
                <a:cs typeface="+mn-cs"/>
                <a:hlinkClick r:id="rId17"/>
              </a:rPr>
              <a:t>[6]</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18" tooltip="Blob extraction"/>
              </a:rPr>
              <a:t>Blob detection and extraction</a:t>
            </a:r>
            <a:r>
              <a:rPr lang="en-US" sz="1200" b="0" i="0" kern="1200" dirty="0" smtClean="0">
                <a:solidFill>
                  <a:schemeClr val="tx1"/>
                </a:solidFill>
                <a:effectLst/>
                <a:latin typeface="+mn-lt"/>
                <a:ea typeface="+mn-ea"/>
                <a:cs typeface="+mn-cs"/>
              </a:rPr>
              <a:t>: inspecting an image for discrete blobs of connected pixels (e.g. a black hole in a grey object) as image landmarks. </a:t>
            </a:r>
            <a:r>
              <a:rPr lang="en-US" sz="1200" b="0" i="0" u="none" strike="noStrike" kern="1200" baseline="30000" dirty="0" smtClean="0">
                <a:solidFill>
                  <a:schemeClr val="tx1"/>
                </a:solidFill>
                <a:effectLst/>
                <a:latin typeface="+mn-lt"/>
                <a:ea typeface="+mn-ea"/>
                <a:cs typeface="+mn-cs"/>
                <a:hlinkClick r:id="rId19"/>
              </a:rPr>
              <a:t>[33]</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20" tooltip="Neural network"/>
              </a:rPr>
              <a:t>Neural net</a:t>
            </a:r>
            <a:r>
              <a:rPr lang="en-US" sz="1200" b="0" i="0" kern="1200" dirty="0" smtClean="0">
                <a:solidFill>
                  <a:schemeClr val="tx1"/>
                </a:solidFill>
                <a:effectLst/>
                <a:latin typeface="+mn-lt"/>
                <a:ea typeface="+mn-ea"/>
                <a:cs typeface="+mn-cs"/>
              </a:rPr>
              <a:t> / </a:t>
            </a:r>
            <a:r>
              <a:rPr lang="en-US" sz="1200" b="0" i="0" u="none" strike="noStrike" kern="1200" dirty="0" smtClean="0">
                <a:solidFill>
                  <a:schemeClr val="tx1"/>
                </a:solidFill>
                <a:effectLst/>
                <a:latin typeface="+mn-lt"/>
                <a:ea typeface="+mn-ea"/>
                <a:cs typeface="+mn-cs"/>
                <a:hlinkClick r:id="rId21" tooltip="Deep learning"/>
              </a:rPr>
              <a:t>deep learning</a:t>
            </a:r>
            <a:r>
              <a:rPr lang="en-US" sz="1200" b="0" i="0" kern="1200" dirty="0" smtClean="0">
                <a:solidFill>
                  <a:schemeClr val="tx1"/>
                </a:solidFill>
                <a:effectLst/>
                <a:latin typeface="+mn-lt"/>
                <a:ea typeface="+mn-ea"/>
                <a:cs typeface="+mn-cs"/>
              </a:rPr>
              <a:t> processing: weighted and self-training multi-variable decision making </a:t>
            </a:r>
            <a:r>
              <a:rPr lang="en-US" sz="1200" b="0" i="0" u="none" strike="noStrike" kern="1200" baseline="30000" dirty="0" smtClean="0">
                <a:solidFill>
                  <a:schemeClr val="tx1"/>
                </a:solidFill>
                <a:effectLst/>
                <a:latin typeface="+mn-lt"/>
                <a:ea typeface="+mn-ea"/>
                <a:cs typeface="+mn-cs"/>
                <a:hlinkClick r:id="rId22"/>
              </a:rPr>
              <a:t>[34]</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23" tooltip="Pattern recognition"/>
              </a:rPr>
              <a:t>Pattern recognition</a:t>
            </a:r>
            <a:r>
              <a:rPr lang="en-US" sz="1200" b="0" i="0" kern="1200" dirty="0" smtClean="0">
                <a:solidFill>
                  <a:schemeClr val="tx1"/>
                </a:solidFill>
                <a:effectLst/>
                <a:latin typeface="+mn-lt"/>
                <a:ea typeface="+mn-ea"/>
                <a:cs typeface="+mn-cs"/>
              </a:rPr>
              <a:t> including template matching. Finding, matching, and/or counting specific patterns. This may include location of an object that may be rotated, partially hidden by another object, or varying in size.</a:t>
            </a:r>
            <a:r>
              <a:rPr lang="en-US" sz="1200" b="0" i="0" u="none" strike="noStrike" kern="1200" baseline="30000" dirty="0" smtClean="0">
                <a:solidFill>
                  <a:schemeClr val="tx1"/>
                </a:solidFill>
                <a:effectLst/>
                <a:latin typeface="+mn-lt"/>
                <a:ea typeface="+mn-ea"/>
                <a:cs typeface="+mn-cs"/>
                <a:hlinkClick r:id="rId24"/>
              </a:rPr>
              <a:t>[35]</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25" tooltip="Barcode"/>
              </a:rPr>
              <a:t>Barcode</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26" tooltip="Data Matrix"/>
              </a:rPr>
              <a:t>Data Matrix</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27" tooltip="2D barcode"/>
              </a:rPr>
              <a:t>2D barcode</a:t>
            </a:r>
            <a:r>
              <a:rPr lang="en-US" sz="1200" b="0" i="0" kern="1200" dirty="0" smtClean="0">
                <a:solidFill>
                  <a:schemeClr val="tx1"/>
                </a:solidFill>
                <a:effectLst/>
                <a:latin typeface="+mn-lt"/>
                <a:ea typeface="+mn-ea"/>
                <a:cs typeface="+mn-cs"/>
              </a:rPr>
              <a:t>" reading </a:t>
            </a:r>
            <a:r>
              <a:rPr lang="en-US" sz="1200" b="0" i="0" u="none" strike="noStrike" kern="1200" baseline="30000" dirty="0" smtClean="0">
                <a:solidFill>
                  <a:schemeClr val="tx1"/>
                </a:solidFill>
                <a:effectLst/>
                <a:latin typeface="+mn-lt"/>
                <a:ea typeface="+mn-ea"/>
                <a:cs typeface="+mn-cs"/>
                <a:hlinkClick r:id="rId28"/>
              </a:rPr>
              <a:t>[36]</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29" tooltip="Optical character recognition"/>
              </a:rPr>
              <a:t>Optical character recognition</a:t>
            </a:r>
            <a:r>
              <a:rPr lang="en-US" sz="1200" b="0" i="0" kern="1200" dirty="0" smtClean="0">
                <a:solidFill>
                  <a:schemeClr val="tx1"/>
                </a:solidFill>
                <a:effectLst/>
                <a:latin typeface="+mn-lt"/>
                <a:ea typeface="+mn-ea"/>
                <a:cs typeface="+mn-cs"/>
              </a:rPr>
              <a:t>: automated reading of text such as serial numbers </a:t>
            </a:r>
            <a:r>
              <a:rPr lang="en-US" sz="1200" b="0" i="0" u="none" strike="noStrike" kern="1200" baseline="30000" dirty="0" smtClean="0">
                <a:solidFill>
                  <a:schemeClr val="tx1"/>
                </a:solidFill>
                <a:effectLst/>
                <a:latin typeface="+mn-lt"/>
                <a:ea typeface="+mn-ea"/>
                <a:cs typeface="+mn-cs"/>
                <a:hlinkClick r:id="rId30"/>
              </a:rPr>
              <a:t>[37]</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31" tooltip="Metrology"/>
              </a:rPr>
              <a:t>Gauging/Metrology</a:t>
            </a:r>
            <a:r>
              <a:rPr lang="en-US" sz="1200" b="0" i="0" kern="1200" dirty="0" smtClean="0">
                <a:solidFill>
                  <a:schemeClr val="tx1"/>
                </a:solidFill>
                <a:effectLst/>
                <a:latin typeface="+mn-lt"/>
                <a:ea typeface="+mn-ea"/>
                <a:cs typeface="+mn-cs"/>
              </a:rPr>
              <a:t>: measurement of object dimensions (e.g. in pixels, </a:t>
            </a:r>
            <a:r>
              <a:rPr lang="en-US" sz="1200" b="0" i="0" u="none" strike="noStrike" kern="1200" dirty="0" smtClean="0">
                <a:solidFill>
                  <a:schemeClr val="tx1"/>
                </a:solidFill>
                <a:effectLst/>
                <a:latin typeface="+mn-lt"/>
                <a:ea typeface="+mn-ea"/>
                <a:cs typeface="+mn-cs"/>
                <a:hlinkClick r:id="rId32" tooltip="Inch"/>
              </a:rPr>
              <a:t>inches</a:t>
            </a:r>
            <a:r>
              <a:rPr lang="en-US" sz="1200" b="0" i="0" kern="1200" dirty="0" smtClean="0">
                <a:solidFill>
                  <a:schemeClr val="tx1"/>
                </a:solidFill>
                <a:effectLst/>
                <a:latin typeface="+mn-lt"/>
                <a:ea typeface="+mn-ea"/>
                <a:cs typeface="+mn-cs"/>
              </a:rPr>
              <a:t> or </a:t>
            </a:r>
            <a:r>
              <a:rPr lang="en-US" sz="1200" b="0" i="0" u="none" strike="noStrike" kern="1200" dirty="0" smtClean="0">
                <a:solidFill>
                  <a:schemeClr val="tx1"/>
                </a:solidFill>
                <a:effectLst/>
                <a:latin typeface="+mn-lt"/>
                <a:ea typeface="+mn-ea"/>
                <a:cs typeface="+mn-cs"/>
                <a:hlinkClick r:id="rId33" tooltip="Millimeter"/>
              </a:rPr>
              <a:t>millimeters</a:t>
            </a:r>
            <a:r>
              <a:rPr lang="en-US" sz="1200" b="0" i="0" kern="1200" dirty="0" smtClean="0">
                <a:solidFill>
                  <a:schemeClr val="tx1"/>
                </a:solidFill>
                <a:effectLst/>
                <a:latin typeface="+mn-lt"/>
                <a:ea typeface="+mn-ea"/>
                <a:cs typeface="+mn-cs"/>
              </a:rPr>
              <a:t>) </a:t>
            </a:r>
            <a:r>
              <a:rPr lang="en-US" sz="1200" b="0" i="0" u="none" strike="noStrike" kern="1200" baseline="30000" dirty="0" smtClean="0">
                <a:solidFill>
                  <a:schemeClr val="tx1"/>
                </a:solidFill>
                <a:effectLst/>
                <a:latin typeface="+mn-lt"/>
                <a:ea typeface="+mn-ea"/>
                <a:cs typeface="+mn-cs"/>
                <a:hlinkClick r:id="rId34"/>
              </a:rPr>
              <a:t>[38]</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Comparison against target values to determine a "pass or fail" or "go/no go" result. For example, with code or bar code verification, the read value is compared to the stored target value. For gauging, a measurement is compared against the proper value and tolerances. For verification of alpha-</a:t>
            </a:r>
            <a:r>
              <a:rPr lang="en-US" sz="1200" b="0" i="0" kern="1200" dirty="0" err="1" smtClean="0">
                <a:solidFill>
                  <a:schemeClr val="tx1"/>
                </a:solidFill>
                <a:effectLst/>
                <a:latin typeface="+mn-lt"/>
                <a:ea typeface="+mn-ea"/>
                <a:cs typeface="+mn-cs"/>
              </a:rPr>
              <a:t>numberic</a:t>
            </a:r>
            <a:r>
              <a:rPr lang="en-US" sz="1200" b="0" i="0" kern="1200" dirty="0" smtClean="0">
                <a:solidFill>
                  <a:schemeClr val="tx1"/>
                </a:solidFill>
                <a:effectLst/>
                <a:latin typeface="+mn-lt"/>
                <a:ea typeface="+mn-ea"/>
                <a:cs typeface="+mn-cs"/>
              </a:rPr>
              <a:t> codes, the </a:t>
            </a:r>
            <a:r>
              <a:rPr lang="en-US" sz="1200" b="0" i="0" kern="1200" dirty="0" err="1" smtClean="0">
                <a:solidFill>
                  <a:schemeClr val="tx1"/>
                </a:solidFill>
                <a:effectLst/>
                <a:latin typeface="+mn-lt"/>
                <a:ea typeface="+mn-ea"/>
                <a:cs typeface="+mn-cs"/>
              </a:rPr>
              <a:t>OCR'd</a:t>
            </a:r>
            <a:r>
              <a:rPr lang="en-US" sz="1200" b="0" i="0" kern="1200" dirty="0" smtClean="0">
                <a:solidFill>
                  <a:schemeClr val="tx1"/>
                </a:solidFill>
                <a:effectLst/>
                <a:latin typeface="+mn-lt"/>
                <a:ea typeface="+mn-ea"/>
                <a:cs typeface="+mn-cs"/>
              </a:rPr>
              <a:t> value is compared to the proper or target value. For inspection for blemishes, the measured size of the blemishes may be compared to the maximums allowed by quality standards.</a:t>
            </a:r>
            <a:r>
              <a:rPr lang="en-US" sz="1200" b="0" i="0" u="none" strike="noStrike" kern="1200" baseline="30000" dirty="0" smtClean="0">
                <a:solidFill>
                  <a:schemeClr val="tx1"/>
                </a:solidFill>
                <a:effectLst/>
                <a:latin typeface="+mn-lt"/>
                <a:ea typeface="+mn-ea"/>
                <a:cs typeface="+mn-cs"/>
                <a:hlinkClick r:id="rId28"/>
              </a:rPr>
              <a:t>[36]</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26</a:t>
            </a:fld>
            <a:endParaRPr lang="en-US"/>
          </a:p>
        </p:txBody>
      </p:sp>
    </p:spTree>
    <p:extLst>
      <p:ext uri="{BB962C8B-B14F-4D97-AF65-F5344CB8AC3E}">
        <p14:creationId xmlns:p14="http://schemas.microsoft.com/office/powerpoint/2010/main" val="39414226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Active contour model</a:t>
            </a:r>
            <a:r>
              <a:rPr lang="en-US" sz="1200" b="0" i="0" kern="1200" dirty="0" smtClean="0">
                <a:solidFill>
                  <a:schemeClr val="tx1"/>
                </a:solidFill>
                <a:effectLst/>
                <a:latin typeface="+mn-lt"/>
                <a:ea typeface="+mn-ea"/>
                <a:cs typeface="+mn-cs"/>
              </a:rPr>
              <a:t>, also called </a:t>
            </a:r>
            <a:r>
              <a:rPr lang="en-US" sz="1200" b="1" i="0" kern="1200" dirty="0" smtClean="0">
                <a:solidFill>
                  <a:schemeClr val="tx1"/>
                </a:solidFill>
                <a:effectLst/>
                <a:latin typeface="+mn-lt"/>
                <a:ea typeface="+mn-ea"/>
                <a:cs typeface="+mn-cs"/>
              </a:rPr>
              <a:t>snakes</a:t>
            </a:r>
            <a:r>
              <a:rPr lang="en-US" sz="1200" b="0" i="0" kern="1200" dirty="0" smtClean="0">
                <a:solidFill>
                  <a:schemeClr val="tx1"/>
                </a:solidFill>
                <a:effectLst/>
                <a:latin typeface="+mn-lt"/>
                <a:ea typeface="+mn-ea"/>
                <a:cs typeface="+mn-cs"/>
              </a:rPr>
              <a:t>, is a framework in </a:t>
            </a:r>
            <a:r>
              <a:rPr lang="en-US" sz="1200" b="0" i="0" u="none" strike="noStrike" kern="1200" dirty="0" smtClean="0">
                <a:solidFill>
                  <a:schemeClr val="tx1"/>
                </a:solidFill>
                <a:effectLst/>
                <a:latin typeface="+mn-lt"/>
                <a:ea typeface="+mn-ea"/>
                <a:cs typeface="+mn-cs"/>
                <a:hlinkClick r:id="rId3" tooltip="Computer vision"/>
              </a:rPr>
              <a:t>computer vision</a:t>
            </a:r>
            <a:r>
              <a:rPr lang="en-US" sz="1200" b="0" i="0" kern="1200" dirty="0" smtClean="0">
                <a:solidFill>
                  <a:schemeClr val="tx1"/>
                </a:solidFill>
                <a:effectLst/>
                <a:latin typeface="+mn-lt"/>
                <a:ea typeface="+mn-ea"/>
                <a:cs typeface="+mn-cs"/>
              </a:rPr>
              <a:t> for delineating an object outline from a possibly </a:t>
            </a:r>
            <a:r>
              <a:rPr lang="en-US" sz="1200" b="0" i="0" u="none" strike="noStrike" kern="1200" dirty="0" smtClean="0">
                <a:solidFill>
                  <a:schemeClr val="tx1"/>
                </a:solidFill>
                <a:effectLst/>
                <a:latin typeface="+mn-lt"/>
                <a:ea typeface="+mn-ea"/>
                <a:cs typeface="+mn-cs"/>
                <a:hlinkClick r:id="rId4" tooltip="Image noise"/>
              </a:rPr>
              <a:t>noisy</a:t>
            </a:r>
            <a:r>
              <a:rPr lang="en-US" sz="1200" b="0" i="0" kern="1200" dirty="0" smtClean="0">
                <a:solidFill>
                  <a:schemeClr val="tx1"/>
                </a:solidFill>
                <a:effectLst/>
                <a:latin typeface="+mn-lt"/>
                <a:ea typeface="+mn-ea"/>
                <a:cs typeface="+mn-cs"/>
              </a:rPr>
              <a:t> 2D </a:t>
            </a:r>
            <a:r>
              <a:rPr lang="en-US" sz="1200" b="0" i="0" u="none" strike="noStrike" kern="1200" dirty="0" smtClean="0">
                <a:solidFill>
                  <a:schemeClr val="tx1"/>
                </a:solidFill>
                <a:effectLst/>
                <a:latin typeface="+mn-lt"/>
                <a:ea typeface="+mn-ea"/>
                <a:cs typeface="+mn-cs"/>
                <a:hlinkClick r:id="rId5" tooltip="Image"/>
              </a:rPr>
              <a:t>image</a:t>
            </a:r>
            <a:r>
              <a:rPr lang="en-US" sz="1200" b="0" i="0" kern="1200" dirty="0" smtClean="0">
                <a:solidFill>
                  <a:schemeClr val="tx1"/>
                </a:solidFill>
                <a:effectLst/>
                <a:latin typeface="+mn-lt"/>
                <a:ea typeface="+mn-ea"/>
                <a:cs typeface="+mn-cs"/>
              </a:rPr>
              <a:t>. The snakes model is popular in computer vision, and snakes are greatly used in applications like object tracking, shape recognition, segmentation, edge detection and stereo matching.</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Blob detection</a:t>
            </a:r>
            <a:r>
              <a:rPr lang="en-US" sz="1200" b="0" i="0" kern="1200" dirty="0" smtClean="0">
                <a:solidFill>
                  <a:schemeClr val="tx1"/>
                </a:solidFill>
                <a:effectLst/>
                <a:latin typeface="+mn-lt"/>
                <a:ea typeface="+mn-ea"/>
                <a:cs typeface="+mn-cs"/>
              </a:rPr>
              <a:t> methods are aimed at detecting regions in a </a:t>
            </a:r>
            <a:r>
              <a:rPr lang="en-US" sz="1200" b="0" i="0" u="none" strike="noStrike" kern="1200" dirty="0" smtClean="0">
                <a:solidFill>
                  <a:schemeClr val="tx1"/>
                </a:solidFill>
                <a:effectLst/>
                <a:latin typeface="+mn-lt"/>
                <a:ea typeface="+mn-ea"/>
                <a:cs typeface="+mn-cs"/>
                <a:hlinkClick r:id="rId6" tooltip="Digital image"/>
              </a:rPr>
              <a:t>digital image</a:t>
            </a:r>
            <a:r>
              <a:rPr lang="en-US" sz="1200" b="0" i="0" kern="1200" dirty="0" smtClean="0">
                <a:solidFill>
                  <a:schemeClr val="tx1"/>
                </a:solidFill>
                <a:effectLst/>
                <a:latin typeface="+mn-lt"/>
                <a:ea typeface="+mn-ea"/>
                <a:cs typeface="+mn-cs"/>
              </a:rPr>
              <a:t> that differ in properties, such as brightness or color, compared to surrounding regions. Informally, a blob is a region of an image in which some properties are constant or approximately constant; all the points in a blob can be considered in some sense to be similar to each other. The most common method for blob detection is </a:t>
            </a:r>
            <a:r>
              <a:rPr lang="en-US" sz="1200" b="0" i="0" u="none" strike="noStrike" kern="1200" dirty="0" smtClean="0">
                <a:solidFill>
                  <a:schemeClr val="tx1"/>
                </a:solidFill>
                <a:effectLst/>
                <a:latin typeface="+mn-lt"/>
                <a:ea typeface="+mn-ea"/>
                <a:cs typeface="+mn-cs"/>
                <a:hlinkClick r:id="rId7" tooltip="Convolution"/>
              </a:rPr>
              <a:t>convolution</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Edge detection</a:t>
            </a:r>
            <a:r>
              <a:rPr lang="en-US" sz="1200" b="0" i="0" kern="1200" dirty="0" smtClean="0">
                <a:solidFill>
                  <a:schemeClr val="tx1"/>
                </a:solidFill>
                <a:effectLst/>
                <a:latin typeface="+mn-lt"/>
                <a:ea typeface="+mn-ea"/>
                <a:cs typeface="+mn-cs"/>
              </a:rPr>
              <a:t> includes a variety of mathematical methods that aim at identifying points in a </a:t>
            </a:r>
            <a:r>
              <a:rPr lang="en-US" sz="1200" b="0" i="0" u="none" strike="noStrike" kern="1200" dirty="0" smtClean="0">
                <a:solidFill>
                  <a:schemeClr val="tx1"/>
                </a:solidFill>
                <a:effectLst/>
                <a:latin typeface="+mn-lt"/>
                <a:ea typeface="+mn-ea"/>
                <a:cs typeface="+mn-cs"/>
                <a:hlinkClick r:id="rId6" tooltip="Digital image"/>
              </a:rPr>
              <a:t>digital image</a:t>
            </a:r>
            <a:r>
              <a:rPr lang="en-US" sz="1200" b="0" i="0" kern="1200" dirty="0" smtClean="0">
                <a:solidFill>
                  <a:schemeClr val="tx1"/>
                </a:solidFill>
                <a:effectLst/>
                <a:latin typeface="+mn-lt"/>
                <a:ea typeface="+mn-ea"/>
                <a:cs typeface="+mn-cs"/>
              </a:rPr>
              <a:t> at which the </a:t>
            </a:r>
            <a:r>
              <a:rPr lang="en-US" sz="1200" b="0" i="0" u="none" strike="noStrike" kern="1200" dirty="0" smtClean="0">
                <a:solidFill>
                  <a:schemeClr val="tx1"/>
                </a:solidFill>
                <a:effectLst/>
                <a:latin typeface="+mn-lt"/>
                <a:ea typeface="+mn-ea"/>
                <a:cs typeface="+mn-cs"/>
                <a:hlinkClick r:id="rId8" tooltip="Luminous intensity"/>
              </a:rPr>
              <a:t>image brightness</a:t>
            </a:r>
            <a:r>
              <a:rPr lang="en-US" sz="1200" b="0" i="0" kern="1200" dirty="0" smtClean="0">
                <a:solidFill>
                  <a:schemeClr val="tx1"/>
                </a:solidFill>
                <a:effectLst/>
                <a:latin typeface="+mn-lt"/>
                <a:ea typeface="+mn-ea"/>
                <a:cs typeface="+mn-cs"/>
              </a:rPr>
              <a:t> changes sharply or, more formally, has discontinuities. The points at which image brightness changes sharply are typically organized into a set of curved line segments termed </a:t>
            </a:r>
            <a:r>
              <a:rPr lang="en-US" sz="1200" b="0" i="1" kern="1200" dirty="0" smtClean="0">
                <a:solidFill>
                  <a:schemeClr val="tx1"/>
                </a:solidFill>
                <a:effectLst/>
                <a:latin typeface="+mn-lt"/>
                <a:ea typeface="+mn-ea"/>
                <a:cs typeface="+mn-cs"/>
              </a:rPr>
              <a:t>edges</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Scale-invariant feature transform</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SIFT</a:t>
            </a:r>
            <a:r>
              <a:rPr lang="en-US" sz="1200" b="0" i="0" kern="1200" dirty="0" smtClean="0">
                <a:solidFill>
                  <a:schemeClr val="tx1"/>
                </a:solidFill>
                <a:effectLst/>
                <a:latin typeface="+mn-lt"/>
                <a:ea typeface="+mn-ea"/>
                <a:cs typeface="+mn-cs"/>
              </a:rPr>
              <a:t>) is an algorithm in </a:t>
            </a:r>
            <a:r>
              <a:rPr lang="en-US" sz="1200" b="0" i="0" u="none" strike="noStrike" kern="1200" dirty="0" smtClean="0">
                <a:solidFill>
                  <a:schemeClr val="tx1"/>
                </a:solidFill>
                <a:effectLst/>
                <a:latin typeface="+mn-lt"/>
                <a:ea typeface="+mn-ea"/>
                <a:cs typeface="+mn-cs"/>
                <a:hlinkClick r:id="rId3" tooltip="Computer vision"/>
              </a:rPr>
              <a:t>computer vision</a:t>
            </a:r>
            <a:r>
              <a:rPr lang="en-US" sz="1200" b="0" i="0" kern="1200" dirty="0" smtClean="0">
                <a:solidFill>
                  <a:schemeClr val="tx1"/>
                </a:solidFill>
                <a:effectLst/>
                <a:latin typeface="+mn-lt"/>
                <a:ea typeface="+mn-ea"/>
                <a:cs typeface="+mn-cs"/>
              </a:rPr>
              <a:t> to detect and describe local features in images.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For any object in an image, interesting points on the object can be extracted to provide a "feature description" of the object. This description, extracted from a training image, can then be used to identify the object when attempting to locate the object in a test image containing many other objects. To perform reliable recognition, it is important that the features extracted from the training image be detectable even under changes in image scale, noise and illumination. Such points usually lie on high-contrast regions of the image, such as object edges.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Viola–Jones object detection framework</a:t>
            </a:r>
            <a:r>
              <a:rPr lang="en-US" sz="1200" b="0" i="0" kern="1200" dirty="0" smtClean="0">
                <a:solidFill>
                  <a:schemeClr val="tx1"/>
                </a:solidFill>
                <a:effectLst/>
                <a:latin typeface="+mn-lt"/>
                <a:ea typeface="+mn-ea"/>
                <a:cs typeface="+mn-cs"/>
              </a:rPr>
              <a:t> is the first </a:t>
            </a:r>
            <a:r>
              <a:rPr lang="en-US" sz="1200" b="0" i="0" u="none" strike="noStrike" kern="1200" dirty="0" smtClean="0">
                <a:solidFill>
                  <a:schemeClr val="tx1"/>
                </a:solidFill>
                <a:effectLst/>
                <a:latin typeface="+mn-lt"/>
                <a:ea typeface="+mn-ea"/>
                <a:cs typeface="+mn-cs"/>
                <a:hlinkClick r:id="rId9" tooltip="Object detection"/>
              </a:rPr>
              <a:t>object detection</a:t>
            </a:r>
            <a:r>
              <a:rPr lang="en-US" sz="1200" b="0" i="0" kern="1200" dirty="0" smtClean="0">
                <a:solidFill>
                  <a:schemeClr val="tx1"/>
                </a:solidFill>
                <a:effectLst/>
                <a:latin typeface="+mn-lt"/>
                <a:ea typeface="+mn-ea"/>
                <a:cs typeface="+mn-cs"/>
              </a:rPr>
              <a:t> framework to provide competitive object detection rates in real-time proposed in 2001 by </a:t>
            </a:r>
            <a:r>
              <a:rPr lang="en-US" sz="1200" b="0" i="0" u="none" strike="noStrike" kern="1200" dirty="0" smtClean="0">
                <a:solidFill>
                  <a:schemeClr val="tx1"/>
                </a:solidFill>
                <a:effectLst/>
                <a:latin typeface="+mn-lt"/>
                <a:ea typeface="+mn-ea"/>
                <a:cs typeface="+mn-cs"/>
                <a:hlinkClick r:id="rId10" tooltip="Paul Viola (page does not exist)"/>
              </a:rPr>
              <a:t>Paul Viola</a:t>
            </a:r>
            <a:r>
              <a:rPr lang="en-US" sz="1200" b="0" i="0" kern="1200" dirty="0" smtClean="0">
                <a:solidFill>
                  <a:schemeClr val="tx1"/>
                </a:solidFill>
                <a:effectLst/>
                <a:latin typeface="+mn-lt"/>
                <a:ea typeface="+mn-ea"/>
                <a:cs typeface="+mn-cs"/>
              </a:rPr>
              <a:t> and Michael Jones.</a:t>
            </a:r>
            <a:r>
              <a:rPr lang="en-US" sz="1200" b="0" i="0" u="none" strike="noStrike" kern="1200" baseline="30000" dirty="0" smtClean="0">
                <a:solidFill>
                  <a:schemeClr val="tx1"/>
                </a:solidFill>
                <a:effectLst/>
                <a:latin typeface="+mn-lt"/>
                <a:ea typeface="+mn-ea"/>
                <a:cs typeface="+mn-cs"/>
                <a:hlinkClick r:id="rId11"/>
              </a:rPr>
              <a:t>[1]</a:t>
            </a:r>
            <a:r>
              <a:rPr lang="en-US" sz="1200" b="0" i="0" u="none" strike="noStrike" kern="1200" baseline="30000" dirty="0" smtClean="0">
                <a:solidFill>
                  <a:schemeClr val="tx1"/>
                </a:solidFill>
                <a:effectLst/>
                <a:latin typeface="+mn-lt"/>
                <a:ea typeface="+mn-ea"/>
                <a:cs typeface="+mn-cs"/>
                <a:hlinkClick r:id="rId12"/>
              </a:rPr>
              <a:t>[2]</a:t>
            </a:r>
            <a:r>
              <a:rPr lang="en-US" sz="1200" b="0" i="0" kern="1200" dirty="0" smtClean="0">
                <a:solidFill>
                  <a:schemeClr val="tx1"/>
                </a:solidFill>
                <a:effectLst/>
                <a:latin typeface="+mn-lt"/>
                <a:ea typeface="+mn-ea"/>
                <a:cs typeface="+mn-cs"/>
              </a:rPr>
              <a:t> Although it can be trained to detect a variety of object classes, it was motivated primarily by the problem of </a:t>
            </a:r>
            <a:r>
              <a:rPr lang="en-US" sz="1200" b="0" i="0" u="none" strike="noStrike" kern="1200" dirty="0" smtClean="0">
                <a:solidFill>
                  <a:schemeClr val="tx1"/>
                </a:solidFill>
                <a:effectLst/>
                <a:latin typeface="+mn-lt"/>
                <a:ea typeface="+mn-ea"/>
                <a:cs typeface="+mn-cs"/>
                <a:hlinkClick r:id="rId13" tooltip="Face detection"/>
              </a:rPr>
              <a:t>face detection</a:t>
            </a:r>
            <a:r>
              <a:rPr lang="en-US" sz="1200" b="0" i="0" kern="1200" dirty="0" smtClean="0">
                <a:solidFill>
                  <a:schemeClr val="tx1"/>
                </a:solidFill>
                <a:effectLst/>
                <a:latin typeface="+mn-lt"/>
                <a:ea typeface="+mn-ea"/>
                <a:cs typeface="+mn-cs"/>
              </a:rPr>
              <a:t>.</a:t>
            </a:r>
          </a:p>
          <a:p>
            <a:endParaRPr lang="en-US" dirty="0" smtClean="0"/>
          </a:p>
          <a:p>
            <a:r>
              <a:rPr lang="en-US" sz="1200" b="0" i="0" kern="1200" dirty="0" smtClean="0">
                <a:solidFill>
                  <a:schemeClr val="tx1"/>
                </a:solidFill>
                <a:effectLst/>
                <a:latin typeface="+mn-lt"/>
                <a:ea typeface="+mn-ea"/>
                <a:cs typeface="+mn-cs"/>
              </a:rPr>
              <a:t>The </a:t>
            </a:r>
            <a:r>
              <a:rPr lang="en-US" sz="1200" b="1" i="0" kern="1200" dirty="0" err="1" smtClean="0">
                <a:solidFill>
                  <a:schemeClr val="tx1"/>
                </a:solidFill>
                <a:effectLst/>
                <a:latin typeface="+mn-lt"/>
                <a:ea typeface="+mn-ea"/>
                <a:cs typeface="+mn-cs"/>
              </a:rPr>
              <a:t>Kadir</a:t>
            </a:r>
            <a:r>
              <a:rPr lang="en-US" sz="1200" b="1" i="0" kern="1200" dirty="0" smtClean="0">
                <a:solidFill>
                  <a:schemeClr val="tx1"/>
                </a:solidFill>
                <a:effectLst/>
                <a:latin typeface="+mn-lt"/>
                <a:ea typeface="+mn-ea"/>
                <a:cs typeface="+mn-cs"/>
              </a:rPr>
              <a:t>–Brady saliency detector</a:t>
            </a:r>
            <a:r>
              <a:rPr lang="en-US" sz="1200" b="0" i="0" kern="1200" dirty="0" smtClean="0">
                <a:solidFill>
                  <a:schemeClr val="tx1"/>
                </a:solidFill>
                <a:effectLst/>
                <a:latin typeface="+mn-lt"/>
                <a:ea typeface="+mn-ea"/>
                <a:cs typeface="+mn-cs"/>
              </a:rPr>
              <a:t> extracts features of objects in images that are distinct</a:t>
            </a:r>
          </a:p>
          <a:p>
            <a:endParaRPr lang="en-US" sz="1200" b="0" i="0" kern="1200" dirty="0" smtClean="0">
              <a:solidFill>
                <a:schemeClr val="tx1"/>
              </a:solidFill>
              <a:effectLst/>
              <a:latin typeface="+mn-lt"/>
              <a:ea typeface="+mn-ea"/>
              <a:cs typeface="+mn-cs"/>
            </a:endParaRPr>
          </a:p>
          <a:p>
            <a:r>
              <a:rPr lang="en-US" sz="1200" b="1" i="0" kern="1200" dirty="0" err="1" smtClean="0">
                <a:solidFill>
                  <a:schemeClr val="tx1"/>
                </a:solidFill>
                <a:effectLst/>
                <a:latin typeface="+mn-lt"/>
                <a:ea typeface="+mn-ea"/>
                <a:cs typeface="+mn-cs"/>
              </a:rPr>
              <a:t>Kalman</a:t>
            </a:r>
            <a:r>
              <a:rPr lang="en-US" sz="1200" b="1" i="0" kern="1200" dirty="0" smtClean="0">
                <a:solidFill>
                  <a:schemeClr val="tx1"/>
                </a:solidFill>
                <a:effectLst/>
                <a:latin typeface="+mn-lt"/>
                <a:ea typeface="+mn-ea"/>
                <a:cs typeface="+mn-cs"/>
              </a:rPr>
              <a:t> filters </a:t>
            </a:r>
            <a:r>
              <a:rPr lang="en-US" sz="1200" b="0" i="0" kern="1200" dirty="0" smtClean="0">
                <a:solidFill>
                  <a:schemeClr val="tx1"/>
                </a:solidFill>
                <a:effectLst/>
                <a:latin typeface="+mn-lt"/>
                <a:ea typeface="+mn-ea"/>
                <a:cs typeface="+mn-cs"/>
              </a:rPr>
              <a:t>are often used</a:t>
            </a:r>
            <a:r>
              <a:rPr lang="en-US" sz="1200" b="0" i="0" kern="1200" baseline="0" dirty="0" smtClean="0">
                <a:solidFill>
                  <a:schemeClr val="tx1"/>
                </a:solidFill>
                <a:effectLst/>
                <a:latin typeface="+mn-lt"/>
                <a:ea typeface="+mn-ea"/>
                <a:cs typeface="+mn-cs"/>
              </a:rPr>
              <a:t> for object tracking using point features.</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Canny edge detector</a:t>
            </a:r>
            <a:r>
              <a:rPr lang="en-US" sz="1200" b="0" i="0" kern="1200" dirty="0" smtClean="0">
                <a:solidFill>
                  <a:schemeClr val="tx1"/>
                </a:solidFill>
                <a:effectLst/>
                <a:latin typeface="+mn-lt"/>
                <a:ea typeface="+mn-ea"/>
                <a:cs typeface="+mn-cs"/>
              </a:rPr>
              <a:t> is an </a:t>
            </a:r>
            <a:r>
              <a:rPr lang="en-US" sz="1200" b="0" i="0" u="none" strike="noStrike" kern="1200" dirty="0" smtClean="0">
                <a:solidFill>
                  <a:schemeClr val="tx1"/>
                </a:solidFill>
                <a:effectLst/>
                <a:latin typeface="+mn-lt"/>
                <a:ea typeface="+mn-ea"/>
                <a:cs typeface="+mn-cs"/>
                <a:hlinkClick r:id="rId14" tooltip="Edge detection"/>
              </a:rPr>
              <a:t>edge detection</a:t>
            </a:r>
            <a:r>
              <a:rPr lang="en-US" sz="1200" b="0" i="0" kern="1200" dirty="0" smtClean="0">
                <a:solidFill>
                  <a:schemeClr val="tx1"/>
                </a:solidFill>
                <a:effectLst/>
                <a:latin typeface="+mn-lt"/>
                <a:ea typeface="+mn-ea"/>
                <a:cs typeface="+mn-cs"/>
              </a:rPr>
              <a:t> operator that uses a multi-stage </a:t>
            </a:r>
            <a:r>
              <a:rPr lang="en-US" sz="1200" b="0" i="0" u="none" strike="noStrike" kern="1200" dirty="0" smtClean="0">
                <a:solidFill>
                  <a:schemeClr val="tx1"/>
                </a:solidFill>
                <a:effectLst/>
                <a:latin typeface="+mn-lt"/>
                <a:ea typeface="+mn-ea"/>
                <a:cs typeface="+mn-cs"/>
                <a:hlinkClick r:id="rId15" tooltip="Algorithm"/>
              </a:rPr>
              <a:t>algorithm</a:t>
            </a:r>
            <a:r>
              <a:rPr lang="en-US" sz="1200" b="0" i="0" kern="1200" dirty="0" smtClean="0">
                <a:solidFill>
                  <a:schemeClr val="tx1"/>
                </a:solidFill>
                <a:effectLst/>
                <a:latin typeface="+mn-lt"/>
                <a:ea typeface="+mn-ea"/>
                <a:cs typeface="+mn-cs"/>
              </a:rPr>
              <a:t> to detect a wide range of edges in images.  In general</a:t>
            </a:r>
            <a:r>
              <a:rPr lang="en-US" sz="1200" b="0" i="0" kern="1200" baseline="0" dirty="0" smtClean="0">
                <a:solidFill>
                  <a:schemeClr val="tx1"/>
                </a:solidFill>
                <a:effectLst/>
                <a:latin typeface="+mn-lt"/>
                <a:ea typeface="+mn-ea"/>
                <a:cs typeface="+mn-cs"/>
              </a:rPr>
              <a:t> it applies Gaussian blurs to an image and then </a:t>
            </a:r>
            <a:r>
              <a:rPr lang="en-US" sz="1200" b="0" i="0" kern="1200" dirty="0" smtClean="0">
                <a:solidFill>
                  <a:schemeClr val="tx1"/>
                </a:solidFill>
                <a:effectLst/>
                <a:latin typeface="+mn-lt"/>
                <a:ea typeface="+mn-ea"/>
                <a:cs typeface="+mn-cs"/>
              </a:rPr>
              <a:t>finds the intensity gradients of the image.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Sobel filter</a:t>
            </a:r>
            <a:r>
              <a:rPr lang="en-US" sz="1200" b="0" i="0" kern="1200" dirty="0" smtClean="0">
                <a:solidFill>
                  <a:schemeClr val="tx1"/>
                </a:solidFill>
                <a:effectLst/>
                <a:latin typeface="+mn-lt"/>
                <a:ea typeface="+mn-ea"/>
                <a:cs typeface="+mn-cs"/>
              </a:rPr>
              <a:t>, is used in </a:t>
            </a:r>
            <a:r>
              <a:rPr lang="en-US" sz="1200" b="0" i="0" u="none" strike="noStrike" kern="1200" dirty="0" smtClean="0">
                <a:solidFill>
                  <a:schemeClr val="tx1"/>
                </a:solidFill>
                <a:effectLst/>
                <a:latin typeface="+mn-lt"/>
                <a:ea typeface="+mn-ea"/>
                <a:cs typeface="+mn-cs"/>
                <a:hlinkClick r:id="rId16" tooltip="Image processing"/>
              </a:rPr>
              <a:t>image </a:t>
            </a:r>
            <a:r>
              <a:rPr lang="en-US" sz="1200" b="0" i="0" u="none" strike="noStrike" kern="1200" dirty="0" err="1" smtClean="0">
                <a:solidFill>
                  <a:schemeClr val="tx1"/>
                </a:solidFill>
                <a:effectLst/>
                <a:latin typeface="+mn-lt"/>
                <a:ea typeface="+mn-ea"/>
                <a:cs typeface="+mn-cs"/>
                <a:hlinkClick r:id="rId16" tooltip="Image processing"/>
              </a:rPr>
              <a:t>processing</a:t>
            </a:r>
            <a:r>
              <a:rPr lang="en-US" sz="1200" b="0" i="0" kern="1200" dirty="0" err="1" smtClean="0">
                <a:solidFill>
                  <a:schemeClr val="tx1"/>
                </a:solidFill>
                <a:effectLst/>
                <a:latin typeface="+mn-lt"/>
                <a:ea typeface="+mn-ea"/>
                <a:cs typeface="+mn-cs"/>
              </a:rPr>
              <a:t>and</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3" tooltip="Computer vision"/>
              </a:rPr>
              <a:t>computer vision</a:t>
            </a:r>
            <a:r>
              <a:rPr lang="en-US" sz="1200" b="0" i="0" kern="1200" dirty="0" smtClean="0">
                <a:solidFill>
                  <a:schemeClr val="tx1"/>
                </a:solidFill>
                <a:effectLst/>
                <a:latin typeface="+mn-lt"/>
                <a:ea typeface="+mn-ea"/>
                <a:cs typeface="+mn-cs"/>
              </a:rPr>
              <a:t>, particularly within </a:t>
            </a:r>
            <a:r>
              <a:rPr lang="en-US" sz="1200" b="0" i="0" u="none" strike="noStrike" kern="1200" dirty="0" smtClean="0">
                <a:solidFill>
                  <a:schemeClr val="tx1"/>
                </a:solidFill>
                <a:effectLst/>
                <a:latin typeface="+mn-lt"/>
                <a:ea typeface="+mn-ea"/>
                <a:cs typeface="+mn-cs"/>
                <a:hlinkClick r:id="rId14" tooltip="Edge detection"/>
              </a:rPr>
              <a:t>edge detection</a:t>
            </a:r>
            <a:r>
              <a:rPr lang="en-US" sz="1200" b="0" i="0" kern="1200" dirty="0" smtClean="0">
                <a:solidFill>
                  <a:schemeClr val="tx1"/>
                </a:solidFill>
                <a:effectLst/>
                <a:latin typeface="+mn-lt"/>
                <a:ea typeface="+mn-ea"/>
                <a:cs typeface="+mn-cs"/>
              </a:rPr>
              <a:t> algorithms where it creates an image </a:t>
            </a:r>
            <a:r>
              <a:rPr lang="en-US" sz="1200" b="0" i="0" kern="1200" dirty="0" err="1" smtClean="0">
                <a:solidFill>
                  <a:schemeClr val="tx1"/>
                </a:solidFill>
                <a:effectLst/>
                <a:latin typeface="+mn-lt"/>
                <a:ea typeface="+mn-ea"/>
                <a:cs typeface="+mn-cs"/>
              </a:rPr>
              <a:t>emphasising</a:t>
            </a:r>
            <a:r>
              <a:rPr lang="en-US" sz="1200" b="0" i="0" kern="1200" dirty="0" smtClean="0">
                <a:solidFill>
                  <a:schemeClr val="tx1"/>
                </a:solidFill>
                <a:effectLst/>
                <a:latin typeface="+mn-lt"/>
                <a:ea typeface="+mn-ea"/>
                <a:cs typeface="+mn-cs"/>
              </a:rPr>
              <a:t> edges. </a:t>
            </a: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27</a:t>
            </a:fld>
            <a:endParaRPr lang="en-US"/>
          </a:p>
        </p:txBody>
      </p:sp>
    </p:spTree>
    <p:extLst>
      <p:ext uri="{BB962C8B-B14F-4D97-AF65-F5344CB8AC3E}">
        <p14:creationId xmlns:p14="http://schemas.microsoft.com/office/powerpoint/2010/main" val="37304797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broader overview;</a:t>
            </a:r>
            <a:r>
              <a:rPr lang="en-US" baseline="0" dirty="0" smtClean="0"/>
              <a:t> want to show what blocks are and how they fit in together</a:t>
            </a:r>
            <a:endParaRPr lang="en-US" dirty="0"/>
          </a:p>
        </p:txBody>
      </p:sp>
      <p:sp>
        <p:nvSpPr>
          <p:cNvPr id="4" name="Slide Number Placeholder 3"/>
          <p:cNvSpPr>
            <a:spLocks noGrp="1"/>
          </p:cNvSpPr>
          <p:nvPr>
            <p:ph type="sldNum" sz="quarter" idx="10"/>
          </p:nvPr>
        </p:nvSpPr>
        <p:spPr/>
        <p:txBody>
          <a:bodyPr/>
          <a:lstStyle/>
          <a:p>
            <a:fld id="{7FB667E1-E601-4AAF-B95C-B25720D70A60}" type="slidenum">
              <a:rPr lang="en-US" smtClean="0">
                <a:solidFill>
                  <a:srgbClr val="363D3D"/>
                </a:solidFill>
                <a:latin typeface="Corbel"/>
              </a:rPr>
              <a:pPr/>
              <a:t>28</a:t>
            </a:fld>
            <a:endParaRPr lang="en-US">
              <a:solidFill>
                <a:srgbClr val="363D3D"/>
              </a:solidFill>
              <a:latin typeface="Corbel"/>
            </a:endParaRPr>
          </a:p>
        </p:txBody>
      </p:sp>
    </p:spTree>
    <p:extLst>
      <p:ext uri="{BB962C8B-B14F-4D97-AF65-F5344CB8AC3E}">
        <p14:creationId xmlns:p14="http://schemas.microsoft.com/office/powerpoint/2010/main" val="7989226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B667E1-E601-4AAF-B95C-B25720D70A60}" type="slidenum">
              <a:rPr lang="en-US" smtClean="0"/>
              <a:t>29</a:t>
            </a:fld>
            <a:endParaRPr lang="en-US"/>
          </a:p>
        </p:txBody>
      </p:sp>
    </p:spTree>
    <p:extLst>
      <p:ext uri="{BB962C8B-B14F-4D97-AF65-F5344CB8AC3E}">
        <p14:creationId xmlns:p14="http://schemas.microsoft.com/office/powerpoint/2010/main" val="2087242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a:t>
            </a:r>
            <a:r>
              <a:rPr lang="en-US" baseline="0" dirty="0" smtClean="0"/>
              <a:t> is predictive analytics …</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3</a:t>
            </a:fld>
            <a:endParaRPr lang="en-US"/>
          </a:p>
        </p:txBody>
      </p:sp>
    </p:spTree>
    <p:extLst>
      <p:ext uri="{BB962C8B-B14F-4D97-AF65-F5344CB8AC3E}">
        <p14:creationId xmlns:p14="http://schemas.microsoft.com/office/powerpoint/2010/main" val="34482576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Advanced medical research, personalized healthcare, smart transportation, cities, manufacturing, retail, supply chain management—the industries that rely on video for critical insight and competitive growth are everywhere.</a:t>
            </a:r>
          </a:p>
          <a:p>
            <a:r>
              <a:rPr lang="en-US" dirty="0" smtClean="0"/>
              <a:t>Up to $11 billion in edge to cloud industry growth is expected between now and 2021. Video captured at the edge by smart devices, sensors, and connected things represents a huge portion—$6 billion—of this IoT opportunity for everything from smart manufacturing to smart cities.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latin typeface="Arial"/>
              </a:rPr>
              <a:pPr/>
              <a:t>30</a:t>
            </a:fld>
            <a:endParaRPr lang="en-US" dirty="0">
              <a:solidFill>
                <a:prstClr val="black"/>
              </a:solidFill>
              <a:latin typeface="Arial"/>
            </a:endParaRPr>
          </a:p>
        </p:txBody>
      </p:sp>
    </p:spTree>
    <p:extLst>
      <p:ext uri="{BB962C8B-B14F-4D97-AF65-F5344CB8AC3E}">
        <p14:creationId xmlns:p14="http://schemas.microsoft.com/office/powerpoint/2010/main" val="36293136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31</a:t>
            </a:fld>
            <a:endParaRPr lang="en-US"/>
          </a:p>
        </p:txBody>
      </p:sp>
    </p:spTree>
    <p:extLst>
      <p:ext uri="{BB962C8B-B14F-4D97-AF65-F5344CB8AC3E}">
        <p14:creationId xmlns:p14="http://schemas.microsoft.com/office/powerpoint/2010/main" val="12071680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32</a:t>
            </a:fld>
            <a:endParaRPr lang="en-US"/>
          </a:p>
        </p:txBody>
      </p:sp>
    </p:spTree>
    <p:extLst>
      <p:ext uri="{BB962C8B-B14F-4D97-AF65-F5344CB8AC3E}">
        <p14:creationId xmlns:p14="http://schemas.microsoft.com/office/powerpoint/2010/main" val="7385121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33</a:t>
            </a:fld>
            <a:endParaRPr lang="en-US"/>
          </a:p>
        </p:txBody>
      </p:sp>
    </p:spTree>
    <p:extLst>
      <p:ext uri="{BB962C8B-B14F-4D97-AF65-F5344CB8AC3E}">
        <p14:creationId xmlns:p14="http://schemas.microsoft.com/office/powerpoint/2010/main" val="8454163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34</a:t>
            </a:fld>
            <a:endParaRPr lang="en-US"/>
          </a:p>
        </p:txBody>
      </p:sp>
    </p:spTree>
    <p:extLst>
      <p:ext uri="{BB962C8B-B14F-4D97-AF65-F5344CB8AC3E}">
        <p14:creationId xmlns:p14="http://schemas.microsoft.com/office/powerpoint/2010/main" val="12380795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35</a:t>
            </a:fld>
            <a:endParaRPr lang="en-US"/>
          </a:p>
        </p:txBody>
      </p:sp>
    </p:spTree>
    <p:extLst>
      <p:ext uri="{BB962C8B-B14F-4D97-AF65-F5344CB8AC3E}">
        <p14:creationId xmlns:p14="http://schemas.microsoft.com/office/powerpoint/2010/main" val="4337260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36</a:t>
            </a:fld>
            <a:endParaRPr lang="en-US"/>
          </a:p>
        </p:txBody>
      </p:sp>
    </p:spTree>
    <p:extLst>
      <p:ext uri="{BB962C8B-B14F-4D97-AF65-F5344CB8AC3E}">
        <p14:creationId xmlns:p14="http://schemas.microsoft.com/office/powerpoint/2010/main" val="31789879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37</a:t>
            </a:fld>
            <a:endParaRPr lang="en-US"/>
          </a:p>
        </p:txBody>
      </p:sp>
    </p:spTree>
    <p:extLst>
      <p:ext uri="{BB962C8B-B14F-4D97-AF65-F5344CB8AC3E}">
        <p14:creationId xmlns:p14="http://schemas.microsoft.com/office/powerpoint/2010/main" val="20393184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sz="1200" b="1" dirty="0" smtClean="0"/>
              <a:t>IIoT</a:t>
            </a:r>
            <a:r>
              <a:rPr lang="en-US" sz="1200" b="1" baseline="0" dirty="0" smtClean="0"/>
              <a:t> Workshop Overview</a:t>
            </a:r>
          </a:p>
          <a:p>
            <a:pPr defTabSz="931774">
              <a:defRPr/>
            </a:pPr>
            <a:endParaRPr lang="en-US" sz="1200" b="0" baseline="0" dirty="0" smtClean="0"/>
          </a:p>
          <a:p>
            <a:pPr defTabSz="931774">
              <a:defRPr/>
            </a:pPr>
            <a:r>
              <a:rPr lang="en-US" sz="1200" b="0" baseline="0" dirty="0" smtClean="0"/>
              <a:t>This slide gives a brief outline of the material covered in the Intel Industrial </a:t>
            </a:r>
            <a:r>
              <a:rPr lang="en-US" sz="1200" b="0" baseline="0" dirty="0" err="1" smtClean="0"/>
              <a:t>IoT</a:t>
            </a:r>
            <a:r>
              <a:rPr lang="en-US" sz="1200" b="0" baseline="0" dirty="0" smtClean="0"/>
              <a:t> Workshop.  You can use this slide to give a quick overview of the topics and will be covered.</a:t>
            </a:r>
          </a:p>
          <a:p>
            <a:pPr defTabSz="931774">
              <a:defRPr/>
            </a:pPr>
            <a:endParaRPr lang="en-US" sz="1200" b="0" baseline="0" dirty="0" smtClean="0"/>
          </a:p>
          <a:p>
            <a:pPr defTabSz="931774">
              <a:defRPr/>
            </a:pPr>
            <a:r>
              <a:rPr lang="en-US" sz="1200" b="0" baseline="0" dirty="0" smtClean="0"/>
              <a:t>You can always find the latest course outline on Github.</a:t>
            </a:r>
          </a:p>
          <a:p>
            <a:pPr defTabSz="931774">
              <a:defRPr/>
            </a:pPr>
            <a:r>
              <a:rPr lang="en-US" sz="1200" b="1" baseline="0" dirty="0" smtClean="0"/>
              <a:t>https://github.com/SSG-DRD-IOT/Industrial-IoT-Workshop </a:t>
            </a:r>
          </a:p>
          <a:p>
            <a:pPr defTabSz="931774">
              <a:defRPr/>
            </a:pPr>
            <a:endParaRPr lang="en-US" sz="1200" b="0" baseline="0" dirty="0" smtClean="0"/>
          </a:p>
          <a:p>
            <a:pPr defTabSz="931774">
              <a:defRPr/>
            </a:pPr>
            <a:r>
              <a:rPr lang="en-US" sz="1200" b="1" baseline="0" dirty="0" smtClean="0"/>
              <a:t>Topics</a:t>
            </a:r>
          </a:p>
          <a:p>
            <a:pPr marL="228600" indent="-228600" defTabSz="931774">
              <a:buAutoNum type="arabicPeriod"/>
              <a:defRPr/>
            </a:pPr>
            <a:r>
              <a:rPr lang="en-US" sz="1200" b="1" baseline="0" dirty="0" smtClean="0"/>
              <a:t>Introduction</a:t>
            </a:r>
            <a:r>
              <a:rPr lang="en-US" sz="1200" b="0" baseline="0" dirty="0" smtClean="0"/>
              <a:t> to the </a:t>
            </a:r>
            <a:r>
              <a:rPr lang="en-US" sz="1200" b="1" baseline="0" dirty="0" smtClean="0"/>
              <a:t>Industrial Internet of Things </a:t>
            </a:r>
            <a:r>
              <a:rPr lang="en-US" sz="1200" b="0" baseline="0" dirty="0" smtClean="0"/>
              <a:t>and the workshop including:</a:t>
            </a:r>
          </a:p>
          <a:p>
            <a:pPr marL="685800" lvl="1" indent="-228600" defTabSz="931774">
              <a:buAutoNum type="arabicPeriod"/>
              <a:defRPr/>
            </a:pPr>
            <a:r>
              <a:rPr lang="en-US" sz="1200" b="0" baseline="0" dirty="0" smtClean="0"/>
              <a:t>Overview of the topics and the hardware</a:t>
            </a:r>
          </a:p>
          <a:p>
            <a:pPr marL="685800" lvl="1" indent="-228600" defTabSz="931774">
              <a:buAutoNum type="arabicPeriod"/>
              <a:defRPr/>
            </a:pPr>
            <a:r>
              <a:rPr lang="en-US" sz="1200" b="0" baseline="0" dirty="0" smtClean="0"/>
              <a:t>What is Industry 4.0?</a:t>
            </a:r>
          </a:p>
          <a:p>
            <a:pPr marL="685800" lvl="1" indent="-228600" defTabSz="931774">
              <a:buAutoNum type="arabicPeriod"/>
              <a:defRPr/>
            </a:pPr>
            <a:r>
              <a:rPr lang="en-US" sz="1200" b="0" baseline="0" dirty="0" smtClean="0"/>
              <a:t>What </a:t>
            </a:r>
            <a:r>
              <a:rPr lang="en-US" sz="1200" b="1" baseline="0" dirty="0" smtClean="0"/>
              <a:t>business opportunities </a:t>
            </a:r>
            <a:r>
              <a:rPr lang="en-US" sz="1200" b="0" baseline="0" dirty="0" smtClean="0"/>
              <a:t>and solutions will Industry 4.0 provide?</a:t>
            </a:r>
          </a:p>
          <a:p>
            <a:pPr marL="685800" lvl="1" indent="-228600" defTabSz="931774">
              <a:buAutoNum type="arabicPeriod"/>
              <a:defRPr/>
            </a:pPr>
            <a:r>
              <a:rPr lang="en-US" sz="1200" b="0" baseline="0" dirty="0" smtClean="0"/>
              <a:t>What are the </a:t>
            </a:r>
            <a:r>
              <a:rPr lang="en-US" sz="1200" b="1" baseline="0" dirty="0" smtClean="0"/>
              <a:t>key technologies </a:t>
            </a:r>
            <a:r>
              <a:rPr lang="en-US" sz="1200" b="0" baseline="0" dirty="0" smtClean="0"/>
              <a:t>that enable new value in Industry 4.0?</a:t>
            </a:r>
          </a:p>
          <a:p>
            <a:pPr marL="685800" marR="0" lvl="1"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baseline="0" dirty="0" smtClean="0"/>
              <a:t>Continuous </a:t>
            </a:r>
            <a:r>
              <a:rPr lang="en-US" b="1" baseline="0" dirty="0" smtClean="0"/>
              <a:t>Visibility</a:t>
            </a:r>
            <a:r>
              <a:rPr lang="en-US" b="0" baseline="0" dirty="0" smtClean="0"/>
              <a:t> into business processes by deploying </a:t>
            </a:r>
            <a:r>
              <a:rPr lang="en-US" b="1" baseline="0" dirty="0" smtClean="0"/>
              <a:t>physical sensors </a:t>
            </a:r>
            <a:r>
              <a:rPr lang="en-US" b="0" baseline="0" dirty="0" smtClean="0"/>
              <a:t>and using </a:t>
            </a:r>
            <a:r>
              <a:rPr lang="en-US" b="1" baseline="0" dirty="0" smtClean="0"/>
              <a:t>analytics</a:t>
            </a:r>
            <a:r>
              <a:rPr lang="en-US" b="0" baseline="0" dirty="0" smtClean="0"/>
              <a:t>, </a:t>
            </a:r>
            <a:r>
              <a:rPr lang="en-US" b="1" baseline="0" dirty="0" smtClean="0"/>
              <a:t>digital twins </a:t>
            </a:r>
            <a:r>
              <a:rPr lang="en-US" b="0" baseline="0" dirty="0" smtClean="0"/>
              <a:t>and </a:t>
            </a:r>
            <a:r>
              <a:rPr lang="en-US" b="1" baseline="0" dirty="0" smtClean="0"/>
              <a:t>machine learning </a:t>
            </a:r>
            <a:r>
              <a:rPr lang="en-US" b="0" baseline="0" dirty="0" smtClean="0"/>
              <a:t>creates a </a:t>
            </a:r>
            <a:r>
              <a:rPr lang="en-US" b="1" baseline="0" dirty="0" smtClean="0"/>
              <a:t>Virtuous Cycle</a:t>
            </a:r>
            <a:r>
              <a:rPr lang="en-US" b="0" baseline="0" dirty="0" smtClean="0"/>
              <a:t>.</a:t>
            </a:r>
          </a:p>
          <a:p>
            <a:pPr marL="685800" marR="0" lvl="1" indent="-228600" algn="l" defTabSz="931774" rtl="0" eaLnBrk="1" fontAlgn="auto" latinLnBrk="0" hangingPunct="1">
              <a:lnSpc>
                <a:spcPct val="100000"/>
              </a:lnSpc>
              <a:spcBef>
                <a:spcPts val="0"/>
              </a:spcBef>
              <a:spcAft>
                <a:spcPts val="0"/>
              </a:spcAft>
              <a:buClrTx/>
              <a:buSzTx/>
              <a:buFontTx/>
              <a:buAutoNum type="arabicPeriod"/>
              <a:tabLst/>
              <a:defRPr/>
            </a:pPr>
            <a:r>
              <a:rPr lang="en-US" sz="1200" b="0" baseline="0" dirty="0" smtClean="0"/>
              <a:t>What </a:t>
            </a:r>
            <a:r>
              <a:rPr lang="en-US" b="1" dirty="0" smtClean="0"/>
              <a:t>Pilot Opportunities </a:t>
            </a:r>
            <a:r>
              <a:rPr lang="en-US" sz="1200" b="0" baseline="0" dirty="0" smtClean="0"/>
              <a:t>can your business begin to harness the Industrial </a:t>
            </a:r>
            <a:r>
              <a:rPr lang="en-US" sz="1200" b="0" baseline="0" dirty="0" err="1" smtClean="0"/>
              <a:t>IoT</a:t>
            </a: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baseline="0" dirty="0" smtClean="0"/>
              <a:t>Formalizing the IIoT </a:t>
            </a:r>
            <a:r>
              <a:rPr lang="en-US" sz="1200" b="0" baseline="0" dirty="0" smtClean="0"/>
              <a:t>– We will give an overview of the </a:t>
            </a:r>
            <a:r>
              <a:rPr lang="en-US" sz="1200" b="0" i="0" u="none" strike="noStrike" kern="1200" dirty="0" smtClean="0">
                <a:solidFill>
                  <a:schemeClr val="tx1"/>
                </a:solidFill>
                <a:effectLst/>
                <a:latin typeface="+mn-lt"/>
                <a:ea typeface="+mn-ea"/>
                <a:cs typeface="+mn-cs"/>
                <a:hlinkClick r:id="rId3"/>
              </a:rPr>
              <a:t>Industrial Internet Consortium (IIC)</a:t>
            </a:r>
            <a:r>
              <a:rPr lang="en-US" sz="1200" b="0" i="0" u="none" strike="noStrike" kern="1200" dirty="0" smtClean="0">
                <a:solidFill>
                  <a:schemeClr val="tx1"/>
                </a:solidFill>
                <a:effectLst/>
                <a:latin typeface="+mn-lt"/>
                <a:ea typeface="+mn-ea"/>
                <a:cs typeface="+mn-cs"/>
              </a:rPr>
              <a:t> and create</a:t>
            </a:r>
            <a:r>
              <a:rPr lang="en-US" sz="1200" b="0" i="0" u="none" strike="noStrike" kern="1200" baseline="0" dirty="0" smtClean="0">
                <a:solidFill>
                  <a:schemeClr val="tx1"/>
                </a:solidFill>
                <a:effectLst/>
                <a:latin typeface="+mn-lt"/>
                <a:ea typeface="+mn-ea"/>
                <a:cs typeface="+mn-cs"/>
              </a:rPr>
              <a:t> a architecture based on their whitepapers.</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u="none" strike="noStrike" kern="1200" baseline="0" dirty="0" smtClean="0">
                <a:solidFill>
                  <a:schemeClr val="tx1"/>
                </a:solidFill>
                <a:effectLst/>
                <a:latin typeface="+mn-lt"/>
                <a:ea typeface="+mn-ea"/>
                <a:cs typeface="+mn-cs"/>
              </a:rPr>
              <a:t>Physical Sensors and Actuators </a:t>
            </a:r>
            <a:r>
              <a:rPr lang="en-US" sz="1200" b="0" i="0" u="none" strike="noStrike" kern="1200" baseline="0" dirty="0" smtClean="0">
                <a:solidFill>
                  <a:schemeClr val="tx1"/>
                </a:solidFill>
                <a:effectLst/>
                <a:latin typeface="+mn-lt"/>
                <a:ea typeface="+mn-ea"/>
                <a:cs typeface="+mn-cs"/>
              </a:rPr>
              <a:t>– We will explore the hardware sensors in the </a:t>
            </a:r>
            <a:r>
              <a:rPr lang="en-US" b="1" dirty="0" smtClean="0"/>
              <a:t>Up2 Grove </a:t>
            </a:r>
            <a:r>
              <a:rPr lang="en-US" b="1" dirty="0" err="1" smtClean="0"/>
              <a:t>IoT</a:t>
            </a:r>
            <a:r>
              <a:rPr lang="en-US" b="1" dirty="0" smtClean="0"/>
              <a:t> Development Kit </a:t>
            </a:r>
            <a:r>
              <a:rPr lang="en-US" dirty="0" smtClean="0"/>
              <a:t>and use </a:t>
            </a:r>
            <a:r>
              <a:rPr lang="en-US" b="1" dirty="0" smtClean="0"/>
              <a:t>Arduino Create </a:t>
            </a:r>
            <a:r>
              <a:rPr lang="en-US" dirty="0" smtClean="0"/>
              <a:t>to build a couple of sensor based</a:t>
            </a:r>
            <a:r>
              <a:rPr lang="en-US" baseline="0" dirty="0" smtClean="0"/>
              <a:t> labs</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baseline="0" dirty="0" smtClean="0">
                <a:solidFill>
                  <a:schemeClr val="tx1"/>
                </a:solidFill>
                <a:effectLst/>
                <a:latin typeface="+mn-lt"/>
                <a:ea typeface="+mn-ea"/>
                <a:cs typeface="+mn-cs"/>
              </a:rPr>
              <a:t>Communications and Protocols </a:t>
            </a:r>
            <a:r>
              <a:rPr lang="en-US" sz="1200" b="0" i="0" kern="1200" baseline="0" dirty="0" smtClean="0">
                <a:solidFill>
                  <a:schemeClr val="tx1"/>
                </a:solidFill>
                <a:effectLst/>
                <a:latin typeface="+mn-lt"/>
                <a:ea typeface="+mn-ea"/>
                <a:cs typeface="+mn-cs"/>
              </a:rPr>
              <a:t>– We will talk about </a:t>
            </a:r>
            <a:r>
              <a:rPr lang="en-US" sz="1200" b="1" i="0" kern="1200" baseline="0" dirty="0" smtClean="0">
                <a:solidFill>
                  <a:schemeClr val="tx1"/>
                </a:solidFill>
                <a:effectLst/>
                <a:latin typeface="+mn-lt"/>
                <a:ea typeface="+mn-ea"/>
                <a:cs typeface="+mn-cs"/>
              </a:rPr>
              <a:t>scalability</a:t>
            </a:r>
            <a:r>
              <a:rPr lang="en-US" sz="1200" b="0" i="0" kern="1200" baseline="0" dirty="0" smtClean="0">
                <a:solidFill>
                  <a:schemeClr val="tx1"/>
                </a:solidFill>
                <a:effectLst/>
                <a:latin typeface="+mn-lt"/>
                <a:ea typeface="+mn-ea"/>
                <a:cs typeface="+mn-cs"/>
              </a:rPr>
              <a:t> in a IIoT network and three protocols </a:t>
            </a:r>
            <a:r>
              <a:rPr lang="en-US" sz="1200" b="1" i="0" kern="1200" baseline="0" dirty="0" smtClean="0">
                <a:solidFill>
                  <a:schemeClr val="tx1"/>
                </a:solidFill>
                <a:effectLst/>
                <a:latin typeface="+mn-lt"/>
                <a:ea typeface="+mn-ea"/>
                <a:cs typeface="+mn-cs"/>
              </a:rPr>
              <a:t>MQTT, OPC-UA</a:t>
            </a:r>
            <a:r>
              <a:rPr lang="en-US" sz="1200" b="0" i="0" kern="1200" baseline="0" dirty="0" smtClean="0">
                <a:solidFill>
                  <a:schemeClr val="tx1"/>
                </a:solidFill>
                <a:effectLst/>
                <a:latin typeface="+mn-lt"/>
                <a:ea typeface="+mn-ea"/>
                <a:cs typeface="+mn-cs"/>
              </a:rPr>
              <a:t> and </a:t>
            </a:r>
            <a:r>
              <a:rPr lang="en-US" sz="1200" b="1" i="0" kern="1200" baseline="0" dirty="0" smtClean="0">
                <a:solidFill>
                  <a:schemeClr val="tx1"/>
                </a:solidFill>
                <a:effectLst/>
                <a:latin typeface="+mn-lt"/>
                <a:ea typeface="+mn-ea"/>
                <a:cs typeface="+mn-cs"/>
              </a:rPr>
              <a:t>DDS</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baseline="0" dirty="0" smtClean="0">
                <a:solidFill>
                  <a:schemeClr val="tx1"/>
                </a:solidFill>
                <a:effectLst/>
                <a:latin typeface="+mn-lt"/>
                <a:ea typeface="+mn-ea"/>
                <a:cs typeface="+mn-cs"/>
              </a:rPr>
              <a:t>Automation </a:t>
            </a:r>
            <a:r>
              <a:rPr lang="en-US" sz="1200" b="0" i="0" kern="1200" baseline="0" dirty="0" smtClean="0">
                <a:solidFill>
                  <a:schemeClr val="tx1"/>
                </a:solidFill>
                <a:effectLst/>
                <a:latin typeface="+mn-lt"/>
                <a:ea typeface="+mn-ea"/>
                <a:cs typeface="+mn-cs"/>
              </a:rPr>
              <a:t>– Reactions based on sensor data</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dirty="0" smtClean="0">
                <a:solidFill>
                  <a:schemeClr val="tx1"/>
                </a:solidFill>
                <a:effectLst/>
                <a:latin typeface="+mn-lt"/>
                <a:ea typeface="+mn-ea"/>
                <a:cs typeface="+mn-cs"/>
              </a:rPr>
              <a:t>Smart Video System – the Intel CV SDK which includes </a:t>
            </a:r>
            <a:r>
              <a:rPr lang="en-US" sz="1200" b="1" i="0" kern="1200" dirty="0" err="1" smtClean="0">
                <a:solidFill>
                  <a:schemeClr val="tx1"/>
                </a:solidFill>
                <a:effectLst/>
                <a:latin typeface="+mn-lt"/>
                <a:ea typeface="+mn-ea"/>
                <a:cs typeface="+mn-cs"/>
              </a:rPr>
              <a:t>Open</a:t>
            </a:r>
            <a:r>
              <a:rPr lang="en-US" sz="1200" b="1" i="0" kern="1200" baseline="0" dirty="0" err="1" smtClean="0">
                <a:solidFill>
                  <a:schemeClr val="tx1"/>
                </a:solidFill>
                <a:effectLst/>
                <a:latin typeface="+mn-lt"/>
                <a:ea typeface="+mn-ea"/>
                <a:cs typeface="+mn-cs"/>
              </a:rPr>
              <a:t>VX</a:t>
            </a:r>
            <a:r>
              <a:rPr lang="en-US" sz="1200" b="1" i="0" kern="1200" baseline="0" dirty="0" smtClean="0">
                <a:solidFill>
                  <a:schemeClr val="tx1"/>
                </a:solidFill>
                <a:effectLst/>
                <a:latin typeface="+mn-lt"/>
                <a:ea typeface="+mn-ea"/>
                <a:cs typeface="+mn-cs"/>
              </a:rPr>
              <a:t> and </a:t>
            </a:r>
            <a:r>
              <a:rPr lang="en-US" sz="1200" b="1" i="0" kern="1200" baseline="0" dirty="0" err="1" smtClean="0">
                <a:solidFill>
                  <a:schemeClr val="tx1"/>
                </a:solidFill>
                <a:effectLst/>
                <a:latin typeface="+mn-lt"/>
                <a:ea typeface="+mn-ea"/>
                <a:cs typeface="+mn-cs"/>
              </a:rPr>
              <a:t>OpenCV</a:t>
            </a:r>
            <a:r>
              <a:rPr lang="en-US" sz="1200" b="1" i="0" kern="1200" baseline="0" dirty="0" smtClean="0">
                <a:solidFill>
                  <a:schemeClr val="tx1"/>
                </a:solidFill>
                <a:effectLst/>
                <a:latin typeface="+mn-lt"/>
                <a:ea typeface="+mn-ea"/>
                <a:cs typeface="+mn-cs"/>
              </a:rPr>
              <a:t> as well as the deep learning kit and the inference engine.</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endParaRPr lang="en-US" sz="1200" b="1" i="0" kern="1200" baseline="0" dirty="0" smtClean="0">
              <a:solidFill>
                <a:schemeClr val="tx1"/>
              </a:solidFill>
              <a:effectLst/>
              <a:latin typeface="+mn-lt"/>
              <a:ea typeface="+mn-ea"/>
              <a:cs typeface="+mn-cs"/>
            </a:endParaRP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baseline="0" dirty="0" smtClean="0">
                <a:solidFill>
                  <a:schemeClr val="tx1"/>
                </a:solidFill>
                <a:effectLst/>
                <a:latin typeface="+mn-lt"/>
                <a:ea typeface="+mn-ea"/>
                <a:cs typeface="+mn-cs"/>
              </a:rPr>
              <a:t>Machine Learning, Predictive Analytics, and Business Analytics will be written for the 2 day workshop.</a:t>
            </a:r>
            <a:endParaRPr lang="en-US" sz="1200" b="1" i="0" kern="1200" dirty="0" smtClean="0">
              <a:solidFill>
                <a:schemeClr val="tx1"/>
              </a:solidFill>
              <a:effectLst/>
              <a:latin typeface="+mn-lt"/>
              <a:ea typeface="+mn-ea"/>
              <a:cs typeface="+mn-cs"/>
            </a:endParaRPr>
          </a:p>
          <a:p>
            <a:pPr marL="685800" lvl="1" indent="-228600" defTabSz="931774">
              <a:buAutoNum type="arabicPeriod"/>
              <a:defRPr/>
            </a:pPr>
            <a:endParaRPr lang="en-US" sz="1200" b="0" baseline="0" dirty="0" smtClean="0"/>
          </a:p>
          <a:p>
            <a:pPr defTabSz="931774">
              <a:defRPr/>
            </a:pPr>
            <a:endParaRPr lang="en-US" sz="1200" b="0" baseline="0" dirty="0" smtClean="0"/>
          </a:p>
          <a:p>
            <a:pPr defTabSz="931774">
              <a:defRPr/>
            </a:pPr>
            <a:endParaRPr lang="en-US" dirty="0" smtClean="0"/>
          </a:p>
          <a:p>
            <a:pPr defTabSz="931774">
              <a:defRPr/>
            </a:pPr>
            <a:endParaRPr lang="en-US" dirty="0" smtClean="0"/>
          </a:p>
          <a:p>
            <a:pPr defTabSz="931774">
              <a:defRPr/>
            </a:pPr>
            <a:endParaRPr lang="en-US" dirty="0" smtClean="0"/>
          </a:p>
          <a:p>
            <a:pPr defTabSz="931774">
              <a:defRPr/>
            </a:pPr>
            <a:r>
              <a:rPr lang="en-US" dirty="0" smtClean="0"/>
              <a:t>Industrial</a:t>
            </a:r>
            <a:r>
              <a:rPr lang="en-US" baseline="0" dirty="0" smtClean="0"/>
              <a:t> </a:t>
            </a:r>
            <a:r>
              <a:rPr lang="en-US" baseline="0" dirty="0" err="1" smtClean="0"/>
              <a:t>IoT</a:t>
            </a:r>
            <a:r>
              <a:rPr lang="en-US" baseline="0" dirty="0" smtClean="0"/>
              <a:t> or </a:t>
            </a:r>
            <a:r>
              <a:rPr lang="en-US" dirty="0" smtClean="0"/>
              <a:t>Industry</a:t>
            </a:r>
            <a:r>
              <a:rPr lang="en-US" baseline="0" dirty="0" smtClean="0"/>
              <a:t> 4.0 has arrived at the doorstep many of the industrial companies and going forward high investment will flow into new digitalization processes changing the way the industrial ecosystem will operate.  This workshops is an introduction in the concepts and formal architectures of Industry 4.0.  The workshop is divided into modules. </a:t>
            </a:r>
            <a:r>
              <a:rPr lang="en-US" dirty="0" smtClean="0">
                <a:latin typeface="+mn-lt"/>
              </a:rPr>
              <a:t>Each Module contains a lecture and a hands-on lab exercise that builds towards a</a:t>
            </a:r>
            <a:r>
              <a:rPr lang="en-US" baseline="0" dirty="0" smtClean="0">
                <a:latin typeface="+mn-lt"/>
              </a:rPr>
              <a:t> test </a:t>
            </a:r>
            <a:r>
              <a:rPr lang="en-US" dirty="0" smtClean="0">
                <a:latin typeface="+mn-lt"/>
              </a:rPr>
              <a:t>prototype of an IIoT infrastructure based on the Industrial</a:t>
            </a:r>
            <a:r>
              <a:rPr lang="en-US" baseline="0" dirty="0" smtClean="0">
                <a:latin typeface="+mn-lt"/>
              </a:rPr>
              <a:t> Internet Consortium’s IIoT Reference Architecture and Intel technology.</a:t>
            </a:r>
          </a:p>
          <a:p>
            <a:pPr defTabSz="931774">
              <a:defRPr/>
            </a:pPr>
            <a:endParaRPr lang="en-US" baseline="0" dirty="0" smtClean="0">
              <a:latin typeface="+mn-lt"/>
            </a:endParaRPr>
          </a:p>
          <a:p>
            <a:pPr defTabSz="931774">
              <a:defRPr/>
            </a:pPr>
            <a:r>
              <a:rPr lang="en-US" baseline="0" dirty="0" smtClean="0">
                <a:latin typeface="+mn-lt"/>
              </a:rPr>
              <a:t>In the second module, we will introduce a formal structure for realizing an IIoT deployment.  The later modules fit </a:t>
            </a:r>
            <a:endParaRPr lang="en-US" dirty="0" smtClean="0">
              <a:latin typeface="+mn-lt"/>
            </a:endParaRPr>
          </a:p>
          <a:p>
            <a:endParaRPr lang="en-US" baseline="0" dirty="0" smtClean="0"/>
          </a:p>
        </p:txBody>
      </p:sp>
      <p:sp>
        <p:nvSpPr>
          <p:cNvPr id="4" name="Slide Number Placeholder 3"/>
          <p:cNvSpPr>
            <a:spLocks noGrp="1"/>
          </p:cNvSpPr>
          <p:nvPr>
            <p:ph type="sldNum" sz="quarter" idx="10"/>
          </p:nvPr>
        </p:nvSpPr>
        <p:spPr/>
        <p:txBody>
          <a:bodyPr/>
          <a:lstStyle/>
          <a:p>
            <a:fld id="{BC02897E-1B9B-4D97-95E3-E7A13458AE70}" type="slidenum">
              <a:rPr lang="en-US" smtClean="0"/>
              <a:t>38</a:t>
            </a:fld>
            <a:endParaRPr lang="en-US"/>
          </a:p>
        </p:txBody>
      </p:sp>
    </p:spTree>
    <p:extLst>
      <p:ext uri="{BB962C8B-B14F-4D97-AF65-F5344CB8AC3E}">
        <p14:creationId xmlns:p14="http://schemas.microsoft.com/office/powerpoint/2010/main" val="9611056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39</a:t>
            </a:fld>
            <a:endParaRPr lang="en-US"/>
          </a:p>
        </p:txBody>
      </p:sp>
    </p:spTree>
    <p:extLst>
      <p:ext uri="{BB962C8B-B14F-4D97-AF65-F5344CB8AC3E}">
        <p14:creationId xmlns:p14="http://schemas.microsoft.com/office/powerpoint/2010/main" val="2458997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Advanced medical research, personalized healthcare, smart transportation, cities, manufacturing, retail, supply chain management—the industries that rely on video for critical insight and competitive growth are everywhere.</a:t>
            </a:r>
          </a:p>
          <a:p>
            <a:r>
              <a:rPr lang="en-US" dirty="0" smtClean="0"/>
              <a:t>Up to $11 billion in edge to cloud industry growth is expected between now and 2021. Video captured at the edge by smart devices, sensors, and connected things represents a huge portion—$6 billion—of this IoT opportunity for everything from smart manufacturing to smart cities.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latin typeface="Arial"/>
              </a:rPr>
              <a:pPr/>
              <a:t>4</a:t>
            </a:fld>
            <a:endParaRPr lang="en-US" dirty="0">
              <a:solidFill>
                <a:prstClr val="black"/>
              </a:solidFill>
              <a:latin typeface="Arial"/>
            </a:endParaRPr>
          </a:p>
        </p:txBody>
      </p:sp>
    </p:spTree>
    <p:extLst>
      <p:ext uri="{BB962C8B-B14F-4D97-AF65-F5344CB8AC3E}">
        <p14:creationId xmlns:p14="http://schemas.microsoft.com/office/powerpoint/2010/main" val="20300684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40</a:t>
            </a:fld>
            <a:endParaRPr lang="en-US"/>
          </a:p>
        </p:txBody>
      </p:sp>
    </p:spTree>
    <p:extLst>
      <p:ext uri="{BB962C8B-B14F-4D97-AF65-F5344CB8AC3E}">
        <p14:creationId xmlns:p14="http://schemas.microsoft.com/office/powerpoint/2010/main" val="31746745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41</a:t>
            </a:fld>
            <a:endParaRPr lang="en-US"/>
          </a:p>
        </p:txBody>
      </p:sp>
    </p:spTree>
    <p:extLst>
      <p:ext uri="{BB962C8B-B14F-4D97-AF65-F5344CB8AC3E}">
        <p14:creationId xmlns:p14="http://schemas.microsoft.com/office/powerpoint/2010/main" val="42717749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42</a:t>
            </a:fld>
            <a:endParaRPr lang="en-US"/>
          </a:p>
        </p:txBody>
      </p:sp>
    </p:spTree>
    <p:extLst>
      <p:ext uri="{BB962C8B-B14F-4D97-AF65-F5344CB8AC3E}">
        <p14:creationId xmlns:p14="http://schemas.microsoft.com/office/powerpoint/2010/main" val="331795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5</a:t>
            </a:fld>
            <a:endParaRPr lang="en-US"/>
          </a:p>
        </p:txBody>
      </p:sp>
    </p:spTree>
    <p:extLst>
      <p:ext uri="{BB962C8B-B14F-4D97-AF65-F5344CB8AC3E}">
        <p14:creationId xmlns:p14="http://schemas.microsoft.com/office/powerpoint/2010/main" val="2902092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Further</a:t>
            </a:r>
            <a:r>
              <a:rPr lang="en-US" baseline="0" dirty="0" smtClean="0"/>
              <a:t> Reading:</a:t>
            </a:r>
          </a:p>
          <a:p>
            <a:r>
              <a:rPr lang="en-US" dirty="0" smtClean="0"/>
              <a:t>https://www.healthcatalyst.com/predictive-analytics-healthcare-lessons/</a:t>
            </a:r>
          </a:p>
          <a:p>
            <a:r>
              <a:rPr lang="en-US" dirty="0" smtClean="0"/>
              <a:t>https://www.intel.com/content/www/us/en/healthcare-it/solutions/videos/how-to-get-started-with-analytics-in-healthcare-2.html</a:t>
            </a:r>
          </a:p>
          <a:p>
            <a:endParaRPr lang="en-US" dirty="0" smtClean="0"/>
          </a:p>
          <a:p>
            <a:r>
              <a:rPr lang="en-US" dirty="0" smtClean="0"/>
              <a:t>Analytics</a:t>
            </a:r>
            <a:r>
              <a:rPr lang="en-US" baseline="0" dirty="0" smtClean="0"/>
              <a:t> has benefits both in on the medical and the business side of the healthcare industry.</a:t>
            </a:r>
          </a:p>
          <a:p>
            <a:endParaRPr lang="en-US" dirty="0" smtClean="0"/>
          </a:p>
          <a:p>
            <a:r>
              <a:rPr lang="en-US" sz="1200" b="0" i="0" kern="1200" dirty="0" smtClean="0">
                <a:solidFill>
                  <a:schemeClr val="tx1"/>
                </a:solidFill>
                <a:effectLst/>
                <a:latin typeface="+mn-lt"/>
                <a:ea typeface="+mn-ea"/>
                <a:cs typeface="+mn-cs"/>
              </a:rPr>
              <a:t>For examples, predicting hospital readmissions is a very active topic.</a:t>
            </a:r>
            <a:endParaRPr lang="en-US" dirty="0" smtClean="0"/>
          </a:p>
          <a:p>
            <a:endParaRPr lang="en-US" dirty="0" smtClean="0"/>
          </a:p>
          <a:p>
            <a:r>
              <a:rPr lang="en-US" sz="1200" b="0" i="0" kern="1200" dirty="0" smtClean="0">
                <a:solidFill>
                  <a:schemeClr val="tx1"/>
                </a:solidFill>
                <a:effectLst/>
                <a:latin typeface="+mn-lt"/>
                <a:ea typeface="+mn-ea"/>
                <a:cs typeface="+mn-cs"/>
              </a:rPr>
              <a:t>Fortunately for healthcare, there are numerous existing models from other industries that are very </a:t>
            </a:r>
            <a:r>
              <a:rPr lang="en-US" sz="1200" b="0" i="0" kern="1200" dirty="0" smtClean="0">
                <a:solidFill>
                  <a:schemeClr val="bg1"/>
                </a:solidFill>
                <a:effectLst/>
                <a:latin typeface="+mn-lt"/>
                <a:ea typeface="+mn-ea"/>
                <a:cs typeface="+mn-cs"/>
              </a:rPr>
              <a:t>efficient at risk</a:t>
            </a:r>
            <a:r>
              <a:rPr lang="en-US" sz="1200" b="0" i="0" kern="1200" baseline="0" dirty="0" smtClean="0">
                <a:solidFill>
                  <a:schemeClr val="bg1"/>
                </a:solidFill>
                <a:effectLst/>
                <a:latin typeface="+mn-lt"/>
                <a:ea typeface="+mn-ea"/>
                <a:cs typeface="+mn-cs"/>
              </a:rPr>
              <a:t> stratification</a:t>
            </a:r>
            <a:r>
              <a:rPr lang="en-US" sz="1200" b="0" i="0" kern="1200" dirty="0" smtClean="0">
                <a:solidFill>
                  <a:schemeClr val="bg1"/>
                </a:solidFill>
                <a:effectLst/>
                <a:latin typeface="+mn-lt"/>
                <a:ea typeface="+mn-ea"/>
                <a:cs typeface="+mn-cs"/>
              </a:rPr>
              <a:t> in th</a:t>
            </a:r>
            <a:r>
              <a:rPr lang="en-US" sz="1200" b="0" i="0" kern="1200" dirty="0" smtClean="0">
                <a:solidFill>
                  <a:schemeClr val="tx1"/>
                </a:solidFill>
                <a:effectLst/>
                <a:latin typeface="+mn-lt"/>
                <a:ea typeface="+mn-ea"/>
                <a:cs typeface="+mn-cs"/>
              </a:rPr>
              <a:t>e realm of population management.</a:t>
            </a:r>
            <a:endParaRPr lang="en-US" dirty="0" smtClean="0"/>
          </a:p>
          <a:p>
            <a:endParaRPr lang="en-US" dirty="0" smtClean="0"/>
          </a:p>
          <a:p>
            <a:r>
              <a:rPr lang="en-US" sz="1200" b="0" i="0" kern="1200" dirty="0" smtClean="0">
                <a:solidFill>
                  <a:schemeClr val="tx1"/>
                </a:solidFill>
                <a:effectLst/>
                <a:latin typeface="+mn-lt"/>
                <a:ea typeface="+mn-ea"/>
                <a:cs typeface="+mn-cs"/>
              </a:rPr>
              <a:t>Evidence-based medicine is a powerful tool to help minimize treatment variation and unexpected costs.  Best-practice guidelines contribute further to the goal of standardized patient outcomes and controlling costs.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6</a:t>
            </a:fld>
            <a:endParaRPr lang="en-US"/>
          </a:p>
        </p:txBody>
      </p:sp>
    </p:spTree>
    <p:extLst>
      <p:ext uri="{BB962C8B-B14F-4D97-AF65-F5344CB8AC3E}">
        <p14:creationId xmlns:p14="http://schemas.microsoft.com/office/powerpoint/2010/main" val="2621808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question that we often get when</a:t>
            </a:r>
            <a:r>
              <a:rPr lang="en-US" baseline="0" dirty="0" smtClean="0"/>
              <a:t> we start about predictive analytics is, “How do I get started?” “What does the analytics journey look like for an organization like mine?”</a:t>
            </a:r>
          </a:p>
          <a:p>
            <a:endParaRPr lang="en-US" baseline="0" dirty="0" smtClean="0"/>
          </a:p>
          <a:p>
            <a:r>
              <a:rPr lang="en-US" baseline="0" dirty="0" smtClean="0"/>
              <a:t>The great thing is that the works that all organizations have done around traditional types of analytics like descriptive and diagnostics analytics or what we think of as traditional BI, really sets the stage for more advanced types of analytics like predictive analytics.</a:t>
            </a:r>
          </a:p>
          <a:p>
            <a:endParaRPr lang="en-US" baseline="0" dirty="0" smtClean="0"/>
          </a:p>
          <a:p>
            <a:r>
              <a:rPr lang="en-US" baseline="0" dirty="0" smtClean="0"/>
              <a:t>We </a:t>
            </a:r>
            <a:r>
              <a:rPr lang="en-US" baseline="0" dirty="0" smtClean="0"/>
              <a:t>commonly see healthcare organization go five stages on their journey.</a:t>
            </a:r>
          </a:p>
          <a:p>
            <a:endParaRPr lang="en-US" baseline="0" dirty="0" smtClean="0"/>
          </a:p>
          <a:p>
            <a:r>
              <a:rPr lang="en-US" baseline="0" dirty="0" smtClean="0"/>
              <a:t>We call this the analytics maturity curve and the first two are stages that most healthcare organizations are doing today.</a:t>
            </a:r>
          </a:p>
          <a:p>
            <a:endParaRPr lang="en-US" baseline="0" dirty="0" smtClean="0"/>
          </a:p>
          <a:p>
            <a:r>
              <a:rPr lang="en-US" baseline="0" dirty="0" smtClean="0"/>
              <a:t>The first stage on the analytics journey is </a:t>
            </a:r>
            <a:r>
              <a:rPr lang="en-US" b="1" baseline="0" dirty="0" smtClean="0"/>
              <a:t>descriptive analytics</a:t>
            </a:r>
            <a:r>
              <a:rPr lang="en-US" baseline="0" dirty="0" smtClean="0"/>
              <a:t>, or what we commonly refer to as </a:t>
            </a:r>
            <a:r>
              <a:rPr lang="en-US" b="1" baseline="0" dirty="0" smtClean="0"/>
              <a:t>Business Intelligence</a:t>
            </a:r>
            <a:r>
              <a:rPr lang="en-US" baseline="0" dirty="0" smtClean="0"/>
              <a:t> (BI). In descriptive analytics we are storing data, about our operations, about our organization, relational database / data warehouse and we’re simply looking at the trends of that data over time.</a:t>
            </a:r>
          </a:p>
          <a:p>
            <a:endParaRPr lang="en-US" baseline="0" dirty="0" smtClean="0"/>
          </a:p>
          <a:p>
            <a:r>
              <a:rPr lang="en-US" baseline="0" dirty="0" smtClean="0"/>
              <a:t>The next thing that organizations will do is move up to diagnostic analytics. So, looking at the trends over time and based on those trends identifying opportunities to improve or provider new services based on what we’ve seen in the past.</a:t>
            </a:r>
          </a:p>
          <a:p>
            <a:endParaRPr lang="en-US" baseline="0" dirty="0" smtClean="0"/>
          </a:p>
          <a:p>
            <a:r>
              <a:rPr lang="en-US" baseline="0" dirty="0" smtClean="0"/>
              <a:t>The third stage in the maturity model is where we move from what we call traditional analytics. With predictive analytics we’re not looking at what happened in the past, we’re using the data that we have about the past to build models that allow us to predict what will happen in the future for certain target events. An example of this might be predicting a patient who is septic. So I might look at information about previous septic patients and, using that information about the past, I’m able to predict the probability of another patient becoming septic.</a:t>
            </a:r>
          </a:p>
          <a:p>
            <a:endParaRPr lang="en-US" baseline="0" dirty="0" smtClean="0"/>
          </a:p>
          <a:p>
            <a:r>
              <a:rPr lang="en-US" baseline="0" dirty="0" smtClean="0"/>
              <a:t>In the fourth stage we see prescriptive analytics. Prescriptive analytics bring together the best of predictive analytics abilities- what will happen in the future along with evidence base practices and history to recommend courses of action. So, this is what we think will happen, and here are some of the suggested best paths that you could take based on what we’ve seen historically.</a:t>
            </a:r>
          </a:p>
          <a:p>
            <a:endParaRPr lang="en-US" baseline="0" dirty="0" smtClean="0"/>
          </a:p>
          <a:p>
            <a:r>
              <a:rPr lang="en-US" baseline="0" dirty="0" smtClean="0"/>
              <a:t>The fifth stage of analytics maturity is cognitive analytics. Cognitive analytics looks to use technologies like artificial intelligence to streamline more of the process and to augment the work that people do</a:t>
            </a:r>
            <a:r>
              <a:rPr lang="en-US" baseline="0" dirty="0" smtClean="0"/>
              <a:t>.</a:t>
            </a:r>
          </a:p>
          <a:p>
            <a:endParaRPr lang="en-US" baseline="0" dirty="0" smtClean="0"/>
          </a:p>
          <a:p>
            <a:r>
              <a:rPr lang="en-US" b="1" baseline="0" dirty="0" smtClean="0"/>
              <a:t>Talk about the Y axis</a:t>
            </a:r>
          </a:p>
          <a:p>
            <a:r>
              <a:rPr lang="en-US" baseline="0" dirty="0" smtClean="0"/>
              <a:t>Now the term technological maturity is a rather vague idea which we could break out into a number of features. In other words, in this 2d space, we can talk about a multi-variable set of relations. </a:t>
            </a:r>
          </a:p>
          <a:p>
            <a:endParaRPr lang="en-US" baseline="0" dirty="0" smtClean="0"/>
          </a:p>
          <a:p>
            <a:r>
              <a:rPr lang="en-US" baseline="0" dirty="0" smtClean="0"/>
              <a:t>The first is event time. Is the data is analyzing events in the past, the present or the future.</a:t>
            </a:r>
          </a:p>
          <a:p>
            <a:endParaRPr lang="en-US" baseline="0" dirty="0" smtClean="0"/>
          </a:p>
          <a:p>
            <a:r>
              <a:rPr lang="en-US" baseline="0" dirty="0" smtClean="0"/>
              <a:t>The second is descriptive of the types of algorithms that are used and the assumption that we need to make about the distribution of the data. We will talk more about Parametric vs non-parametric algorithms in a moment.</a:t>
            </a:r>
          </a:p>
          <a:p>
            <a:endParaRPr lang="en-US" baseline="0" dirty="0" smtClean="0"/>
          </a:p>
          <a:p>
            <a:r>
              <a:rPr lang="en-US" baseline="0" dirty="0" smtClean="0"/>
              <a:t>The third is a progression from algorithms that result in know expectation states vs algorithms that define their own expectation states. We will also talk more about supervised vs. unsupervised learning in moment.</a:t>
            </a:r>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7</a:t>
            </a:fld>
            <a:endParaRPr lang="en-US"/>
          </a:p>
        </p:txBody>
      </p:sp>
    </p:spTree>
    <p:extLst>
      <p:ext uri="{BB962C8B-B14F-4D97-AF65-F5344CB8AC3E}">
        <p14:creationId xmlns:p14="http://schemas.microsoft.com/office/powerpoint/2010/main" val="993787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chemeClr val="tx1"/>
                </a:solidFill>
              </a:rPr>
              <a:t>The vibration of mechanical parts within industrial equipment can be analyzed by decomposing their waveform into component waveforms using the Fast Fourier Transform.</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Ball</a:t>
            </a:r>
            <a:r>
              <a:rPr lang="en-US" sz="1200" b="0" i="0" kern="1200" baseline="0" dirty="0" smtClean="0">
                <a:solidFill>
                  <a:schemeClr val="tx1"/>
                </a:solidFill>
                <a:effectLst/>
                <a:latin typeface="+mn-lt"/>
                <a:ea typeface="+mn-ea"/>
                <a:cs typeface="+mn-cs"/>
              </a:rPr>
              <a:t> Bearings, for example, when working in perfect order produces a stationary vibration waveform that does not decompose.  However, as the bearing wears the ball begins to slip rather than roll. The waveform then is </a:t>
            </a:r>
            <a:r>
              <a:rPr lang="en-US" sz="1200" b="0" i="0" kern="1200" dirty="0" smtClean="0">
                <a:solidFill>
                  <a:schemeClr val="tx1"/>
                </a:solidFill>
                <a:effectLst/>
                <a:latin typeface="+mn-lt"/>
                <a:ea typeface="+mn-ea"/>
                <a:cs typeface="+mn-cs"/>
              </a:rPr>
              <a:t>non-periodic and</a:t>
            </a:r>
            <a:r>
              <a:rPr lang="en-US" sz="1200" b="0" i="0" kern="1200" baseline="0" dirty="0" smtClean="0">
                <a:solidFill>
                  <a:schemeClr val="tx1"/>
                </a:solidFill>
                <a:effectLst/>
                <a:latin typeface="+mn-lt"/>
                <a:ea typeface="+mn-ea"/>
                <a:cs typeface="+mn-cs"/>
              </a:rPr>
              <a:t> becomes</a:t>
            </a:r>
            <a:r>
              <a:rPr lang="en-US" sz="1200" b="0" i="0" kern="1200" dirty="0" smtClean="0">
                <a:solidFill>
                  <a:schemeClr val="tx1"/>
                </a:solidFill>
                <a:effectLst/>
                <a:latin typeface="+mn-lt"/>
                <a:ea typeface="+mn-ea"/>
                <a:cs typeface="+mn-cs"/>
              </a:rPr>
              <a:t> cyclostationary,</a:t>
            </a:r>
            <a:r>
              <a:rPr lang="en-US" sz="1200" b="0" i="0" kern="1200" baseline="0" dirty="0" smtClean="0">
                <a:solidFill>
                  <a:schemeClr val="tx1"/>
                </a:solidFill>
                <a:effectLst/>
                <a:latin typeface="+mn-lt"/>
                <a:ea typeface="+mn-ea"/>
                <a:cs typeface="+mn-cs"/>
              </a:rPr>
              <a:t> meaning there is an interruption of the normal waveform that occur on a cyclic base. </a:t>
            </a: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vibration status is often perceived to be synonymous with quality and thus used for predictive maintenance before breakdown. As a result, the analysis of vibration has been used as a key condition tool for fault detection, diagnosis, and prognosis. Any defect in a bearing causes some vibration that consists of certain frequencies depending on the nature and location of the defect. Although many techniques for time–frequency analysis are reported to measure vibration signals, they were found less efficient in practical applications. For this reason, this article develops an on-line bearing vibration detection and analysis using enhanced fast Fourier transform algorithm. The relation between major vibration frequency and dispersed leakage caused from fast Fourier transform can be induced, and it is then used to establish a mathematical model to find major frequencies of vibration signal.</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Any waveform is actually just the sum of a series of simple sinusoids of different frequencies, amplitudes, and phases.  A Fourier series is that series of sine waves; and we use Fourier analysis or spectrum analysis to deconstruct a signal into its individual sine wave components.  The result is acceleration/vibration amplitude as a function of frequency, which lets us perform analysis in the </a:t>
            </a:r>
            <a:r>
              <a:rPr lang="en-US" sz="1200" b="0" i="1" kern="1200" dirty="0" smtClean="0">
                <a:solidFill>
                  <a:schemeClr val="tx1"/>
                </a:solidFill>
                <a:effectLst/>
                <a:latin typeface="+mn-lt"/>
                <a:ea typeface="+mn-ea"/>
                <a:cs typeface="+mn-cs"/>
              </a:rPr>
              <a:t>frequency domain</a:t>
            </a:r>
            <a:r>
              <a:rPr lang="en-US" sz="1200" b="0" i="0" kern="1200" dirty="0" smtClean="0">
                <a:solidFill>
                  <a:schemeClr val="tx1"/>
                </a:solidFill>
                <a:effectLst/>
                <a:latin typeface="+mn-lt"/>
                <a:ea typeface="+mn-ea"/>
                <a:cs typeface="+mn-cs"/>
              </a:rPr>
              <a:t> (or spectrum) to gain a deeper understanding of our vibration profile. Most vibration analysis will typically be done in the frequency domain.</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8</a:t>
            </a:fld>
            <a:endParaRPr lang="en-US"/>
          </a:p>
        </p:txBody>
      </p:sp>
    </p:spTree>
    <p:extLst>
      <p:ext uri="{BB962C8B-B14F-4D97-AF65-F5344CB8AC3E}">
        <p14:creationId xmlns:p14="http://schemas.microsoft.com/office/powerpoint/2010/main" val="615533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kern="1200" dirty="0" smtClean="0">
                <a:solidFill>
                  <a:schemeClr val="tx1"/>
                </a:solidFill>
                <a:effectLst/>
                <a:latin typeface="+mn-lt"/>
                <a:ea typeface="+mn-ea"/>
                <a:cs typeface="+mn-cs"/>
              </a:rPr>
              <a:t>Major phases of CRISP-DM</a:t>
            </a:r>
          </a:p>
          <a:p>
            <a:r>
              <a:rPr lang="en-US" sz="1200" b="0" i="0" kern="1200" dirty="0" smtClean="0">
                <a:solidFill>
                  <a:schemeClr val="tx1"/>
                </a:solidFill>
                <a:effectLst/>
                <a:latin typeface="+mn-lt"/>
                <a:ea typeface="+mn-ea"/>
                <a:cs typeface="+mn-cs"/>
              </a:rPr>
              <a:t>CRISP-DM breaks the process of </a:t>
            </a:r>
            <a:r>
              <a:rPr lang="en-US" sz="1200" b="0" i="0" u="none" strike="noStrike" kern="1200" dirty="0" smtClean="0">
                <a:solidFill>
                  <a:schemeClr val="tx1"/>
                </a:solidFill>
                <a:effectLst/>
                <a:latin typeface="+mn-lt"/>
                <a:ea typeface="+mn-ea"/>
                <a:cs typeface="+mn-cs"/>
              </a:rPr>
              <a:t>data</a:t>
            </a:r>
            <a:r>
              <a:rPr lang="en-US" sz="1200" b="0" i="0" u="none" strike="noStrike" kern="1200" baseline="0" dirty="0" smtClean="0">
                <a:solidFill>
                  <a:schemeClr val="tx1"/>
                </a:solidFill>
                <a:effectLst/>
                <a:latin typeface="+mn-lt"/>
                <a:ea typeface="+mn-ea"/>
                <a:cs typeface="+mn-cs"/>
              </a:rPr>
              <a:t> mining of</a:t>
            </a:r>
            <a:r>
              <a:rPr lang="en-US" sz="1200" b="0" i="0" kern="1200" dirty="0" smtClean="0">
                <a:solidFill>
                  <a:schemeClr val="tx1"/>
                </a:solidFill>
                <a:effectLst/>
                <a:latin typeface="+mn-lt"/>
                <a:ea typeface="+mn-ea"/>
                <a:cs typeface="+mn-cs"/>
              </a:rPr>
              <a:t> six major phases.</a:t>
            </a:r>
          </a:p>
          <a:p>
            <a:r>
              <a:rPr lang="en-US" sz="1200" b="0" i="0" kern="1200" dirty="0" smtClean="0">
                <a:solidFill>
                  <a:schemeClr val="tx1"/>
                </a:solidFill>
                <a:effectLst/>
                <a:latin typeface="+mn-lt"/>
                <a:ea typeface="+mn-ea"/>
                <a:cs typeface="+mn-cs"/>
              </a:rPr>
              <a:t>The sequence of the phases is not strict and moving back and forth between different phases is always required. The arrows in the process diagram indicate the most important and frequent dependencies between phases. The outer circle in the diagram symbolizes the cyclic nature of data mining itself. A data mining process continues after a solution has been deployed. The lessons learned during the process can trigger new, often more focused business questions and subsequent data mining processes will benefit from the experiences of previous ones.</a:t>
            </a:r>
          </a:p>
          <a:p>
            <a:endParaRPr lang="en-US" sz="1200" b="0" i="0" kern="1200" dirty="0" smtClean="0">
              <a:solidFill>
                <a:schemeClr val="tx1"/>
              </a:solidFill>
              <a:effectLst/>
              <a:latin typeface="+mn-lt"/>
              <a:ea typeface="+mn-ea"/>
              <a:cs typeface="+mn-cs"/>
            </a:endParaRPr>
          </a:p>
          <a:p>
            <a:r>
              <a:rPr lang="en-US" b="1" u="sng" dirty="0" smtClean="0"/>
              <a:t>Business </a:t>
            </a:r>
            <a:r>
              <a:rPr lang="en-US" b="1" u="sng" dirty="0" smtClean="0"/>
              <a:t>Understanding</a:t>
            </a:r>
          </a:p>
          <a:p>
            <a:r>
              <a:rPr lang="en-US" dirty="0" smtClean="0"/>
              <a:t>This </a:t>
            </a:r>
            <a:r>
              <a:rPr lang="en-US" dirty="0" smtClean="0"/>
              <a:t>initial phase focuses on understanding the project objectives and requirements from a business perspective, and then converting this knowledge into a data mining problem definition, and a preliminary plan designed to achieve the </a:t>
            </a:r>
            <a:r>
              <a:rPr lang="en-US" dirty="0" smtClean="0"/>
              <a:t>objectives.</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Set objectives</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Produce project plan</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Business success criteria</a:t>
            </a:r>
            <a:endParaRPr lang="en-US" b="1" u="sng" dirty="0" smtClean="0"/>
          </a:p>
          <a:p>
            <a:endParaRPr lang="en-US" dirty="0" smtClean="0"/>
          </a:p>
          <a:p>
            <a:r>
              <a:rPr lang="en-US" dirty="0" smtClean="0"/>
              <a:t>Determine </a:t>
            </a:r>
            <a:r>
              <a:rPr lang="en-US" dirty="0" smtClean="0"/>
              <a:t>Business Objectives Background Business Objectives Business Success Criteria Situation Assessment Inventory of Resources Requirements, Assumptions, and Constraints Risks and Contingencies Terminology Costs and Benefits Determine Data Mining Goal Data Mining Goals Data Mining Success Criteria Produce Project Plan Project Plan Initial </a:t>
            </a:r>
            <a:r>
              <a:rPr lang="en-US" dirty="0" smtClean="0"/>
              <a:t>Assessment </a:t>
            </a:r>
            <a:r>
              <a:rPr lang="en-US" dirty="0" smtClean="0"/>
              <a:t>of Tools and Techniques</a:t>
            </a:r>
          </a:p>
          <a:p>
            <a:endParaRPr lang="en-US" dirty="0" smtClean="0"/>
          </a:p>
          <a:p>
            <a:r>
              <a:rPr lang="en-US" b="1" u="sng" dirty="0" smtClean="0"/>
              <a:t>Data Understanding</a:t>
            </a:r>
          </a:p>
          <a:p>
            <a:r>
              <a:rPr lang="en-US" dirty="0" smtClean="0"/>
              <a:t>The data understanding phase starts with an initial data collection and proceeds with activities in order to get familiar with the data, to identify data quality problems, to discover first insights into the data, or to detect interesting subsets to form hypotheses for hidden information.</a:t>
            </a:r>
          </a:p>
          <a:p>
            <a:endParaRPr lang="en-US" dirty="0" smtClean="0"/>
          </a:p>
          <a:p>
            <a:r>
              <a:rPr lang="en-US" dirty="0" smtClean="0"/>
              <a:t>Collect Initial Data Initial Data Collection Report Describe Data </a:t>
            </a:r>
            <a:r>
              <a:rPr lang="en-US" dirty="0" err="1" smtClean="0"/>
              <a:t>Data</a:t>
            </a:r>
            <a:r>
              <a:rPr lang="en-US" dirty="0" smtClean="0"/>
              <a:t> Description Report Explore Data </a:t>
            </a:r>
            <a:r>
              <a:rPr lang="en-US" dirty="0" err="1" smtClean="0"/>
              <a:t>Data</a:t>
            </a:r>
            <a:r>
              <a:rPr lang="en-US" dirty="0" smtClean="0"/>
              <a:t> Exploration Report Verify Data Quality Data Quality Report</a:t>
            </a:r>
          </a:p>
          <a:p>
            <a:endParaRPr lang="en-US" dirty="0" smtClean="0"/>
          </a:p>
          <a:p>
            <a:r>
              <a:rPr lang="en-US" b="1" u="sng" dirty="0" smtClean="0"/>
              <a:t>Data Preparation</a:t>
            </a:r>
          </a:p>
          <a:p>
            <a:r>
              <a:rPr lang="en-US" dirty="0" smtClean="0"/>
              <a:t>The data preparation phase covers all activities to construct the final dataset (data that will be fed into the modeling tool(s)) from the initial raw data. Data preparation tasks are likely to be performed multiple times, and not in any prescribed order. </a:t>
            </a:r>
            <a:endParaRPr lang="en-US" dirty="0" smtClean="0"/>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Initial data collection report</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Data description report</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Explore data</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During this stage you'll address data mining questions using querying, data visualization and reporting techniques. These may include:</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Distribution of key attributes (for example, the target attribute of a prediction task)</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Relationships between pairs or small numbers of attributes</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Results of simple aggregations</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Properties of significant sub-populations</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Simple statistical analyses</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Verify data quality</a:t>
            </a:r>
            <a:endParaRPr lang="en-US" dirty="0" smtClean="0"/>
          </a:p>
          <a:p>
            <a:endParaRPr lang="en-US" dirty="0" smtClean="0"/>
          </a:p>
          <a:p>
            <a:r>
              <a:rPr lang="en-US" b="1" u="sng" dirty="0" smtClean="0"/>
              <a:t>Data Preparation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smtClean="0">
                <a:solidFill>
                  <a:schemeClr val="tx1"/>
                </a:solidFill>
                <a:effectLst/>
                <a:latin typeface="+mn-lt"/>
                <a:ea typeface="+mn-ea"/>
                <a:cs typeface="+mn-cs"/>
              </a:rPr>
              <a:t>Clean your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smtClean="0">
                <a:solidFill>
                  <a:schemeClr val="tx1"/>
                </a:solidFill>
                <a:effectLst/>
                <a:latin typeface="+mn-lt"/>
                <a:ea typeface="+mn-ea"/>
                <a:cs typeface="+mn-cs"/>
              </a:rPr>
              <a:t>Normalize</a:t>
            </a:r>
            <a:r>
              <a:rPr lang="en-US" sz="1200" b="1" i="0" kern="1200" baseline="0" dirty="0" smtClean="0">
                <a:solidFill>
                  <a:schemeClr val="tx1"/>
                </a:solidFill>
                <a:effectLst/>
                <a:latin typeface="+mn-lt"/>
                <a:ea typeface="+mn-ea"/>
                <a:cs typeface="+mn-cs"/>
              </a:rPr>
              <a:t> your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baseline="0" dirty="0" smtClean="0">
                <a:solidFill>
                  <a:schemeClr val="tx1"/>
                </a:solidFill>
                <a:effectLst/>
                <a:latin typeface="+mn-lt"/>
                <a:ea typeface="+mn-ea"/>
                <a:cs typeface="+mn-cs"/>
              </a:rPr>
              <a:t>Integrate and Merge your data</a:t>
            </a:r>
            <a:endParaRPr lang="en-US" dirty="0" smtClean="0"/>
          </a:p>
          <a:p>
            <a:endParaRPr lang="en-US" dirty="0" smtClean="0"/>
          </a:p>
          <a:p>
            <a:r>
              <a:rPr lang="en-US" dirty="0" smtClean="0"/>
              <a:t>Data Set Data Set Description Select Data Rationale for Inclusion / Exclusion Clean Data </a:t>
            </a:r>
            <a:r>
              <a:rPr lang="en-US" dirty="0" err="1" smtClean="0"/>
              <a:t>Data</a:t>
            </a:r>
            <a:r>
              <a:rPr lang="en-US" dirty="0" smtClean="0"/>
              <a:t> Cleaning Report Construct Data Derived Attributes Generated Records Integrate Data Merged Data Format Data Reformatted Data</a:t>
            </a:r>
          </a:p>
          <a:p>
            <a:endParaRPr lang="en-US" dirty="0" smtClean="0"/>
          </a:p>
          <a:p>
            <a:r>
              <a:rPr lang="en-US" b="1" u="sng" dirty="0" smtClean="0"/>
              <a:t>Modeling</a:t>
            </a:r>
          </a:p>
          <a:p>
            <a:r>
              <a:rPr lang="en-US" dirty="0" smtClean="0"/>
              <a:t>In this phase, various modeling techniques are selected and applied, and their parameters are calibrated to optimal values. Typically, there are several techniques for the same data mining problem type. Some techniques have specific requirements on the form of data. Therefore, stepping back to the data preparation phase is often needed.</a:t>
            </a:r>
          </a:p>
          <a:p>
            <a:endParaRPr lang="en-US" dirty="0" smtClean="0"/>
          </a:p>
          <a:p>
            <a:pPr marL="171450" indent="-171450">
              <a:buFont typeface="Arial" panose="020B0604020202020204" pitchFamily="34" charset="0"/>
              <a:buChar char="•"/>
            </a:pPr>
            <a:r>
              <a:rPr lang="en-US" b="1" dirty="0" smtClean="0"/>
              <a:t>Select </a:t>
            </a:r>
            <a:r>
              <a:rPr lang="en-US" b="1" dirty="0" smtClean="0"/>
              <a:t>Modeling Technique </a:t>
            </a:r>
            <a:endParaRPr lang="en-US" b="1" dirty="0" smtClean="0"/>
          </a:p>
          <a:p>
            <a:pPr marL="171450" indent="-171450">
              <a:buFont typeface="Arial" panose="020B0604020202020204" pitchFamily="34" charset="0"/>
              <a:buChar char="•"/>
            </a:pPr>
            <a:r>
              <a:rPr lang="en-US" b="1" dirty="0" smtClean="0"/>
              <a:t>Modeling </a:t>
            </a:r>
            <a:r>
              <a:rPr lang="en-US" b="1" dirty="0" smtClean="0"/>
              <a:t>Technique </a:t>
            </a:r>
            <a:endParaRPr lang="en-US" b="1" dirty="0" smtClean="0"/>
          </a:p>
          <a:p>
            <a:pPr marL="171450" indent="-171450">
              <a:buFont typeface="Arial" panose="020B0604020202020204" pitchFamily="34" charset="0"/>
              <a:buChar char="•"/>
            </a:pPr>
            <a:r>
              <a:rPr lang="en-US" b="1" dirty="0" smtClean="0"/>
              <a:t>Modeling </a:t>
            </a:r>
            <a:r>
              <a:rPr lang="en-US" b="1" dirty="0" smtClean="0"/>
              <a:t>Assumptions </a:t>
            </a:r>
            <a:endParaRPr lang="en-US" b="1" dirty="0" smtClean="0"/>
          </a:p>
          <a:p>
            <a:pPr marL="171450" indent="-171450">
              <a:buFont typeface="Arial" panose="020B0604020202020204" pitchFamily="34" charset="0"/>
              <a:buChar char="•"/>
            </a:pPr>
            <a:r>
              <a:rPr lang="en-US" b="1" dirty="0" smtClean="0"/>
              <a:t>Generate </a:t>
            </a:r>
            <a:r>
              <a:rPr lang="en-US" b="1" dirty="0" smtClean="0"/>
              <a:t>Test Design </a:t>
            </a:r>
            <a:endParaRPr lang="en-US" b="1" dirty="0" smtClean="0"/>
          </a:p>
          <a:p>
            <a:pPr marL="171450" indent="-171450">
              <a:buFont typeface="Arial" panose="020B0604020202020204" pitchFamily="34" charset="0"/>
              <a:buChar char="•"/>
            </a:pPr>
            <a:r>
              <a:rPr lang="en-US" b="1" dirty="0" smtClean="0"/>
              <a:t>Test </a:t>
            </a:r>
            <a:r>
              <a:rPr lang="en-US" b="1" dirty="0" smtClean="0"/>
              <a:t>Design </a:t>
            </a:r>
            <a:endParaRPr lang="en-US" b="1" dirty="0" smtClean="0"/>
          </a:p>
          <a:p>
            <a:pPr marL="171450" indent="-171450">
              <a:buFont typeface="Arial" panose="020B0604020202020204" pitchFamily="34" charset="0"/>
              <a:buChar char="•"/>
            </a:pPr>
            <a:r>
              <a:rPr lang="en-US" b="1" dirty="0" smtClean="0"/>
              <a:t>Build </a:t>
            </a:r>
            <a:r>
              <a:rPr lang="en-US" b="1" dirty="0" smtClean="0"/>
              <a:t>Model Parameter Settings Models </a:t>
            </a:r>
            <a:endParaRPr lang="en-US" b="1" dirty="0" smtClean="0"/>
          </a:p>
          <a:p>
            <a:pPr marL="171450" indent="-171450">
              <a:buFont typeface="Arial" panose="020B0604020202020204" pitchFamily="34" charset="0"/>
              <a:buChar char="•"/>
            </a:pPr>
            <a:r>
              <a:rPr lang="en-US" b="1" dirty="0" smtClean="0"/>
              <a:t>Model </a:t>
            </a:r>
            <a:r>
              <a:rPr lang="en-US" b="1" dirty="0" smtClean="0"/>
              <a:t>Description </a:t>
            </a:r>
            <a:endParaRPr lang="en-US" b="1" dirty="0" smtClean="0"/>
          </a:p>
          <a:p>
            <a:pPr marL="171450" indent="-171450">
              <a:buFont typeface="Arial" panose="020B0604020202020204" pitchFamily="34" charset="0"/>
              <a:buChar char="•"/>
            </a:pPr>
            <a:r>
              <a:rPr lang="en-US" b="1" dirty="0" smtClean="0"/>
              <a:t>Assess </a:t>
            </a:r>
            <a:r>
              <a:rPr lang="en-US" b="1" dirty="0" smtClean="0"/>
              <a:t>Model </a:t>
            </a:r>
            <a:endParaRPr lang="en-US" b="1" dirty="0" smtClean="0"/>
          </a:p>
          <a:p>
            <a:pPr marL="171450" indent="-171450">
              <a:buFont typeface="Arial" panose="020B0604020202020204" pitchFamily="34" charset="0"/>
              <a:buChar char="•"/>
            </a:pPr>
            <a:r>
              <a:rPr lang="en-US" b="1" dirty="0" smtClean="0"/>
              <a:t>Model </a:t>
            </a:r>
            <a:r>
              <a:rPr lang="en-US" b="1" dirty="0" smtClean="0"/>
              <a:t>Assessment </a:t>
            </a:r>
            <a:endParaRPr lang="en-US" b="1" dirty="0" smtClean="0"/>
          </a:p>
          <a:p>
            <a:pPr marL="171450" indent="-171450">
              <a:buFont typeface="Arial" panose="020B0604020202020204" pitchFamily="34" charset="0"/>
              <a:buChar char="•"/>
            </a:pPr>
            <a:r>
              <a:rPr lang="en-US" b="1" dirty="0" smtClean="0"/>
              <a:t>Revised </a:t>
            </a:r>
            <a:r>
              <a:rPr lang="en-US" b="1" dirty="0" smtClean="0"/>
              <a:t>Parameter Settings</a:t>
            </a:r>
          </a:p>
          <a:p>
            <a:endParaRPr lang="en-US" dirty="0" smtClean="0"/>
          </a:p>
          <a:p>
            <a:r>
              <a:rPr lang="en-US" b="1" u="sng" dirty="0" smtClean="0"/>
              <a:t>Evaluation</a:t>
            </a:r>
          </a:p>
          <a:p>
            <a:r>
              <a:rPr lang="en-US" dirty="0" smtClean="0"/>
              <a:t>At this stage in the project you have built a model (or models) that appears to have high quality, from a data analysis perspective. Before proceeding to final deployment of the model, it is important to more thoroughly evaluate the model, and review the steps executed to construct the model, to be certain it properly achieves the business objectives. A key objective is to determine if there is some important business issue that has not been sufficiently considered. At the end of this phase, a decision on the use of the data mining results should be reached</a:t>
            </a:r>
            <a:r>
              <a:rPr lang="en-US" dirty="0" smtClean="0"/>
              <a:t>.</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Assessment of data mining results </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Summarise</a:t>
            </a:r>
            <a:r>
              <a:rPr lang="en-US" sz="1200" b="0" i="0" kern="1200" dirty="0" smtClean="0">
                <a:solidFill>
                  <a:schemeClr val="tx1"/>
                </a:solidFill>
                <a:effectLst/>
                <a:latin typeface="+mn-lt"/>
                <a:ea typeface="+mn-ea"/>
                <a:cs typeface="+mn-cs"/>
              </a:rPr>
              <a:t> assessment results in terms of business success criteria, including a final statement regarding whether the project already meets the initial business objectives.</a:t>
            </a:r>
          </a:p>
          <a:p>
            <a:r>
              <a:rPr lang="en-US" sz="1200" b="1" i="0" kern="1200" dirty="0" smtClean="0">
                <a:solidFill>
                  <a:schemeClr val="tx1"/>
                </a:solidFill>
                <a:effectLst/>
                <a:latin typeface="+mn-lt"/>
                <a:ea typeface="+mn-ea"/>
                <a:cs typeface="+mn-cs"/>
              </a:rPr>
              <a:t>Approved models </a:t>
            </a:r>
            <a:r>
              <a:rPr lang="en-US" sz="1200" b="0" i="0" kern="1200" dirty="0" smtClean="0">
                <a:solidFill>
                  <a:schemeClr val="tx1"/>
                </a:solidFill>
                <a:effectLst/>
                <a:latin typeface="+mn-lt"/>
                <a:ea typeface="+mn-ea"/>
                <a:cs typeface="+mn-cs"/>
              </a:rPr>
              <a:t>- After assessing models with respect to business success criteria, the generated models that meet the selected criteria become the approved models.</a:t>
            </a:r>
          </a:p>
          <a:p>
            <a:endParaRPr lang="en-US" dirty="0" smtClean="0"/>
          </a:p>
          <a:p>
            <a:endParaRPr lang="en-US" dirty="0" smtClean="0"/>
          </a:p>
          <a:p>
            <a:r>
              <a:rPr lang="en-US" dirty="0" smtClean="0"/>
              <a:t>Evaluate Results Assessment of Data Mining Results w.r.t. Business Success Criteria Approved Models Review Process Review of Process Determine Next Steps List of Possible Actions Decision </a:t>
            </a:r>
          </a:p>
          <a:p>
            <a:endParaRPr lang="en-US" dirty="0" smtClean="0"/>
          </a:p>
          <a:p>
            <a:r>
              <a:rPr lang="en-US" b="1" u="sng" dirty="0" smtClean="0"/>
              <a:t>Deployment</a:t>
            </a:r>
          </a:p>
          <a:p>
            <a:r>
              <a:rPr lang="en-US" dirty="0" smtClean="0"/>
              <a:t>Creation of the model is generally not the end of the project. Even if the purpose of the model is to increase knowledge of the data, the knowledge gained will need to be organized and presented in a way that is useful to the customer. Depending on the requirements, the deployment phase can be as simple as generating a report or as complex as implementing a repeatable data scoring (e.g. segment allocation) or data mining process. In many cases it will be the customer, not the data analyst, who will carry out the deployment steps. Even if the analyst deploys the model it is important for the customer to understand up front the actions which will need to be carried out in order to actually make use of the created models.</a:t>
            </a:r>
          </a:p>
          <a:p>
            <a:endParaRPr lang="en-US" dirty="0" smtClean="0"/>
          </a:p>
          <a:p>
            <a:r>
              <a:rPr lang="en-US" dirty="0" smtClean="0"/>
              <a:t>Plan Deployment </a:t>
            </a:r>
            <a:r>
              <a:rPr lang="en-US" dirty="0" err="1" smtClean="0"/>
              <a:t>Deployment</a:t>
            </a:r>
            <a:r>
              <a:rPr lang="en-US" dirty="0" smtClean="0"/>
              <a:t> Plan </a:t>
            </a:r>
            <a:r>
              <a:rPr lang="en-US" dirty="0" err="1" smtClean="0"/>
              <a:t>Plan</a:t>
            </a:r>
            <a:r>
              <a:rPr lang="en-US" dirty="0" smtClean="0"/>
              <a:t> Monitoring and Maintenance Monitoring and Maintenance Plan Produce Final Report Final Report Final Presentation Review Project Experience Documentation</a:t>
            </a:r>
          </a:p>
          <a:p>
            <a:endParaRPr lang="en-US" dirty="0" smtClean="0"/>
          </a:p>
          <a:p>
            <a:r>
              <a:rPr lang="en-US" dirty="0" smtClean="0"/>
              <a:t>Wikipedia</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9</a:t>
            </a:fld>
            <a:endParaRPr lang="en-US"/>
          </a:p>
        </p:txBody>
      </p:sp>
    </p:spTree>
    <p:extLst>
      <p:ext uri="{BB962C8B-B14F-4D97-AF65-F5344CB8AC3E}">
        <p14:creationId xmlns:p14="http://schemas.microsoft.com/office/powerpoint/2010/main" val="121755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39411552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436928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tx1"/>
              </a:buClr>
              <a:buFont typeface="Arial" panose="020B0604020202020204" pitchFamily="34" charset="0"/>
              <a:buChar char="•"/>
              <a:defRPr sz="2400">
                <a:solidFill>
                  <a:schemeClr val="tx1"/>
                </a:solidFill>
              </a:defRPr>
            </a:lvl1pPr>
            <a:lvl2pPr>
              <a:lnSpc>
                <a:spcPct val="150000"/>
              </a:lnSpc>
              <a:spcBef>
                <a:spcPts val="0"/>
              </a:spcBef>
              <a:buClr>
                <a:schemeClr val="tx1"/>
              </a:buClr>
              <a:defRPr sz="2400">
                <a:solidFill>
                  <a:schemeClr val="tx1"/>
                </a:solidFill>
              </a:defRPr>
            </a:lvl2pPr>
            <a:lvl3pPr>
              <a:lnSpc>
                <a:spcPct val="150000"/>
              </a:lnSpc>
              <a:spcBef>
                <a:spcPts val="0"/>
              </a:spcBef>
              <a:buClr>
                <a:schemeClr val="tx1"/>
              </a:buClr>
              <a:defRPr sz="2400">
                <a:solidFill>
                  <a:schemeClr val="tx1"/>
                </a:solidFill>
              </a:defRPr>
            </a:lvl3pPr>
            <a:lvl4pPr>
              <a:lnSpc>
                <a:spcPct val="150000"/>
              </a:lnSpc>
              <a:spcBef>
                <a:spcPts val="0"/>
              </a:spcBef>
              <a:buClr>
                <a:schemeClr val="tx1"/>
              </a:buClr>
              <a:defRPr sz="2400">
                <a:solidFill>
                  <a:schemeClr val="tx1"/>
                </a:solidFill>
              </a:defRPr>
            </a:lvl4pPr>
            <a:lvl5pPr>
              <a:lnSpc>
                <a:spcPct val="150000"/>
              </a:lnSpc>
              <a:spcBef>
                <a:spcPts val="0"/>
              </a:spcBef>
              <a:buClr>
                <a:schemeClr val="tx1"/>
              </a:buClr>
              <a:defRPr sz="2400">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3712139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tx1"/>
              </a:buClr>
              <a:defRPr sz="2133">
                <a:solidFill>
                  <a:schemeClr val="tx1"/>
                </a:solidFill>
              </a:defRPr>
            </a:lvl1pPr>
            <a:lvl2pPr>
              <a:spcBef>
                <a:spcPts val="0"/>
              </a:spcBef>
              <a:buClr>
                <a:schemeClr val="tx1"/>
              </a:buClr>
              <a:defRPr sz="1867">
                <a:solidFill>
                  <a:schemeClr val="tx1"/>
                </a:solidFill>
              </a:defRPr>
            </a:lvl2pPr>
            <a:lvl3pPr>
              <a:spcBef>
                <a:spcPts val="0"/>
              </a:spcBef>
              <a:buClr>
                <a:schemeClr val="tx1"/>
              </a:buClr>
              <a:defRPr sz="1867">
                <a:solidFill>
                  <a:schemeClr val="tx1"/>
                </a:solidFill>
              </a:defRPr>
            </a:lvl3pPr>
            <a:lvl4pPr>
              <a:spcBef>
                <a:spcPts val="0"/>
              </a:spcBef>
              <a:buClr>
                <a:schemeClr val="tx1"/>
              </a:buClr>
              <a:defRPr sz="1867">
                <a:solidFill>
                  <a:schemeClr val="tx1"/>
                </a:solidFill>
              </a:defRPr>
            </a:lvl4pPr>
            <a:lvl5pPr>
              <a:spcBef>
                <a:spcPts val="0"/>
              </a:spcBef>
              <a:buClr>
                <a:schemeClr val="tx1"/>
              </a:buClr>
              <a:defRPr sz="1867">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4301663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5078620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643213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569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307015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38706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3171716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accent2">
                  <a:lumMod val="40000"/>
                  <a:lumOff val="60000"/>
                </a:schemeClr>
              </a:buClr>
              <a:buFont typeface="Arial" panose="020B0604020202020204" pitchFamily="34" charset="0"/>
              <a:buChar char="•"/>
              <a:defRPr sz="2400">
                <a:solidFill>
                  <a:schemeClr val="accent2">
                    <a:lumMod val="40000"/>
                    <a:lumOff val="60000"/>
                  </a:schemeClr>
                </a:solidFill>
              </a:defRPr>
            </a:lvl1pPr>
            <a:lvl2pPr>
              <a:lnSpc>
                <a:spcPct val="150000"/>
              </a:lnSpc>
              <a:spcBef>
                <a:spcPts val="0"/>
              </a:spcBef>
              <a:buClr>
                <a:schemeClr val="accent2">
                  <a:lumMod val="40000"/>
                  <a:lumOff val="60000"/>
                </a:schemeClr>
              </a:buClr>
              <a:defRPr sz="2400">
                <a:solidFill>
                  <a:schemeClr val="accent2">
                    <a:lumMod val="40000"/>
                    <a:lumOff val="60000"/>
                  </a:schemeClr>
                </a:solidFill>
              </a:defRPr>
            </a:lvl2pPr>
            <a:lvl3pPr>
              <a:lnSpc>
                <a:spcPct val="150000"/>
              </a:lnSpc>
              <a:spcBef>
                <a:spcPts val="0"/>
              </a:spcBef>
              <a:buClr>
                <a:schemeClr val="accent2">
                  <a:lumMod val="40000"/>
                  <a:lumOff val="60000"/>
                </a:schemeClr>
              </a:buClr>
              <a:defRPr sz="2400">
                <a:solidFill>
                  <a:schemeClr val="accent2">
                    <a:lumMod val="40000"/>
                    <a:lumOff val="60000"/>
                  </a:schemeClr>
                </a:solidFill>
              </a:defRPr>
            </a:lvl3pPr>
            <a:lvl4pPr>
              <a:lnSpc>
                <a:spcPct val="150000"/>
              </a:lnSpc>
              <a:spcBef>
                <a:spcPts val="0"/>
              </a:spcBef>
              <a:buClr>
                <a:schemeClr val="accent2">
                  <a:lumMod val="40000"/>
                  <a:lumOff val="60000"/>
                </a:schemeClr>
              </a:buClr>
              <a:defRPr sz="2400">
                <a:solidFill>
                  <a:schemeClr val="accent2">
                    <a:lumMod val="40000"/>
                    <a:lumOff val="60000"/>
                  </a:schemeClr>
                </a:solidFill>
              </a:defRPr>
            </a:lvl4pPr>
            <a:lvl5pPr>
              <a:lnSpc>
                <a:spcPct val="150000"/>
              </a:lnSpc>
              <a:spcBef>
                <a:spcPts val="0"/>
              </a:spcBef>
              <a:buClr>
                <a:schemeClr val="accent2">
                  <a:lumMod val="40000"/>
                  <a:lumOff val="60000"/>
                </a:schemeClr>
              </a:buClr>
              <a:defRPr sz="2400">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2661307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accent2">
                  <a:lumMod val="40000"/>
                  <a:lumOff val="60000"/>
                </a:schemeClr>
              </a:buClr>
              <a:defRPr sz="2133">
                <a:solidFill>
                  <a:schemeClr val="accent2">
                    <a:lumMod val="40000"/>
                    <a:lumOff val="60000"/>
                  </a:schemeClr>
                </a:solidFill>
              </a:defRPr>
            </a:lvl1pPr>
            <a:lvl2pPr>
              <a:spcBef>
                <a:spcPts val="0"/>
              </a:spcBef>
              <a:buClr>
                <a:schemeClr val="accent2">
                  <a:lumMod val="40000"/>
                  <a:lumOff val="60000"/>
                </a:schemeClr>
              </a:buClr>
              <a:defRPr sz="1867">
                <a:solidFill>
                  <a:schemeClr val="accent2">
                    <a:lumMod val="40000"/>
                    <a:lumOff val="60000"/>
                  </a:schemeClr>
                </a:solidFill>
              </a:defRPr>
            </a:lvl2pPr>
            <a:lvl3pPr>
              <a:spcBef>
                <a:spcPts val="0"/>
              </a:spcBef>
              <a:buClr>
                <a:schemeClr val="accent2">
                  <a:lumMod val="40000"/>
                  <a:lumOff val="60000"/>
                </a:schemeClr>
              </a:buClr>
              <a:defRPr sz="1867">
                <a:solidFill>
                  <a:schemeClr val="accent2">
                    <a:lumMod val="40000"/>
                    <a:lumOff val="60000"/>
                  </a:schemeClr>
                </a:solidFill>
              </a:defRPr>
            </a:lvl3pPr>
            <a:lvl4pPr>
              <a:spcBef>
                <a:spcPts val="0"/>
              </a:spcBef>
              <a:buClr>
                <a:schemeClr val="accent2">
                  <a:lumMod val="40000"/>
                  <a:lumOff val="60000"/>
                </a:schemeClr>
              </a:buClr>
              <a:defRPr sz="1867">
                <a:solidFill>
                  <a:schemeClr val="accent2">
                    <a:lumMod val="40000"/>
                    <a:lumOff val="60000"/>
                  </a:schemeClr>
                </a:solidFill>
              </a:defRPr>
            </a:lvl4pPr>
            <a:lvl5pPr>
              <a:spcBef>
                <a:spcPts val="0"/>
              </a:spcBef>
              <a:buClr>
                <a:schemeClr val="accent2">
                  <a:lumMod val="40000"/>
                  <a:lumOff val="60000"/>
                </a:schemeClr>
              </a:buClr>
              <a:defRPr sz="1867">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1796650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lvl1pPr>
              <a:defRPr sz="1200"/>
            </a:lvl1p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Tree>
    <p:extLst>
      <p:ext uri="{BB962C8B-B14F-4D97-AF65-F5344CB8AC3E}">
        <p14:creationId xmlns:p14="http://schemas.microsoft.com/office/powerpoint/2010/main" val="3872683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24686351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219592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5699">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34429266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00738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148675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accent2">
                  <a:lumMod val="40000"/>
                  <a:lumOff val="60000"/>
                </a:schemeClr>
              </a:buClr>
              <a:buFont typeface="Arial" panose="020B0604020202020204" pitchFamily="34" charset="0"/>
              <a:buChar char="•"/>
              <a:defRPr sz="2400">
                <a:solidFill>
                  <a:schemeClr val="accent2">
                    <a:lumMod val="40000"/>
                    <a:lumOff val="60000"/>
                  </a:schemeClr>
                </a:solidFill>
              </a:defRPr>
            </a:lvl1pPr>
            <a:lvl2pPr>
              <a:lnSpc>
                <a:spcPct val="150000"/>
              </a:lnSpc>
              <a:spcBef>
                <a:spcPts val="0"/>
              </a:spcBef>
              <a:buClr>
                <a:schemeClr val="accent2">
                  <a:lumMod val="40000"/>
                  <a:lumOff val="60000"/>
                </a:schemeClr>
              </a:buClr>
              <a:defRPr sz="2400">
                <a:solidFill>
                  <a:schemeClr val="accent2">
                    <a:lumMod val="40000"/>
                    <a:lumOff val="60000"/>
                  </a:schemeClr>
                </a:solidFill>
              </a:defRPr>
            </a:lvl2pPr>
            <a:lvl3pPr>
              <a:lnSpc>
                <a:spcPct val="150000"/>
              </a:lnSpc>
              <a:spcBef>
                <a:spcPts val="0"/>
              </a:spcBef>
              <a:buClr>
                <a:schemeClr val="accent2">
                  <a:lumMod val="40000"/>
                  <a:lumOff val="60000"/>
                </a:schemeClr>
              </a:buClr>
              <a:defRPr sz="2400">
                <a:solidFill>
                  <a:schemeClr val="accent2">
                    <a:lumMod val="40000"/>
                    <a:lumOff val="60000"/>
                  </a:schemeClr>
                </a:solidFill>
              </a:defRPr>
            </a:lvl3pPr>
            <a:lvl4pPr>
              <a:lnSpc>
                <a:spcPct val="150000"/>
              </a:lnSpc>
              <a:spcBef>
                <a:spcPts val="0"/>
              </a:spcBef>
              <a:buClr>
                <a:schemeClr val="accent2">
                  <a:lumMod val="40000"/>
                  <a:lumOff val="60000"/>
                </a:schemeClr>
              </a:buClr>
              <a:defRPr sz="2400">
                <a:solidFill>
                  <a:schemeClr val="accent2">
                    <a:lumMod val="40000"/>
                    <a:lumOff val="60000"/>
                  </a:schemeClr>
                </a:solidFill>
              </a:defRPr>
            </a:lvl4pPr>
            <a:lvl5pPr>
              <a:lnSpc>
                <a:spcPct val="150000"/>
              </a:lnSpc>
              <a:spcBef>
                <a:spcPts val="0"/>
              </a:spcBef>
              <a:buClr>
                <a:schemeClr val="accent2">
                  <a:lumMod val="40000"/>
                  <a:lumOff val="60000"/>
                </a:schemeClr>
              </a:buClr>
              <a:defRPr sz="2400">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1684048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accent2">
                  <a:lumMod val="40000"/>
                  <a:lumOff val="60000"/>
                </a:schemeClr>
              </a:buClr>
              <a:defRPr sz="2133">
                <a:solidFill>
                  <a:schemeClr val="accent2">
                    <a:lumMod val="40000"/>
                    <a:lumOff val="60000"/>
                  </a:schemeClr>
                </a:solidFill>
              </a:defRPr>
            </a:lvl1pPr>
            <a:lvl2pPr>
              <a:spcBef>
                <a:spcPts val="0"/>
              </a:spcBef>
              <a:buClr>
                <a:schemeClr val="accent2">
                  <a:lumMod val="40000"/>
                  <a:lumOff val="60000"/>
                </a:schemeClr>
              </a:buClr>
              <a:defRPr sz="1867">
                <a:solidFill>
                  <a:schemeClr val="accent2">
                    <a:lumMod val="40000"/>
                    <a:lumOff val="60000"/>
                  </a:schemeClr>
                </a:solidFill>
              </a:defRPr>
            </a:lvl2pPr>
            <a:lvl3pPr>
              <a:spcBef>
                <a:spcPts val="0"/>
              </a:spcBef>
              <a:buClr>
                <a:schemeClr val="accent2">
                  <a:lumMod val="40000"/>
                  <a:lumOff val="60000"/>
                </a:schemeClr>
              </a:buClr>
              <a:defRPr sz="1867">
                <a:solidFill>
                  <a:schemeClr val="accent2">
                    <a:lumMod val="40000"/>
                    <a:lumOff val="60000"/>
                  </a:schemeClr>
                </a:solidFill>
              </a:defRPr>
            </a:lvl3pPr>
            <a:lvl4pPr>
              <a:spcBef>
                <a:spcPts val="0"/>
              </a:spcBef>
              <a:buClr>
                <a:schemeClr val="accent2">
                  <a:lumMod val="40000"/>
                  <a:lumOff val="60000"/>
                </a:schemeClr>
              </a:buClr>
              <a:defRPr sz="1867">
                <a:solidFill>
                  <a:schemeClr val="accent2">
                    <a:lumMod val="40000"/>
                    <a:lumOff val="60000"/>
                  </a:schemeClr>
                </a:solidFill>
              </a:defRPr>
            </a:lvl4pPr>
            <a:lvl5pPr>
              <a:spcBef>
                <a:spcPts val="0"/>
              </a:spcBef>
              <a:buClr>
                <a:schemeClr val="accent2">
                  <a:lumMod val="40000"/>
                  <a:lumOff val="60000"/>
                </a:schemeClr>
              </a:buClr>
              <a:defRPr sz="1867">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726212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66263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10387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5699">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2_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Linear gradient</a:t>
            </a:r>
          </a:p>
        </p:txBody>
      </p:sp>
      <p:sp>
        <p:nvSpPr>
          <p:cNvPr id="3"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pic>
        <p:nvPicPr>
          <p:cNvPr id="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602397" y="510892"/>
            <a:ext cx="1664065" cy="110646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92282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tx1"/>
              </a:buClr>
              <a:buFont typeface="Arial" panose="020B0604020202020204" pitchFamily="34" charset="0"/>
              <a:buChar char="•"/>
              <a:defRPr sz="2400">
                <a:solidFill>
                  <a:schemeClr val="tx1"/>
                </a:solidFill>
              </a:defRPr>
            </a:lvl1pPr>
            <a:lvl2pPr>
              <a:lnSpc>
                <a:spcPct val="150000"/>
              </a:lnSpc>
              <a:spcBef>
                <a:spcPts val="0"/>
              </a:spcBef>
              <a:buClr>
                <a:schemeClr val="tx1"/>
              </a:buClr>
              <a:defRPr sz="2400">
                <a:solidFill>
                  <a:schemeClr val="tx1"/>
                </a:solidFill>
              </a:defRPr>
            </a:lvl2pPr>
            <a:lvl3pPr>
              <a:lnSpc>
                <a:spcPct val="150000"/>
              </a:lnSpc>
              <a:spcBef>
                <a:spcPts val="0"/>
              </a:spcBef>
              <a:buClr>
                <a:schemeClr val="tx1"/>
              </a:buClr>
              <a:defRPr sz="2400">
                <a:solidFill>
                  <a:schemeClr val="tx1"/>
                </a:solidFill>
              </a:defRPr>
            </a:lvl3pPr>
            <a:lvl4pPr>
              <a:lnSpc>
                <a:spcPct val="150000"/>
              </a:lnSpc>
              <a:spcBef>
                <a:spcPts val="0"/>
              </a:spcBef>
              <a:buClr>
                <a:schemeClr val="tx1"/>
              </a:buClr>
              <a:defRPr sz="2400">
                <a:solidFill>
                  <a:schemeClr val="tx1"/>
                </a:solidFill>
              </a:defRPr>
            </a:lvl4pPr>
            <a:lvl5pPr>
              <a:lnSpc>
                <a:spcPct val="150000"/>
              </a:lnSpc>
              <a:spcBef>
                <a:spcPts val="0"/>
              </a:spcBef>
              <a:buClr>
                <a:schemeClr val="tx1"/>
              </a:buClr>
              <a:defRPr sz="2400">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lvl1pPr>
              <a:defRPr sz="1200"/>
            </a:lvl1p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17202681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Linear gradient</a:t>
            </a:r>
          </a:p>
        </p:txBody>
      </p:sp>
      <p:sp>
        <p:nvSpPr>
          <p:cNvPr id="3"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pic>
        <p:nvPicPr>
          <p:cNvPr id="5" name="Picture 4" descr="int_experience_hrz_wht_rgb_1500.png"/>
          <p:cNvPicPr>
            <a:picLocks noChangeAspect="1"/>
          </p:cNvPicPr>
          <p:nvPr userDrawn="1"/>
        </p:nvPicPr>
        <p:blipFill>
          <a:blip r:embed="rId2" cstate="print">
            <a:alphaModFix/>
            <a:extLst>
              <a:ext uri="{28A0092B-C50C-407E-A947-70E740481C1C}">
                <a14:useLocalDpi xmlns:a14="http://schemas.microsoft.com/office/drawing/2010/main" val="0"/>
              </a:ext>
            </a:extLst>
          </a:blip>
          <a:stretch>
            <a:fillRect/>
          </a:stretch>
        </p:blipFill>
        <p:spPr>
          <a:xfrm>
            <a:off x="614258" y="518971"/>
            <a:ext cx="2829021" cy="1183045"/>
          </a:xfrm>
          <a:prstGeom prst="rect">
            <a:avLst/>
          </a:prstGeom>
        </p:spPr>
      </p:pic>
    </p:spTree>
    <p:extLst>
      <p:ext uri="{BB962C8B-B14F-4D97-AF65-F5344CB8AC3E}">
        <p14:creationId xmlns:p14="http://schemas.microsoft.com/office/powerpoint/2010/main" val="3868843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30000">
              <a:schemeClr val="tx2"/>
            </a:gs>
            <a:gs pos="100000">
              <a:srgbClr val="009FDF"/>
            </a:gs>
            <a:gs pos="65000">
              <a:srgbClr val="0071C5"/>
            </a:gs>
          </a:gsLst>
          <a:lin ang="19860000" scaled="0"/>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pic>
        <p:nvPicPr>
          <p:cNvPr id="9"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602397" y="510892"/>
            <a:ext cx="1664065" cy="1106467"/>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image</a:t>
            </a:r>
          </a:p>
        </p:txBody>
      </p:sp>
      <p:sp>
        <p:nvSpPr>
          <p:cNvPr id="14"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spTree>
    <p:extLst>
      <p:ext uri="{BB962C8B-B14F-4D97-AF65-F5344CB8AC3E}">
        <p14:creationId xmlns:p14="http://schemas.microsoft.com/office/powerpoint/2010/main" val="2563038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solidFill>
                  <a:schemeClr val="tx2"/>
                </a:solidFill>
              </a:defRPr>
            </a:lvl2pPr>
            <a:lvl3pPr>
              <a:defRPr sz="2400">
                <a:solidFill>
                  <a:schemeClr val="tx2"/>
                </a:solidFill>
              </a:defRPr>
            </a:lvl3pPr>
            <a:lvl4pPr>
              <a:defRPr sz="2133">
                <a:solidFill>
                  <a:schemeClr val="tx2"/>
                </a:solidFill>
              </a:defRPr>
            </a:lvl4pPr>
            <a:lvl5pPr>
              <a:defRPr>
                <a:solidFill>
                  <a:schemeClr val="tx2"/>
                </a:solidFill>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Tree>
    <p:extLst>
      <p:ext uri="{BB962C8B-B14F-4D97-AF65-F5344CB8AC3E}">
        <p14:creationId xmlns:p14="http://schemas.microsoft.com/office/powerpoint/2010/main" val="1404935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Picture Placeholder 8"/>
          <p:cNvSpPr>
            <a:spLocks noGrp="1"/>
          </p:cNvSpPr>
          <p:nvPr>
            <p:ph type="pic" sz="quarter" idx="13"/>
          </p:nvPr>
        </p:nvSpPr>
        <p:spPr>
          <a:xfrm>
            <a:off x="6441018" y="1257907"/>
            <a:ext cx="4241497" cy="2227933"/>
          </a:xfrm>
          <a:solidFill>
            <a:schemeClr val="bg2">
              <a:lumMod val="60000"/>
              <a:lumOff val="40000"/>
            </a:schemeClr>
          </a:solidFill>
        </p:spPr>
        <p:txBody>
          <a:bodyPr/>
          <a:lstStyle>
            <a:lvl1pPr>
              <a:defRPr sz="2400">
                <a:latin typeface="Intel Clear"/>
              </a:defRPr>
            </a:lvl1pPr>
          </a:lstStyle>
          <a:p>
            <a:endParaRPr lang="en-US" sz="1467" dirty="0">
              <a:latin typeface="Arial"/>
            </a:endParaRPr>
          </a:p>
        </p:txBody>
      </p:sp>
      <p:sp>
        <p:nvSpPr>
          <p:cNvPr id="10" name="Picture Placeholder 8"/>
          <p:cNvSpPr>
            <a:spLocks noGrp="1"/>
          </p:cNvSpPr>
          <p:nvPr>
            <p:ph type="pic" sz="quarter" idx="14"/>
          </p:nvPr>
        </p:nvSpPr>
        <p:spPr>
          <a:xfrm>
            <a:off x="6441018" y="3791863"/>
            <a:ext cx="4241497" cy="2227933"/>
          </a:xfrm>
          <a:solidFill>
            <a:schemeClr val="bg2">
              <a:lumMod val="60000"/>
              <a:lumOff val="40000"/>
            </a:schemeClr>
          </a:solidFill>
        </p:spPr>
        <p:txBody>
          <a:bodyPr/>
          <a:lstStyle>
            <a:lvl1pPr>
              <a:defRPr sz="2400">
                <a:latin typeface="Intel Clear"/>
              </a:defRPr>
            </a:lvl1pPr>
          </a:lstStyle>
          <a:p>
            <a:endParaRPr lang="en-US" sz="1467" dirty="0">
              <a:latin typeface="Arial"/>
            </a:endParaRPr>
          </a:p>
        </p:txBody>
      </p:sp>
    </p:spTree>
    <p:extLst>
      <p:ext uri="{BB962C8B-B14F-4D97-AF65-F5344CB8AC3E}">
        <p14:creationId xmlns:p14="http://schemas.microsoft.com/office/powerpoint/2010/main" val="2135394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6237817" y="1604433"/>
            <a:ext cx="5340352"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389297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5" y="1604434"/>
            <a:ext cx="10970684" cy="4567767"/>
          </a:xfrm>
        </p:spPr>
        <p:txBody>
          <a:bodyPr anchor="ctr" anchorCtr="0"/>
          <a:lstStyle>
            <a:lvl1pPr marL="253994" indent="-253994">
              <a:defRPr sz="4800" b="1" baseline="0">
                <a:solidFill>
                  <a:schemeClr val="accent1"/>
                </a:solidFill>
                <a:latin typeface="+mn-lt"/>
                <a:cs typeface="Intel Clear"/>
              </a:defRPr>
            </a:lvl1pPr>
            <a:lvl2pPr marL="556670" indent="-300559">
              <a:buFont typeface="Intel Clear" pitchFamily="34" charset="0"/>
              <a:buChar char="–"/>
              <a:defRPr sz="1600" baseline="0">
                <a:latin typeface="+mn-lt"/>
                <a:cs typeface="Intel Clear" panose="020B0604020203020204" pitchFamily="34" charset="0"/>
              </a:defRPr>
            </a:lvl2pPr>
            <a:lvl3pPr marL="914377" indent="-304792">
              <a:buFont typeface="Intel Clear" pitchFamily="34" charset="0"/>
              <a:buChar char="–"/>
              <a:defRPr sz="1600">
                <a:latin typeface="+mn-lt"/>
              </a:defRPr>
            </a:lvl3pPr>
            <a:lvl4pPr>
              <a:buFont typeface="Intel Clear" pitchFamily="34" charset="0"/>
              <a:buChar char="–"/>
              <a:defRPr sz="1467">
                <a:latin typeface="+mn-lt"/>
              </a:defRPr>
            </a:lvl4pPr>
            <a:lvl5pPr>
              <a:buFont typeface="Intel Clear" pitchFamily="34" charset="0"/>
              <a:buChar char="–"/>
              <a:defRPr sz="1400">
                <a:latin typeface="+mn-lt"/>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165129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98452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3432175"/>
            <a:ext cx="12192000" cy="2926292"/>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8" name="Content Placeholder 2"/>
          <p:cNvSpPr>
            <a:spLocks noGrp="1"/>
          </p:cNvSpPr>
          <p:nvPr>
            <p:ph sz="half" idx="1" hasCustomPrompt="1"/>
          </p:nvPr>
        </p:nvSpPr>
        <p:spPr>
          <a:xfrm>
            <a:off x="607485" y="1604433"/>
            <a:ext cx="5342468" cy="174572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9" name="Content Placeholder 2"/>
          <p:cNvSpPr>
            <a:spLocks noGrp="1"/>
          </p:cNvSpPr>
          <p:nvPr>
            <p:ph sz="half" idx="15" hasCustomPrompt="1"/>
          </p:nvPr>
        </p:nvSpPr>
        <p:spPr>
          <a:xfrm>
            <a:off x="6237817" y="1604433"/>
            <a:ext cx="5340352" cy="174572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3" name="TextBox 2"/>
          <p:cNvSpPr txBox="1"/>
          <p:nvPr userDrawn="1"/>
        </p:nvSpPr>
        <p:spPr>
          <a:xfrm>
            <a:off x="1345983" y="6634394"/>
            <a:ext cx="184731" cy="297454"/>
          </a:xfrm>
          <a:prstGeom prst="rect">
            <a:avLst/>
          </a:prstGeom>
          <a:noFill/>
        </p:spPr>
        <p:txBody>
          <a:bodyPr wrap="none" rtlCol="0">
            <a:spAutoFit/>
          </a:bodyPr>
          <a:lstStyle/>
          <a:p>
            <a:pPr defTabSz="609585"/>
            <a:endParaRPr lang="en-US" sz="1333" dirty="0">
              <a:solidFill>
                <a:srgbClr val="003C71"/>
              </a:solidFill>
              <a:cs typeface="Intel Clear"/>
            </a:endParaRPr>
          </a:p>
        </p:txBody>
      </p:sp>
      <p:sp>
        <p:nvSpPr>
          <p:cNvPr id="10"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3133315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6237818" y="2"/>
            <a:ext cx="5954183" cy="6358465"/>
          </a:xfrm>
          <a:solidFill>
            <a:schemeClr val="bg2">
              <a:lumMod val="60000"/>
              <a:lumOff val="40000"/>
            </a:schemeClr>
          </a:solidFill>
        </p:spPr>
        <p:txBody>
          <a:bodyPr/>
          <a:lstStyle>
            <a:lvl1pPr>
              <a:defRPr baseline="0"/>
            </a:lvl1pPr>
          </a:lstStyle>
          <a:p>
            <a:r>
              <a:rPr lang="en-US" dirty="0"/>
              <a:t>Insert photo here. Drag picture to placeholder or click icon to add.</a:t>
            </a:r>
          </a:p>
        </p:txBody>
      </p:sp>
      <p:sp>
        <p:nvSpPr>
          <p:cNvPr id="2" name="Title 1"/>
          <p:cNvSpPr>
            <a:spLocks noGrp="1"/>
          </p:cNvSpPr>
          <p:nvPr>
            <p:ph type="title" hasCustomPrompt="1"/>
          </p:nvPr>
        </p:nvSpPr>
        <p:spPr>
          <a:xfrm>
            <a:off x="607484" y="411797"/>
            <a:ext cx="5342467" cy="1158240"/>
          </a:xfrm>
        </p:spPr>
        <p:txBody>
          <a:bodyPr>
            <a:noAutofit/>
          </a:bodyPr>
          <a:lstStyle>
            <a:lvl1pPr>
              <a:defRPr sz="3733" b="0" i="0" baseline="0">
                <a:solidFill>
                  <a:schemeClr val="tx2"/>
                </a:solidFill>
                <a:latin typeface="Intel Clear"/>
                <a:cs typeface="Intel Clear"/>
              </a:defRPr>
            </a:lvl1pPr>
          </a:lstStyle>
          <a:p>
            <a:r>
              <a:rPr lang="en-US" dirty="0"/>
              <a:t>28pt Intel Clear Headline</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7" name="Content Placeholder 2"/>
          <p:cNvSpPr>
            <a:spLocks noGrp="1"/>
          </p:cNvSpPr>
          <p:nvPr>
            <p:ph sz="half" idx="1" hasCustomPrompt="1"/>
          </p:nvPr>
        </p:nvSpPr>
        <p:spPr>
          <a:xfrm>
            <a:off x="607485" y="1766992"/>
            <a:ext cx="5342467"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Tree>
    <p:extLst>
      <p:ext uri="{BB962C8B-B14F-4D97-AF65-F5344CB8AC3E}">
        <p14:creationId xmlns:p14="http://schemas.microsoft.com/office/powerpoint/2010/main" val="133997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tx2">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white section break</a:t>
            </a:r>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baseline="0">
                <a:solidFill>
                  <a:schemeClr val="accent2"/>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57034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tx1"/>
              </a:buClr>
              <a:defRPr sz="2133">
                <a:solidFill>
                  <a:schemeClr val="tx1"/>
                </a:solidFill>
              </a:defRPr>
            </a:lvl1pPr>
            <a:lvl2pPr>
              <a:spcBef>
                <a:spcPts val="0"/>
              </a:spcBef>
              <a:buClr>
                <a:schemeClr val="tx1"/>
              </a:buClr>
              <a:defRPr sz="1867">
                <a:solidFill>
                  <a:schemeClr val="tx1"/>
                </a:solidFill>
              </a:defRPr>
            </a:lvl2pPr>
            <a:lvl3pPr>
              <a:spcBef>
                <a:spcPts val="0"/>
              </a:spcBef>
              <a:buClr>
                <a:schemeClr val="tx1"/>
              </a:buClr>
              <a:defRPr sz="1867">
                <a:solidFill>
                  <a:schemeClr val="tx1"/>
                </a:solidFill>
              </a:defRPr>
            </a:lvl3pPr>
            <a:lvl4pPr>
              <a:spcBef>
                <a:spcPts val="0"/>
              </a:spcBef>
              <a:buClr>
                <a:schemeClr val="tx1"/>
              </a:buClr>
              <a:defRPr sz="1867">
                <a:solidFill>
                  <a:schemeClr val="tx1"/>
                </a:solidFill>
              </a:defRPr>
            </a:lvl4pPr>
            <a:lvl5pPr>
              <a:spcBef>
                <a:spcPts val="0"/>
              </a:spcBef>
              <a:buClr>
                <a:schemeClr val="tx1"/>
              </a:buClr>
              <a:defRPr sz="1867">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257150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secHead" preserve="1">
  <p:cSld name="Blue Section Break">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blue section break</a:t>
            </a:r>
          </a:p>
        </p:txBody>
      </p:sp>
      <p:sp>
        <p:nvSpPr>
          <p:cNvPr id="3" name="Text Placeholder 2"/>
          <p:cNvSpPr>
            <a:spLocks noGrp="1"/>
          </p:cNvSpPr>
          <p:nvPr userDrawn="1">
            <p:ph type="body" idx="1" hasCustomPrompt="1"/>
          </p:nvPr>
        </p:nvSpPr>
        <p:spPr>
          <a:xfrm>
            <a:off x="607484" y="4321533"/>
            <a:ext cx="10363200" cy="1500187"/>
          </a:xfrm>
        </p:spPr>
        <p:txBody>
          <a:bodyPr anchor="t" anchorCtr="0">
            <a:noAutofit/>
          </a:bodyPr>
          <a:lstStyle>
            <a:lvl1pPr marL="0" indent="0">
              <a:buNone/>
              <a:defRPr sz="2133" b="0" i="0" baseline="0">
                <a:solidFill>
                  <a:srgbClr val="F3D54E"/>
                </a:solidFill>
                <a:latin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Tree>
    <p:extLst>
      <p:ext uri="{BB962C8B-B14F-4D97-AF65-F5344CB8AC3E}">
        <p14:creationId xmlns:p14="http://schemas.microsoft.com/office/powerpoint/2010/main" val="365231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7484" y="2979843"/>
            <a:ext cx="10363200" cy="1500187"/>
          </a:xfrm>
        </p:spPr>
        <p:txBody>
          <a:bodyPr anchor="t" anchorCtr="0">
            <a:noAutofit/>
          </a:bodyPr>
          <a:lstStyle>
            <a:lvl1pPr marL="0" indent="0">
              <a:buNone/>
              <a:defRPr sz="5333" b="0" baseline="0">
                <a:solidFill>
                  <a:schemeClr val="accent2"/>
                </a:solidFill>
                <a:latin typeface="Intel Clear"/>
                <a:ea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40pt Intel Clear Light Body.</a:t>
            </a:r>
            <a:br>
              <a:rPr lang="en-US" dirty="0"/>
            </a:br>
            <a:r>
              <a:rPr lang="en-US" dirty="0"/>
              <a:t>For content that is not a section, but has a big idea in text only.</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1"/>
          <p:cNvSpPr>
            <a:spLocks noGrp="1"/>
          </p:cNvSpPr>
          <p:nvPr>
            <p:ph type="title" hasCustomPrompt="1"/>
          </p:nvPr>
        </p:nvSpPr>
        <p:spPr>
          <a:xfrm>
            <a:off x="607484" y="1469059"/>
            <a:ext cx="10363200" cy="1362075"/>
          </a:xfrm>
        </p:spPr>
        <p:txBody>
          <a:bodyPr anchor="b" anchorCtr="0">
            <a:noAutofit/>
          </a:bodyPr>
          <a:lstStyle>
            <a:lvl1pPr algn="l">
              <a:lnSpc>
                <a:spcPct val="80000"/>
              </a:lnSpc>
              <a:defRPr sz="5333" b="0" cap="none" spc="0" baseline="0">
                <a:solidFill>
                  <a:schemeClr val="tx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40pt Intel Clear Heading</a:t>
            </a:r>
          </a:p>
        </p:txBody>
      </p:sp>
    </p:spTree>
    <p:extLst>
      <p:ext uri="{BB962C8B-B14F-4D97-AF65-F5344CB8AC3E}">
        <p14:creationId xmlns:p14="http://schemas.microsoft.com/office/powerpoint/2010/main" val="693210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Blue Section Break Image">
    <p:bg>
      <p:bgPr>
        <a:gradFill>
          <a:gsLst>
            <a:gs pos="32000">
              <a:schemeClr val="tx2"/>
            </a:gs>
            <a:gs pos="95000">
              <a:srgbClr val="009FDF"/>
            </a:gs>
            <a:gs pos="78000">
              <a:srgbClr val="0071C5"/>
            </a:gs>
          </a:gsLst>
          <a:lin ang="1986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3013451"/>
            <a:ext cx="10363200" cy="1362075"/>
          </a:xfrm>
        </p:spPr>
        <p:txBody>
          <a:bodyPr anchor="b" anchorCtr="0">
            <a:noAutofit/>
          </a:bodyPr>
          <a:lstStyle>
            <a:lvl1pPr algn="l">
              <a:lnSpc>
                <a:spcPct val="80000"/>
              </a:lnSpc>
              <a:defRPr sz="72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54pt Intel Clear Pro blue section</a:t>
            </a:r>
          </a:p>
        </p:txBody>
      </p:sp>
      <p:sp>
        <p:nvSpPr>
          <p:cNvPr id="3" name="Text Placeholder 2"/>
          <p:cNvSpPr>
            <a:spLocks noGrp="1"/>
          </p:cNvSpPr>
          <p:nvPr>
            <p:ph type="body" idx="1" hasCustomPrompt="1"/>
          </p:nvPr>
        </p:nvSpPr>
        <p:spPr>
          <a:xfrm>
            <a:off x="607484" y="4465049"/>
            <a:ext cx="10363200" cy="1500187"/>
          </a:xfrm>
        </p:spPr>
        <p:txBody>
          <a:bodyPr anchor="t" anchorCtr="0">
            <a:noAutofit/>
          </a:bodyPr>
          <a:lstStyle>
            <a:lvl1pPr marL="0" indent="0">
              <a:buNone/>
              <a:defRPr sz="2133" b="0" baseline="0">
                <a:solidFill>
                  <a:schemeClr val="accent3"/>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
        <p:nvSpPr>
          <p:cNvPr id="5" name="Picture Placeholder 4"/>
          <p:cNvSpPr>
            <a:spLocks noGrp="1"/>
          </p:cNvSpPr>
          <p:nvPr>
            <p:ph type="pic" sz="quarter" idx="13" hasCustomPrompt="1"/>
          </p:nvPr>
        </p:nvSpPr>
        <p:spPr>
          <a:xfrm>
            <a:off x="0" y="2"/>
            <a:ext cx="12192000" cy="3432175"/>
          </a:xfrm>
          <a:solidFill>
            <a:schemeClr val="bg2">
              <a:lumMod val="60000"/>
              <a:lumOff val="40000"/>
            </a:schemeClr>
          </a:solidFill>
        </p:spPr>
        <p:txBody>
          <a:bodyPr/>
          <a:lstStyle>
            <a:lvl1pPr>
              <a:defRPr baseline="0">
                <a:solidFill>
                  <a:srgbClr val="0071C5"/>
                </a:solidFill>
              </a:defRPr>
            </a:lvl1pPr>
          </a:lstStyle>
          <a:p>
            <a:r>
              <a:rPr lang="en-US" dirty="0"/>
              <a:t>Insert photo here. Drag picture to placeholder or click icon to add.</a:t>
            </a:r>
          </a:p>
        </p:txBody>
      </p:sp>
    </p:spTree>
    <p:extLst>
      <p:ext uri="{BB962C8B-B14F-4D97-AF65-F5344CB8AC3E}">
        <p14:creationId xmlns:p14="http://schemas.microsoft.com/office/powerpoint/2010/main" val="180603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6"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301370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425810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blank" preserve="1">
  <p:cSld name="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4" name="Picture 2" descr="\\.psf\Home\Desktop\Inte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636577" y="2500173"/>
            <a:ext cx="2811727" cy="185318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44456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reserve="1">
  <p:cSld name="1_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3" name="Picture 2" descr="int_experience_hrz_wht_rgb_3000.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65039" y="2499763"/>
            <a:ext cx="4861924" cy="2019320"/>
          </a:xfrm>
          <a:prstGeom prst="rect">
            <a:avLst/>
          </a:prstGeom>
        </p:spPr>
      </p:pic>
    </p:spTree>
    <p:extLst>
      <p:ext uri="{BB962C8B-B14F-4D97-AF65-F5344CB8AC3E}">
        <p14:creationId xmlns:p14="http://schemas.microsoft.com/office/powerpoint/2010/main" val="305744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2"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sp>
        <p:nvSpPr>
          <p:cNvPr id="20" name="Title 1"/>
          <p:cNvSpPr>
            <a:spLocks noGrp="1"/>
          </p:cNvSpPr>
          <p:nvPr>
            <p:ph type="ctrTitle" hasCustomPrompt="1"/>
          </p:nvPr>
        </p:nvSpPr>
        <p:spPr>
          <a:xfrm>
            <a:off x="462846" y="3733270"/>
            <a:ext cx="11257205" cy="1025858"/>
          </a:xfrm>
        </p:spPr>
        <p:txBody>
          <a:bodyPr wrap="square" anchor="b" anchorCtr="0">
            <a:spAutoFit/>
          </a:bodyPr>
          <a:lstStyle>
            <a:lvl1pPr algn="l">
              <a:lnSpc>
                <a:spcPct val="70000"/>
              </a:lnSpc>
              <a:defRPr sz="8666" b="0">
                <a:solidFill>
                  <a:schemeClr val="tx1">
                    <a:alpha val="90000"/>
                  </a:schemeClr>
                </a:solidFill>
                <a:latin typeface="+mj-lt"/>
                <a:ea typeface="Intel Clear Pro" panose="020B0804020202060201" pitchFamily="34" charset="0"/>
                <a:cs typeface="Intel Clear Pro" panose="020B0804020202060201" pitchFamily="34" charset="0"/>
              </a:defRPr>
            </a:lvl1pPr>
          </a:lstStyle>
          <a:p>
            <a:r>
              <a:rPr lang="en-US" dirty="0"/>
              <a:t>Click to edit title</a:t>
            </a:r>
          </a:p>
        </p:txBody>
      </p:sp>
      <p:sp>
        <p:nvSpPr>
          <p:cNvPr id="21" name="Text Placeholder 8"/>
          <p:cNvSpPr>
            <a:spLocks noGrp="1"/>
          </p:cNvSpPr>
          <p:nvPr>
            <p:ph type="body" sz="quarter" idx="13" hasCustomPrompt="1"/>
          </p:nvPr>
        </p:nvSpPr>
        <p:spPr>
          <a:xfrm>
            <a:off x="462846" y="4626384"/>
            <a:ext cx="11257205" cy="420564"/>
          </a:xfrm>
        </p:spPr>
        <p:txBody>
          <a:bodyPr wrap="square">
            <a:spAutoFit/>
          </a:bodyPr>
          <a:lstStyle>
            <a:lvl1pPr marL="0" indent="0" algn="l">
              <a:spcBef>
                <a:spcPts val="0"/>
              </a:spcBef>
              <a:buNone/>
              <a:defRPr sz="2133">
                <a:solidFill>
                  <a:schemeClr val="accent2">
                    <a:lumMod val="40000"/>
                    <a:lumOff val="60000"/>
                  </a:schemeClr>
                </a:solidFill>
                <a:latin typeface="+mn-lt"/>
              </a:defRPr>
            </a:lvl1pPr>
            <a:lvl2pPr marL="0" indent="0" algn="l">
              <a:buNone/>
              <a:defRPr sz="2400">
                <a:solidFill>
                  <a:schemeClr val="tx1"/>
                </a:solidFill>
              </a:defRPr>
            </a:lvl2pPr>
            <a:lvl3pPr marL="0" indent="0" algn="l">
              <a:buNone/>
              <a:defRPr sz="2133">
                <a:solidFill>
                  <a:schemeClr val="tx1"/>
                </a:solidFill>
              </a:defRPr>
            </a:lvl3pPr>
            <a:lvl4pPr marL="0" indent="0" algn="l">
              <a:buNone/>
              <a:defRPr sz="1867">
                <a:solidFill>
                  <a:schemeClr val="tx1"/>
                </a:solidFill>
              </a:defRPr>
            </a:lvl4pPr>
            <a:lvl5pPr marL="0" indent="0" algn="l">
              <a:buNone/>
              <a:defRPr sz="1867">
                <a:solidFill>
                  <a:schemeClr val="tx1"/>
                </a:solidFill>
              </a:defRPr>
            </a:lvl5pPr>
          </a:lstStyle>
          <a:p>
            <a:pPr lvl="0"/>
            <a:r>
              <a:rPr lang="en-US" dirty="0"/>
              <a:t>Click to edit subtitle</a:t>
            </a:r>
          </a:p>
        </p:txBody>
      </p:sp>
      <p:grpSp>
        <p:nvGrpSpPr>
          <p:cNvPr id="2" name="Group 1"/>
          <p:cNvGrpSpPr/>
          <p:nvPr userDrawn="1"/>
        </p:nvGrpSpPr>
        <p:grpSpPr>
          <a:xfrm>
            <a:off x="602395" y="514775"/>
            <a:ext cx="1665592" cy="1097757"/>
            <a:chOff x="451796" y="386081"/>
            <a:chExt cx="1249194" cy="823318"/>
          </a:xfrm>
        </p:grpSpPr>
        <p:sp>
          <p:nvSpPr>
            <p:cNvPr id="7"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8"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grpSp>
      <p:sp>
        <p:nvSpPr>
          <p:cNvPr id="10" name="TextBox 9"/>
          <p:cNvSpPr txBox="1"/>
          <p:nvPr userDrawn="1"/>
        </p:nvSpPr>
        <p:spPr>
          <a:xfrm>
            <a:off x="471949" y="6520159"/>
            <a:ext cx="1329210" cy="215444"/>
          </a:xfrm>
          <a:prstGeom prst="rect">
            <a:avLst/>
          </a:prstGeom>
          <a:noFill/>
        </p:spPr>
        <p:txBody>
          <a:bodyPr wrap="none" rtlCol="0" anchor="ctr" anchorCtr="0">
            <a:spAutoFit/>
          </a:bodyPr>
          <a:lstStyle/>
          <a:p>
            <a:r>
              <a:rPr lang="en-US" sz="800" dirty="0">
                <a:solidFill>
                  <a:srgbClr val="FFFFFF"/>
                </a:solidFill>
              </a:rPr>
              <a:t>Internet of Things Group</a:t>
            </a:r>
          </a:p>
        </p:txBody>
      </p:sp>
      <p:sp>
        <p:nvSpPr>
          <p:cNvPr id="9" name="TextBox 8"/>
          <p:cNvSpPr txBox="1"/>
          <p:nvPr userDrawn="1"/>
        </p:nvSpPr>
        <p:spPr>
          <a:xfrm>
            <a:off x="5591696" y="6520159"/>
            <a:ext cx="1008609" cy="215444"/>
          </a:xfrm>
          <a:prstGeom prst="rect">
            <a:avLst/>
          </a:prstGeom>
          <a:noFill/>
        </p:spPr>
        <p:txBody>
          <a:bodyPr wrap="none" rtlCol="0" anchor="ctr" anchorCtr="0">
            <a:spAutoFit/>
          </a:bodyPr>
          <a:lstStyle/>
          <a:p>
            <a:pPr algn="ctr"/>
            <a:r>
              <a:rPr lang="en-US" sz="800" dirty="0" smtClean="0">
                <a:solidFill>
                  <a:srgbClr val="FFFFFF"/>
                </a:solidFill>
              </a:rPr>
              <a:t>Intel Confidential </a:t>
            </a:r>
            <a:endParaRPr lang="en-US" sz="800" dirty="0">
              <a:solidFill>
                <a:srgbClr val="FFFFFF"/>
              </a:solidFill>
            </a:endParaRPr>
          </a:p>
        </p:txBody>
      </p:sp>
    </p:spTree>
    <p:extLst>
      <p:ext uri="{BB962C8B-B14F-4D97-AF65-F5344CB8AC3E}">
        <p14:creationId xmlns:p14="http://schemas.microsoft.com/office/powerpoint/2010/main" val="3994122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Slide with Tagline">
    <p:spTree>
      <p:nvGrpSpPr>
        <p:cNvPr id="1" name=""/>
        <p:cNvGrpSpPr/>
        <p:nvPr/>
      </p:nvGrpSpPr>
      <p:grpSpPr>
        <a:xfrm>
          <a:off x="0" y="0"/>
          <a:ext cx="0" cy="0"/>
          <a:chOff x="0" y="0"/>
          <a:chExt cx="0" cy="0"/>
        </a:xfrm>
      </p:grpSpPr>
      <p:sp>
        <p:nvSpPr>
          <p:cNvPr id="40"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sp>
        <p:nvSpPr>
          <p:cNvPr id="20" name="Title 1"/>
          <p:cNvSpPr>
            <a:spLocks noGrp="1"/>
          </p:cNvSpPr>
          <p:nvPr>
            <p:ph type="ctrTitle" hasCustomPrompt="1"/>
          </p:nvPr>
        </p:nvSpPr>
        <p:spPr>
          <a:xfrm>
            <a:off x="462846" y="3733270"/>
            <a:ext cx="11257205" cy="1025858"/>
          </a:xfrm>
        </p:spPr>
        <p:txBody>
          <a:bodyPr wrap="square" anchor="b" anchorCtr="0">
            <a:spAutoFit/>
          </a:bodyPr>
          <a:lstStyle>
            <a:lvl1pPr algn="l">
              <a:lnSpc>
                <a:spcPct val="70000"/>
              </a:lnSpc>
              <a:defRPr sz="8666" b="0">
                <a:solidFill>
                  <a:schemeClr val="tx1">
                    <a:alpha val="90000"/>
                  </a:schemeClr>
                </a:solidFill>
                <a:latin typeface="+mj-lt"/>
                <a:ea typeface="Intel Clear Pro" panose="020B0804020202060201" pitchFamily="34" charset="0"/>
                <a:cs typeface="Intel Clear Pro" panose="020B0804020202060201" pitchFamily="34" charset="0"/>
              </a:defRPr>
            </a:lvl1pPr>
          </a:lstStyle>
          <a:p>
            <a:r>
              <a:rPr lang="en-US" dirty="0"/>
              <a:t>Click to edit title</a:t>
            </a:r>
          </a:p>
        </p:txBody>
      </p:sp>
      <p:sp>
        <p:nvSpPr>
          <p:cNvPr id="21" name="Text Placeholder 8"/>
          <p:cNvSpPr>
            <a:spLocks noGrp="1"/>
          </p:cNvSpPr>
          <p:nvPr>
            <p:ph type="body" sz="quarter" idx="13" hasCustomPrompt="1"/>
          </p:nvPr>
        </p:nvSpPr>
        <p:spPr>
          <a:xfrm>
            <a:off x="462846" y="4626384"/>
            <a:ext cx="11257205" cy="420564"/>
          </a:xfrm>
        </p:spPr>
        <p:txBody>
          <a:bodyPr wrap="square">
            <a:spAutoFit/>
          </a:bodyPr>
          <a:lstStyle>
            <a:lvl1pPr marL="0" indent="0" algn="l">
              <a:spcBef>
                <a:spcPts val="0"/>
              </a:spcBef>
              <a:buNone/>
              <a:defRPr sz="2133">
                <a:solidFill>
                  <a:schemeClr val="accent2">
                    <a:lumMod val="40000"/>
                    <a:lumOff val="60000"/>
                  </a:schemeClr>
                </a:solidFill>
                <a:latin typeface="+mn-lt"/>
              </a:defRPr>
            </a:lvl1pPr>
            <a:lvl2pPr marL="0" indent="0" algn="l">
              <a:buNone/>
              <a:defRPr sz="2400">
                <a:solidFill>
                  <a:schemeClr val="tx1"/>
                </a:solidFill>
              </a:defRPr>
            </a:lvl2pPr>
            <a:lvl3pPr marL="0" indent="0" algn="l">
              <a:buNone/>
              <a:defRPr sz="2133">
                <a:solidFill>
                  <a:schemeClr val="tx1"/>
                </a:solidFill>
              </a:defRPr>
            </a:lvl3pPr>
            <a:lvl4pPr marL="0" indent="0" algn="l">
              <a:buNone/>
              <a:defRPr sz="1867">
                <a:solidFill>
                  <a:schemeClr val="tx1"/>
                </a:solidFill>
              </a:defRPr>
            </a:lvl4pPr>
            <a:lvl5pPr marL="0" indent="0" algn="l">
              <a:buNone/>
              <a:defRPr sz="1867">
                <a:solidFill>
                  <a:schemeClr val="tx1"/>
                </a:solidFill>
              </a:defRPr>
            </a:lvl5pPr>
          </a:lstStyle>
          <a:p>
            <a:pPr lvl="0"/>
            <a:r>
              <a:rPr lang="en-US" dirty="0"/>
              <a:t>Click to edit subtitle</a:t>
            </a:r>
          </a:p>
        </p:txBody>
      </p:sp>
      <p:sp>
        <p:nvSpPr>
          <p:cNvPr id="10" name="Freeform 36"/>
          <p:cNvSpPr>
            <a:spLocks noEditPoints="1"/>
          </p:cNvSpPr>
          <p:nvPr userDrawn="1"/>
        </p:nvSpPr>
        <p:spPr bwMode="auto">
          <a:xfrm>
            <a:off x="602395" y="514775"/>
            <a:ext cx="1665592" cy="1097757"/>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12" name="Freeform 37"/>
          <p:cNvSpPr>
            <a:spLocks noEditPoints="1"/>
          </p:cNvSpPr>
          <p:nvPr userDrawn="1"/>
        </p:nvSpPr>
        <p:spPr bwMode="auto">
          <a:xfrm>
            <a:off x="2017576" y="770478"/>
            <a:ext cx="69657" cy="68775"/>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13" name="Freeform 38"/>
          <p:cNvSpPr>
            <a:spLocks noEditPoints="1"/>
          </p:cNvSpPr>
          <p:nvPr userDrawn="1"/>
        </p:nvSpPr>
        <p:spPr bwMode="auto">
          <a:xfrm>
            <a:off x="3407185" y="1533176"/>
            <a:ext cx="70539" cy="34387"/>
          </a:xfrm>
          <a:custGeom>
            <a:avLst/>
            <a:gdLst>
              <a:gd name="T0" fmla="*/ 83 w 160"/>
              <a:gd name="T1" fmla="*/ 0 h 79"/>
              <a:gd name="T2" fmla="*/ 97 w 160"/>
              <a:gd name="T3" fmla="*/ 0 h 79"/>
              <a:gd name="T4" fmla="*/ 123 w 160"/>
              <a:gd name="T5" fmla="*/ 45 h 79"/>
              <a:gd name="T6" fmla="*/ 146 w 160"/>
              <a:gd name="T7" fmla="*/ 0 h 79"/>
              <a:gd name="T8" fmla="*/ 160 w 160"/>
              <a:gd name="T9" fmla="*/ 0 h 79"/>
              <a:gd name="T10" fmla="*/ 160 w 160"/>
              <a:gd name="T11" fmla="*/ 79 h 79"/>
              <a:gd name="T12" fmla="*/ 146 w 160"/>
              <a:gd name="T13" fmla="*/ 79 h 79"/>
              <a:gd name="T14" fmla="*/ 146 w 160"/>
              <a:gd name="T15" fmla="*/ 25 h 79"/>
              <a:gd name="T16" fmla="*/ 128 w 160"/>
              <a:gd name="T17" fmla="*/ 59 h 79"/>
              <a:gd name="T18" fmla="*/ 115 w 160"/>
              <a:gd name="T19" fmla="*/ 59 h 79"/>
              <a:gd name="T20" fmla="*/ 97 w 160"/>
              <a:gd name="T21" fmla="*/ 25 h 79"/>
              <a:gd name="T22" fmla="*/ 97 w 160"/>
              <a:gd name="T23" fmla="*/ 79 h 79"/>
              <a:gd name="T24" fmla="*/ 83 w 160"/>
              <a:gd name="T25" fmla="*/ 79 h 79"/>
              <a:gd name="T26" fmla="*/ 83 w 160"/>
              <a:gd name="T27" fmla="*/ 0 h 79"/>
              <a:gd name="T28" fmla="*/ 0 w 160"/>
              <a:gd name="T29" fmla="*/ 0 h 79"/>
              <a:gd name="T30" fmla="*/ 69 w 160"/>
              <a:gd name="T31" fmla="*/ 0 h 79"/>
              <a:gd name="T32" fmla="*/ 69 w 160"/>
              <a:gd name="T33" fmla="*/ 14 h 79"/>
              <a:gd name="T34" fmla="*/ 41 w 160"/>
              <a:gd name="T35" fmla="*/ 14 h 79"/>
              <a:gd name="T36" fmla="*/ 41 w 160"/>
              <a:gd name="T37" fmla="*/ 79 h 79"/>
              <a:gd name="T38" fmla="*/ 27 w 160"/>
              <a:gd name="T39" fmla="*/ 79 h 79"/>
              <a:gd name="T40" fmla="*/ 27 w 160"/>
              <a:gd name="T41" fmla="*/ 14 h 79"/>
              <a:gd name="T42" fmla="*/ 0 w 160"/>
              <a:gd name="T43" fmla="*/ 14 h 79"/>
              <a:gd name="T44" fmla="*/ 0 w 160"/>
              <a:gd name="T4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0" h="79">
                <a:moveTo>
                  <a:pt x="83" y="0"/>
                </a:moveTo>
                <a:lnTo>
                  <a:pt x="97" y="0"/>
                </a:lnTo>
                <a:lnTo>
                  <a:pt x="123" y="45"/>
                </a:lnTo>
                <a:lnTo>
                  <a:pt x="146" y="0"/>
                </a:lnTo>
                <a:lnTo>
                  <a:pt x="160" y="0"/>
                </a:lnTo>
                <a:lnTo>
                  <a:pt x="160" y="79"/>
                </a:lnTo>
                <a:lnTo>
                  <a:pt x="146" y="79"/>
                </a:lnTo>
                <a:lnTo>
                  <a:pt x="146" y="25"/>
                </a:lnTo>
                <a:lnTo>
                  <a:pt x="128" y="59"/>
                </a:lnTo>
                <a:lnTo>
                  <a:pt x="115" y="59"/>
                </a:lnTo>
                <a:lnTo>
                  <a:pt x="97" y="25"/>
                </a:lnTo>
                <a:lnTo>
                  <a:pt x="97" y="79"/>
                </a:lnTo>
                <a:lnTo>
                  <a:pt x="83" y="79"/>
                </a:lnTo>
                <a:lnTo>
                  <a:pt x="83" y="0"/>
                </a:lnTo>
                <a:close/>
                <a:moveTo>
                  <a:pt x="0" y="0"/>
                </a:moveTo>
                <a:lnTo>
                  <a:pt x="69" y="0"/>
                </a:lnTo>
                <a:lnTo>
                  <a:pt x="69" y="14"/>
                </a:lnTo>
                <a:lnTo>
                  <a:pt x="41" y="14"/>
                </a:lnTo>
                <a:lnTo>
                  <a:pt x="41" y="79"/>
                </a:lnTo>
                <a:lnTo>
                  <a:pt x="27" y="79"/>
                </a:lnTo>
                <a:lnTo>
                  <a:pt x="27" y="14"/>
                </a:lnTo>
                <a:lnTo>
                  <a:pt x="0" y="14"/>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14" name="Freeform 39"/>
          <p:cNvSpPr>
            <a:spLocks noEditPoints="1"/>
          </p:cNvSpPr>
          <p:nvPr userDrawn="1"/>
        </p:nvSpPr>
        <p:spPr bwMode="auto">
          <a:xfrm>
            <a:off x="2118975" y="1310097"/>
            <a:ext cx="113744" cy="134024"/>
          </a:xfrm>
          <a:custGeom>
            <a:avLst/>
            <a:gdLst>
              <a:gd name="T0" fmla="*/ 141 w 258"/>
              <a:gd name="T1" fmla="*/ 42 h 304"/>
              <a:gd name="T2" fmla="*/ 117 w 258"/>
              <a:gd name="T3" fmla="*/ 46 h 304"/>
              <a:gd name="T4" fmla="*/ 98 w 258"/>
              <a:gd name="T5" fmla="*/ 52 h 304"/>
              <a:gd name="T6" fmla="*/ 82 w 258"/>
              <a:gd name="T7" fmla="*/ 66 h 304"/>
              <a:gd name="T8" fmla="*/ 68 w 258"/>
              <a:gd name="T9" fmla="*/ 82 h 304"/>
              <a:gd name="T10" fmla="*/ 58 w 258"/>
              <a:gd name="T11" fmla="*/ 101 h 304"/>
              <a:gd name="T12" fmla="*/ 54 w 258"/>
              <a:gd name="T13" fmla="*/ 125 h 304"/>
              <a:gd name="T14" fmla="*/ 211 w 258"/>
              <a:gd name="T15" fmla="*/ 125 h 304"/>
              <a:gd name="T16" fmla="*/ 211 w 258"/>
              <a:gd name="T17" fmla="*/ 119 h 304"/>
              <a:gd name="T18" fmla="*/ 209 w 258"/>
              <a:gd name="T19" fmla="*/ 97 h 304"/>
              <a:gd name="T20" fmla="*/ 203 w 258"/>
              <a:gd name="T21" fmla="*/ 78 h 304"/>
              <a:gd name="T22" fmla="*/ 193 w 258"/>
              <a:gd name="T23" fmla="*/ 64 h 304"/>
              <a:gd name="T24" fmla="*/ 179 w 258"/>
              <a:gd name="T25" fmla="*/ 52 h 304"/>
              <a:gd name="T26" fmla="*/ 161 w 258"/>
              <a:gd name="T27" fmla="*/ 46 h 304"/>
              <a:gd name="T28" fmla="*/ 141 w 258"/>
              <a:gd name="T29" fmla="*/ 42 h 304"/>
              <a:gd name="T30" fmla="*/ 139 w 258"/>
              <a:gd name="T31" fmla="*/ 0 h 304"/>
              <a:gd name="T32" fmla="*/ 167 w 258"/>
              <a:gd name="T33" fmla="*/ 2 h 304"/>
              <a:gd name="T34" fmla="*/ 191 w 258"/>
              <a:gd name="T35" fmla="*/ 10 h 304"/>
              <a:gd name="T36" fmla="*/ 211 w 258"/>
              <a:gd name="T37" fmla="*/ 20 h 304"/>
              <a:gd name="T38" fmla="*/ 228 w 258"/>
              <a:gd name="T39" fmla="*/ 36 h 304"/>
              <a:gd name="T40" fmla="*/ 240 w 258"/>
              <a:gd name="T41" fmla="*/ 56 h 304"/>
              <a:gd name="T42" fmla="*/ 250 w 258"/>
              <a:gd name="T43" fmla="*/ 78 h 304"/>
              <a:gd name="T44" fmla="*/ 256 w 258"/>
              <a:gd name="T45" fmla="*/ 103 h 304"/>
              <a:gd name="T46" fmla="*/ 258 w 258"/>
              <a:gd name="T47" fmla="*/ 129 h 304"/>
              <a:gd name="T48" fmla="*/ 256 w 258"/>
              <a:gd name="T49" fmla="*/ 165 h 304"/>
              <a:gd name="T50" fmla="*/ 52 w 258"/>
              <a:gd name="T51" fmla="*/ 165 h 304"/>
              <a:gd name="T52" fmla="*/ 58 w 258"/>
              <a:gd name="T53" fmla="*/ 193 h 304"/>
              <a:gd name="T54" fmla="*/ 66 w 258"/>
              <a:gd name="T55" fmla="*/ 216 h 304"/>
              <a:gd name="T56" fmla="*/ 80 w 258"/>
              <a:gd name="T57" fmla="*/ 234 h 304"/>
              <a:gd name="T58" fmla="*/ 100 w 258"/>
              <a:gd name="T59" fmla="*/ 248 h 304"/>
              <a:gd name="T60" fmla="*/ 123 w 258"/>
              <a:gd name="T61" fmla="*/ 256 h 304"/>
              <a:gd name="T62" fmla="*/ 153 w 258"/>
              <a:gd name="T63" fmla="*/ 260 h 304"/>
              <a:gd name="T64" fmla="*/ 181 w 258"/>
              <a:gd name="T65" fmla="*/ 256 h 304"/>
              <a:gd name="T66" fmla="*/ 205 w 258"/>
              <a:gd name="T67" fmla="*/ 248 h 304"/>
              <a:gd name="T68" fmla="*/ 226 w 258"/>
              <a:gd name="T69" fmla="*/ 236 h 304"/>
              <a:gd name="T70" fmla="*/ 248 w 258"/>
              <a:gd name="T71" fmla="*/ 270 h 304"/>
              <a:gd name="T72" fmla="*/ 226 w 258"/>
              <a:gd name="T73" fmla="*/ 286 h 304"/>
              <a:gd name="T74" fmla="*/ 203 w 258"/>
              <a:gd name="T75" fmla="*/ 296 h 304"/>
              <a:gd name="T76" fmla="*/ 177 w 258"/>
              <a:gd name="T77" fmla="*/ 302 h 304"/>
              <a:gd name="T78" fmla="*/ 147 w 258"/>
              <a:gd name="T79" fmla="*/ 304 h 304"/>
              <a:gd name="T80" fmla="*/ 115 w 258"/>
              <a:gd name="T81" fmla="*/ 302 h 304"/>
              <a:gd name="T82" fmla="*/ 88 w 258"/>
              <a:gd name="T83" fmla="*/ 294 h 304"/>
              <a:gd name="T84" fmla="*/ 62 w 258"/>
              <a:gd name="T85" fmla="*/ 282 h 304"/>
              <a:gd name="T86" fmla="*/ 42 w 258"/>
              <a:gd name="T87" fmla="*/ 264 h 304"/>
              <a:gd name="T88" fmla="*/ 24 w 258"/>
              <a:gd name="T89" fmla="*/ 242 h 304"/>
              <a:gd name="T90" fmla="*/ 12 w 258"/>
              <a:gd name="T91" fmla="*/ 216 h 304"/>
              <a:gd name="T92" fmla="*/ 4 w 258"/>
              <a:gd name="T93" fmla="*/ 185 h 304"/>
              <a:gd name="T94" fmla="*/ 0 w 258"/>
              <a:gd name="T95" fmla="*/ 149 h 304"/>
              <a:gd name="T96" fmla="*/ 4 w 258"/>
              <a:gd name="T97" fmla="*/ 115 h 304"/>
              <a:gd name="T98" fmla="*/ 12 w 258"/>
              <a:gd name="T99" fmla="*/ 86 h 304"/>
              <a:gd name="T100" fmla="*/ 24 w 258"/>
              <a:gd name="T101" fmla="*/ 60 h 304"/>
              <a:gd name="T102" fmla="*/ 40 w 258"/>
              <a:gd name="T103" fmla="*/ 40 h 304"/>
              <a:gd name="T104" fmla="*/ 62 w 258"/>
              <a:gd name="T105" fmla="*/ 22 h 304"/>
              <a:gd name="T106" fmla="*/ 84 w 258"/>
              <a:gd name="T107" fmla="*/ 10 h 304"/>
              <a:gd name="T108" fmla="*/ 111 w 258"/>
              <a:gd name="T109" fmla="*/ 2 h 304"/>
              <a:gd name="T110" fmla="*/ 139 w 258"/>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4">
                <a:moveTo>
                  <a:pt x="141" y="42"/>
                </a:moveTo>
                <a:lnTo>
                  <a:pt x="117" y="46"/>
                </a:lnTo>
                <a:lnTo>
                  <a:pt x="98" y="52"/>
                </a:lnTo>
                <a:lnTo>
                  <a:pt x="82" y="66"/>
                </a:lnTo>
                <a:lnTo>
                  <a:pt x="68" y="82"/>
                </a:lnTo>
                <a:lnTo>
                  <a:pt x="58" y="101"/>
                </a:lnTo>
                <a:lnTo>
                  <a:pt x="54" y="125"/>
                </a:lnTo>
                <a:lnTo>
                  <a:pt x="211" y="125"/>
                </a:lnTo>
                <a:lnTo>
                  <a:pt x="211" y="119"/>
                </a:lnTo>
                <a:lnTo>
                  <a:pt x="209" y="97"/>
                </a:lnTo>
                <a:lnTo>
                  <a:pt x="203" y="78"/>
                </a:lnTo>
                <a:lnTo>
                  <a:pt x="193" y="64"/>
                </a:lnTo>
                <a:lnTo>
                  <a:pt x="179" y="52"/>
                </a:lnTo>
                <a:lnTo>
                  <a:pt x="161" y="46"/>
                </a:lnTo>
                <a:lnTo>
                  <a:pt x="141" y="42"/>
                </a:lnTo>
                <a:close/>
                <a:moveTo>
                  <a:pt x="139" y="0"/>
                </a:moveTo>
                <a:lnTo>
                  <a:pt x="167" y="2"/>
                </a:lnTo>
                <a:lnTo>
                  <a:pt x="191" y="10"/>
                </a:lnTo>
                <a:lnTo>
                  <a:pt x="211" y="20"/>
                </a:lnTo>
                <a:lnTo>
                  <a:pt x="228" y="36"/>
                </a:lnTo>
                <a:lnTo>
                  <a:pt x="240" y="56"/>
                </a:lnTo>
                <a:lnTo>
                  <a:pt x="250" y="78"/>
                </a:lnTo>
                <a:lnTo>
                  <a:pt x="256" y="103"/>
                </a:lnTo>
                <a:lnTo>
                  <a:pt x="258" y="129"/>
                </a:lnTo>
                <a:lnTo>
                  <a:pt x="256" y="165"/>
                </a:lnTo>
                <a:lnTo>
                  <a:pt x="52" y="165"/>
                </a:lnTo>
                <a:lnTo>
                  <a:pt x="58" y="193"/>
                </a:lnTo>
                <a:lnTo>
                  <a:pt x="66" y="216"/>
                </a:lnTo>
                <a:lnTo>
                  <a:pt x="80" y="234"/>
                </a:lnTo>
                <a:lnTo>
                  <a:pt x="100" y="248"/>
                </a:lnTo>
                <a:lnTo>
                  <a:pt x="123" y="256"/>
                </a:lnTo>
                <a:lnTo>
                  <a:pt x="153" y="260"/>
                </a:lnTo>
                <a:lnTo>
                  <a:pt x="181" y="256"/>
                </a:lnTo>
                <a:lnTo>
                  <a:pt x="205" y="248"/>
                </a:lnTo>
                <a:lnTo>
                  <a:pt x="226" y="236"/>
                </a:lnTo>
                <a:lnTo>
                  <a:pt x="248" y="270"/>
                </a:lnTo>
                <a:lnTo>
                  <a:pt x="226" y="286"/>
                </a:lnTo>
                <a:lnTo>
                  <a:pt x="203" y="296"/>
                </a:lnTo>
                <a:lnTo>
                  <a:pt x="177" y="302"/>
                </a:lnTo>
                <a:lnTo>
                  <a:pt x="147" y="304"/>
                </a:lnTo>
                <a:lnTo>
                  <a:pt x="115" y="302"/>
                </a:lnTo>
                <a:lnTo>
                  <a:pt x="88" y="294"/>
                </a:lnTo>
                <a:lnTo>
                  <a:pt x="62" y="282"/>
                </a:lnTo>
                <a:lnTo>
                  <a:pt x="42" y="264"/>
                </a:lnTo>
                <a:lnTo>
                  <a:pt x="24" y="242"/>
                </a:lnTo>
                <a:lnTo>
                  <a:pt x="12" y="216"/>
                </a:lnTo>
                <a:lnTo>
                  <a:pt x="4" y="185"/>
                </a:lnTo>
                <a:lnTo>
                  <a:pt x="0" y="149"/>
                </a:lnTo>
                <a:lnTo>
                  <a:pt x="4" y="115"/>
                </a:lnTo>
                <a:lnTo>
                  <a:pt x="12" y="86"/>
                </a:lnTo>
                <a:lnTo>
                  <a:pt x="24" y="60"/>
                </a:lnTo>
                <a:lnTo>
                  <a:pt x="40" y="40"/>
                </a:lnTo>
                <a:lnTo>
                  <a:pt x="62" y="22"/>
                </a:lnTo>
                <a:lnTo>
                  <a:pt x="84" y="10"/>
                </a:lnTo>
                <a:lnTo>
                  <a:pt x="111" y="2"/>
                </a:lnTo>
                <a:lnTo>
                  <a:pt x="13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15" name="Freeform 40"/>
          <p:cNvSpPr>
            <a:spLocks/>
          </p:cNvSpPr>
          <p:nvPr userDrawn="1"/>
        </p:nvSpPr>
        <p:spPr bwMode="auto">
          <a:xfrm>
            <a:off x="2245063" y="1313625"/>
            <a:ext cx="119916" cy="126969"/>
          </a:xfrm>
          <a:custGeom>
            <a:avLst/>
            <a:gdLst>
              <a:gd name="T0" fmla="*/ 6 w 271"/>
              <a:gd name="T1" fmla="*/ 0 h 288"/>
              <a:gd name="T2" fmla="*/ 65 w 271"/>
              <a:gd name="T3" fmla="*/ 0 h 288"/>
              <a:gd name="T4" fmla="*/ 137 w 271"/>
              <a:gd name="T5" fmla="*/ 105 h 288"/>
              <a:gd name="T6" fmla="*/ 208 w 271"/>
              <a:gd name="T7" fmla="*/ 0 h 288"/>
              <a:gd name="T8" fmla="*/ 263 w 271"/>
              <a:gd name="T9" fmla="*/ 0 h 288"/>
              <a:gd name="T10" fmla="*/ 164 w 271"/>
              <a:gd name="T11" fmla="*/ 141 h 288"/>
              <a:gd name="T12" fmla="*/ 271 w 271"/>
              <a:gd name="T13" fmla="*/ 288 h 288"/>
              <a:gd name="T14" fmla="*/ 212 w 271"/>
              <a:gd name="T15" fmla="*/ 288 h 288"/>
              <a:gd name="T16" fmla="*/ 135 w 271"/>
              <a:gd name="T17" fmla="*/ 177 h 288"/>
              <a:gd name="T18" fmla="*/ 55 w 271"/>
              <a:gd name="T19" fmla="*/ 288 h 288"/>
              <a:gd name="T20" fmla="*/ 0 w 271"/>
              <a:gd name="T21" fmla="*/ 288 h 288"/>
              <a:gd name="T22" fmla="*/ 107 w 271"/>
              <a:gd name="T23" fmla="*/ 141 h 288"/>
              <a:gd name="T24" fmla="*/ 6 w 271"/>
              <a:gd name="T25"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1" h="288">
                <a:moveTo>
                  <a:pt x="6" y="0"/>
                </a:moveTo>
                <a:lnTo>
                  <a:pt x="65" y="0"/>
                </a:lnTo>
                <a:lnTo>
                  <a:pt x="137" y="105"/>
                </a:lnTo>
                <a:lnTo>
                  <a:pt x="208" y="0"/>
                </a:lnTo>
                <a:lnTo>
                  <a:pt x="263" y="0"/>
                </a:lnTo>
                <a:lnTo>
                  <a:pt x="164" y="141"/>
                </a:lnTo>
                <a:lnTo>
                  <a:pt x="271" y="288"/>
                </a:lnTo>
                <a:lnTo>
                  <a:pt x="212" y="288"/>
                </a:lnTo>
                <a:lnTo>
                  <a:pt x="135" y="177"/>
                </a:lnTo>
                <a:lnTo>
                  <a:pt x="55" y="288"/>
                </a:lnTo>
                <a:lnTo>
                  <a:pt x="0" y="288"/>
                </a:lnTo>
                <a:lnTo>
                  <a:pt x="107" y="141"/>
                </a:lnTo>
                <a:lnTo>
                  <a:pt x="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16" name="Freeform 41"/>
          <p:cNvSpPr>
            <a:spLocks noEditPoints="1"/>
          </p:cNvSpPr>
          <p:nvPr userDrawn="1"/>
        </p:nvSpPr>
        <p:spPr bwMode="auto">
          <a:xfrm>
            <a:off x="2382613" y="1310097"/>
            <a:ext cx="122561" cy="183400"/>
          </a:xfrm>
          <a:custGeom>
            <a:avLst/>
            <a:gdLst>
              <a:gd name="T0" fmla="*/ 143 w 277"/>
              <a:gd name="T1" fmla="*/ 44 h 417"/>
              <a:gd name="T2" fmla="*/ 115 w 277"/>
              <a:gd name="T3" fmla="*/ 48 h 417"/>
              <a:gd name="T4" fmla="*/ 93 w 277"/>
              <a:gd name="T5" fmla="*/ 58 h 417"/>
              <a:gd name="T6" fmla="*/ 75 w 277"/>
              <a:gd name="T7" fmla="*/ 74 h 417"/>
              <a:gd name="T8" fmla="*/ 61 w 277"/>
              <a:gd name="T9" fmla="*/ 97 h 417"/>
              <a:gd name="T10" fmla="*/ 53 w 277"/>
              <a:gd name="T11" fmla="*/ 123 h 417"/>
              <a:gd name="T12" fmla="*/ 51 w 277"/>
              <a:gd name="T13" fmla="*/ 155 h 417"/>
              <a:gd name="T14" fmla="*/ 53 w 277"/>
              <a:gd name="T15" fmla="*/ 185 h 417"/>
              <a:gd name="T16" fmla="*/ 61 w 277"/>
              <a:gd name="T17" fmla="*/ 210 h 417"/>
              <a:gd name="T18" fmla="*/ 73 w 277"/>
              <a:gd name="T19" fmla="*/ 232 h 417"/>
              <a:gd name="T20" fmla="*/ 91 w 277"/>
              <a:gd name="T21" fmla="*/ 246 h 417"/>
              <a:gd name="T22" fmla="*/ 113 w 277"/>
              <a:gd name="T23" fmla="*/ 256 h 417"/>
              <a:gd name="T24" fmla="*/ 137 w 277"/>
              <a:gd name="T25" fmla="*/ 260 h 417"/>
              <a:gd name="T26" fmla="*/ 162 w 277"/>
              <a:gd name="T27" fmla="*/ 256 h 417"/>
              <a:gd name="T28" fmla="*/ 184 w 277"/>
              <a:gd name="T29" fmla="*/ 246 h 417"/>
              <a:gd name="T30" fmla="*/ 200 w 277"/>
              <a:gd name="T31" fmla="*/ 230 h 417"/>
              <a:gd name="T32" fmla="*/ 214 w 277"/>
              <a:gd name="T33" fmla="*/ 208 h 417"/>
              <a:gd name="T34" fmla="*/ 220 w 277"/>
              <a:gd name="T35" fmla="*/ 181 h 417"/>
              <a:gd name="T36" fmla="*/ 224 w 277"/>
              <a:gd name="T37" fmla="*/ 149 h 417"/>
              <a:gd name="T38" fmla="*/ 220 w 277"/>
              <a:gd name="T39" fmla="*/ 117 h 417"/>
              <a:gd name="T40" fmla="*/ 214 w 277"/>
              <a:gd name="T41" fmla="*/ 92 h 417"/>
              <a:gd name="T42" fmla="*/ 202 w 277"/>
              <a:gd name="T43" fmla="*/ 72 h 417"/>
              <a:gd name="T44" fmla="*/ 186 w 277"/>
              <a:gd name="T45" fmla="*/ 56 h 417"/>
              <a:gd name="T46" fmla="*/ 166 w 277"/>
              <a:gd name="T47" fmla="*/ 48 h 417"/>
              <a:gd name="T48" fmla="*/ 143 w 277"/>
              <a:gd name="T49" fmla="*/ 44 h 417"/>
              <a:gd name="T50" fmla="*/ 153 w 277"/>
              <a:gd name="T51" fmla="*/ 0 h 417"/>
              <a:gd name="T52" fmla="*/ 180 w 277"/>
              <a:gd name="T53" fmla="*/ 2 h 417"/>
              <a:gd name="T54" fmla="*/ 206 w 277"/>
              <a:gd name="T55" fmla="*/ 10 h 417"/>
              <a:gd name="T56" fmla="*/ 226 w 277"/>
              <a:gd name="T57" fmla="*/ 24 h 417"/>
              <a:gd name="T58" fmla="*/ 244 w 277"/>
              <a:gd name="T59" fmla="*/ 40 h 417"/>
              <a:gd name="T60" fmla="*/ 258 w 277"/>
              <a:gd name="T61" fmla="*/ 62 h 417"/>
              <a:gd name="T62" fmla="*/ 267 w 277"/>
              <a:gd name="T63" fmla="*/ 86 h 417"/>
              <a:gd name="T64" fmla="*/ 275 w 277"/>
              <a:gd name="T65" fmla="*/ 115 h 417"/>
              <a:gd name="T66" fmla="*/ 277 w 277"/>
              <a:gd name="T67" fmla="*/ 147 h 417"/>
              <a:gd name="T68" fmla="*/ 275 w 277"/>
              <a:gd name="T69" fmla="*/ 179 h 417"/>
              <a:gd name="T70" fmla="*/ 267 w 277"/>
              <a:gd name="T71" fmla="*/ 208 h 417"/>
              <a:gd name="T72" fmla="*/ 258 w 277"/>
              <a:gd name="T73" fmla="*/ 236 h 417"/>
              <a:gd name="T74" fmla="*/ 242 w 277"/>
              <a:gd name="T75" fmla="*/ 260 h 417"/>
              <a:gd name="T76" fmla="*/ 224 w 277"/>
              <a:gd name="T77" fmla="*/ 278 h 417"/>
              <a:gd name="T78" fmla="*/ 200 w 277"/>
              <a:gd name="T79" fmla="*/ 292 h 417"/>
              <a:gd name="T80" fmla="*/ 174 w 277"/>
              <a:gd name="T81" fmla="*/ 302 h 417"/>
              <a:gd name="T82" fmla="*/ 145 w 277"/>
              <a:gd name="T83" fmla="*/ 304 h 417"/>
              <a:gd name="T84" fmla="*/ 115 w 277"/>
              <a:gd name="T85" fmla="*/ 302 h 417"/>
              <a:gd name="T86" fmla="*/ 89 w 277"/>
              <a:gd name="T87" fmla="*/ 292 h 417"/>
              <a:gd name="T88" fmla="*/ 67 w 277"/>
              <a:gd name="T89" fmla="*/ 276 h 417"/>
              <a:gd name="T90" fmla="*/ 51 w 277"/>
              <a:gd name="T91" fmla="*/ 256 h 417"/>
              <a:gd name="T92" fmla="*/ 51 w 277"/>
              <a:gd name="T93" fmla="*/ 417 h 417"/>
              <a:gd name="T94" fmla="*/ 0 w 277"/>
              <a:gd name="T95" fmla="*/ 417 h 417"/>
              <a:gd name="T96" fmla="*/ 0 w 277"/>
              <a:gd name="T97" fmla="*/ 8 h 417"/>
              <a:gd name="T98" fmla="*/ 28 w 277"/>
              <a:gd name="T99" fmla="*/ 8 h 417"/>
              <a:gd name="T100" fmla="*/ 36 w 277"/>
              <a:gd name="T101" fmla="*/ 8 h 417"/>
              <a:gd name="T102" fmla="*/ 42 w 277"/>
              <a:gd name="T103" fmla="*/ 10 h 417"/>
              <a:gd name="T104" fmla="*/ 48 w 277"/>
              <a:gd name="T105" fmla="*/ 14 h 417"/>
              <a:gd name="T106" fmla="*/ 49 w 277"/>
              <a:gd name="T107" fmla="*/ 20 h 417"/>
              <a:gd name="T108" fmla="*/ 51 w 277"/>
              <a:gd name="T109" fmla="*/ 28 h 417"/>
              <a:gd name="T110" fmla="*/ 51 w 277"/>
              <a:gd name="T111" fmla="*/ 52 h 417"/>
              <a:gd name="T112" fmla="*/ 67 w 277"/>
              <a:gd name="T113" fmla="*/ 30 h 417"/>
              <a:gd name="T114" fmla="*/ 91 w 277"/>
              <a:gd name="T115" fmla="*/ 14 h 417"/>
              <a:gd name="T116" fmla="*/ 119 w 277"/>
              <a:gd name="T117" fmla="*/ 4 h 417"/>
              <a:gd name="T118" fmla="*/ 153 w 277"/>
              <a:gd name="T119"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7" h="417">
                <a:moveTo>
                  <a:pt x="143" y="44"/>
                </a:moveTo>
                <a:lnTo>
                  <a:pt x="115" y="48"/>
                </a:lnTo>
                <a:lnTo>
                  <a:pt x="93" y="58"/>
                </a:lnTo>
                <a:lnTo>
                  <a:pt x="75" y="74"/>
                </a:lnTo>
                <a:lnTo>
                  <a:pt x="61" y="97"/>
                </a:lnTo>
                <a:lnTo>
                  <a:pt x="53" y="123"/>
                </a:lnTo>
                <a:lnTo>
                  <a:pt x="51" y="155"/>
                </a:lnTo>
                <a:lnTo>
                  <a:pt x="53" y="185"/>
                </a:lnTo>
                <a:lnTo>
                  <a:pt x="61" y="210"/>
                </a:lnTo>
                <a:lnTo>
                  <a:pt x="73" y="232"/>
                </a:lnTo>
                <a:lnTo>
                  <a:pt x="91" y="246"/>
                </a:lnTo>
                <a:lnTo>
                  <a:pt x="113" y="256"/>
                </a:lnTo>
                <a:lnTo>
                  <a:pt x="137" y="260"/>
                </a:lnTo>
                <a:lnTo>
                  <a:pt x="162" y="256"/>
                </a:lnTo>
                <a:lnTo>
                  <a:pt x="184" y="246"/>
                </a:lnTo>
                <a:lnTo>
                  <a:pt x="200" y="230"/>
                </a:lnTo>
                <a:lnTo>
                  <a:pt x="214" y="208"/>
                </a:lnTo>
                <a:lnTo>
                  <a:pt x="220" y="181"/>
                </a:lnTo>
                <a:lnTo>
                  <a:pt x="224" y="149"/>
                </a:lnTo>
                <a:lnTo>
                  <a:pt x="220" y="117"/>
                </a:lnTo>
                <a:lnTo>
                  <a:pt x="214" y="92"/>
                </a:lnTo>
                <a:lnTo>
                  <a:pt x="202" y="72"/>
                </a:lnTo>
                <a:lnTo>
                  <a:pt x="186" y="56"/>
                </a:lnTo>
                <a:lnTo>
                  <a:pt x="166" y="48"/>
                </a:lnTo>
                <a:lnTo>
                  <a:pt x="143" y="44"/>
                </a:lnTo>
                <a:close/>
                <a:moveTo>
                  <a:pt x="153" y="0"/>
                </a:moveTo>
                <a:lnTo>
                  <a:pt x="180" y="2"/>
                </a:lnTo>
                <a:lnTo>
                  <a:pt x="206" y="10"/>
                </a:lnTo>
                <a:lnTo>
                  <a:pt x="226" y="24"/>
                </a:lnTo>
                <a:lnTo>
                  <a:pt x="244" y="40"/>
                </a:lnTo>
                <a:lnTo>
                  <a:pt x="258" y="62"/>
                </a:lnTo>
                <a:lnTo>
                  <a:pt x="267" y="86"/>
                </a:lnTo>
                <a:lnTo>
                  <a:pt x="275" y="115"/>
                </a:lnTo>
                <a:lnTo>
                  <a:pt x="277" y="147"/>
                </a:lnTo>
                <a:lnTo>
                  <a:pt x="275" y="179"/>
                </a:lnTo>
                <a:lnTo>
                  <a:pt x="267" y="208"/>
                </a:lnTo>
                <a:lnTo>
                  <a:pt x="258" y="236"/>
                </a:lnTo>
                <a:lnTo>
                  <a:pt x="242" y="260"/>
                </a:lnTo>
                <a:lnTo>
                  <a:pt x="224" y="278"/>
                </a:lnTo>
                <a:lnTo>
                  <a:pt x="200" y="292"/>
                </a:lnTo>
                <a:lnTo>
                  <a:pt x="174" y="302"/>
                </a:lnTo>
                <a:lnTo>
                  <a:pt x="145" y="304"/>
                </a:lnTo>
                <a:lnTo>
                  <a:pt x="115" y="302"/>
                </a:lnTo>
                <a:lnTo>
                  <a:pt x="89" y="292"/>
                </a:lnTo>
                <a:lnTo>
                  <a:pt x="67" y="276"/>
                </a:lnTo>
                <a:lnTo>
                  <a:pt x="51" y="256"/>
                </a:lnTo>
                <a:lnTo>
                  <a:pt x="51" y="417"/>
                </a:lnTo>
                <a:lnTo>
                  <a:pt x="0" y="417"/>
                </a:lnTo>
                <a:lnTo>
                  <a:pt x="0" y="8"/>
                </a:lnTo>
                <a:lnTo>
                  <a:pt x="28" y="8"/>
                </a:lnTo>
                <a:lnTo>
                  <a:pt x="36" y="8"/>
                </a:lnTo>
                <a:lnTo>
                  <a:pt x="42" y="10"/>
                </a:lnTo>
                <a:lnTo>
                  <a:pt x="48" y="14"/>
                </a:lnTo>
                <a:lnTo>
                  <a:pt x="49" y="20"/>
                </a:lnTo>
                <a:lnTo>
                  <a:pt x="51" y="28"/>
                </a:lnTo>
                <a:lnTo>
                  <a:pt x="51" y="52"/>
                </a:lnTo>
                <a:lnTo>
                  <a:pt x="67" y="30"/>
                </a:lnTo>
                <a:lnTo>
                  <a:pt x="91" y="14"/>
                </a:lnTo>
                <a:lnTo>
                  <a:pt x="119" y="4"/>
                </a:lnTo>
                <a:lnTo>
                  <a:pt x="153"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19" name="Freeform 42"/>
          <p:cNvSpPr>
            <a:spLocks noEditPoints="1"/>
          </p:cNvSpPr>
          <p:nvPr userDrawn="1"/>
        </p:nvSpPr>
        <p:spPr bwMode="auto">
          <a:xfrm>
            <a:off x="2526335" y="1310097"/>
            <a:ext cx="113744" cy="134024"/>
          </a:xfrm>
          <a:custGeom>
            <a:avLst/>
            <a:gdLst>
              <a:gd name="T0" fmla="*/ 141 w 258"/>
              <a:gd name="T1" fmla="*/ 42 h 304"/>
              <a:gd name="T2" fmla="*/ 117 w 258"/>
              <a:gd name="T3" fmla="*/ 46 h 304"/>
              <a:gd name="T4" fmla="*/ 97 w 258"/>
              <a:gd name="T5" fmla="*/ 52 h 304"/>
              <a:gd name="T6" fmla="*/ 81 w 258"/>
              <a:gd name="T7" fmla="*/ 66 h 304"/>
              <a:gd name="T8" fmla="*/ 67 w 258"/>
              <a:gd name="T9" fmla="*/ 82 h 304"/>
              <a:gd name="T10" fmla="*/ 57 w 258"/>
              <a:gd name="T11" fmla="*/ 101 h 304"/>
              <a:gd name="T12" fmla="*/ 53 w 258"/>
              <a:gd name="T13" fmla="*/ 125 h 304"/>
              <a:gd name="T14" fmla="*/ 210 w 258"/>
              <a:gd name="T15" fmla="*/ 125 h 304"/>
              <a:gd name="T16" fmla="*/ 210 w 258"/>
              <a:gd name="T17" fmla="*/ 119 h 304"/>
              <a:gd name="T18" fmla="*/ 208 w 258"/>
              <a:gd name="T19" fmla="*/ 97 h 304"/>
              <a:gd name="T20" fmla="*/ 200 w 258"/>
              <a:gd name="T21" fmla="*/ 78 h 304"/>
              <a:gd name="T22" fmla="*/ 190 w 258"/>
              <a:gd name="T23" fmla="*/ 64 h 304"/>
              <a:gd name="T24" fmla="*/ 178 w 258"/>
              <a:gd name="T25" fmla="*/ 52 h 304"/>
              <a:gd name="T26" fmla="*/ 160 w 258"/>
              <a:gd name="T27" fmla="*/ 46 h 304"/>
              <a:gd name="T28" fmla="*/ 141 w 258"/>
              <a:gd name="T29" fmla="*/ 42 h 304"/>
              <a:gd name="T30" fmla="*/ 139 w 258"/>
              <a:gd name="T31" fmla="*/ 0 h 304"/>
              <a:gd name="T32" fmla="*/ 166 w 258"/>
              <a:gd name="T33" fmla="*/ 2 h 304"/>
              <a:gd name="T34" fmla="*/ 190 w 258"/>
              <a:gd name="T35" fmla="*/ 10 h 304"/>
              <a:gd name="T36" fmla="*/ 210 w 258"/>
              <a:gd name="T37" fmla="*/ 20 h 304"/>
              <a:gd name="T38" fmla="*/ 228 w 258"/>
              <a:gd name="T39" fmla="*/ 36 h 304"/>
              <a:gd name="T40" fmla="*/ 240 w 258"/>
              <a:gd name="T41" fmla="*/ 56 h 304"/>
              <a:gd name="T42" fmla="*/ 250 w 258"/>
              <a:gd name="T43" fmla="*/ 78 h 304"/>
              <a:gd name="T44" fmla="*/ 256 w 258"/>
              <a:gd name="T45" fmla="*/ 103 h 304"/>
              <a:gd name="T46" fmla="*/ 258 w 258"/>
              <a:gd name="T47" fmla="*/ 129 h 304"/>
              <a:gd name="T48" fmla="*/ 256 w 258"/>
              <a:gd name="T49" fmla="*/ 165 h 304"/>
              <a:gd name="T50" fmla="*/ 51 w 258"/>
              <a:gd name="T51" fmla="*/ 165 h 304"/>
              <a:gd name="T52" fmla="*/ 57 w 258"/>
              <a:gd name="T53" fmla="*/ 193 h 304"/>
              <a:gd name="T54" fmla="*/ 65 w 258"/>
              <a:gd name="T55" fmla="*/ 216 h 304"/>
              <a:gd name="T56" fmla="*/ 79 w 258"/>
              <a:gd name="T57" fmla="*/ 234 h 304"/>
              <a:gd name="T58" fmla="*/ 99 w 258"/>
              <a:gd name="T59" fmla="*/ 248 h 304"/>
              <a:gd name="T60" fmla="*/ 123 w 258"/>
              <a:gd name="T61" fmla="*/ 256 h 304"/>
              <a:gd name="T62" fmla="*/ 153 w 258"/>
              <a:gd name="T63" fmla="*/ 260 h 304"/>
              <a:gd name="T64" fmla="*/ 180 w 258"/>
              <a:gd name="T65" fmla="*/ 256 h 304"/>
              <a:gd name="T66" fmla="*/ 204 w 258"/>
              <a:gd name="T67" fmla="*/ 248 h 304"/>
              <a:gd name="T68" fmla="*/ 226 w 258"/>
              <a:gd name="T69" fmla="*/ 236 h 304"/>
              <a:gd name="T70" fmla="*/ 248 w 258"/>
              <a:gd name="T71" fmla="*/ 270 h 304"/>
              <a:gd name="T72" fmla="*/ 226 w 258"/>
              <a:gd name="T73" fmla="*/ 286 h 304"/>
              <a:gd name="T74" fmla="*/ 202 w 258"/>
              <a:gd name="T75" fmla="*/ 296 h 304"/>
              <a:gd name="T76" fmla="*/ 176 w 258"/>
              <a:gd name="T77" fmla="*/ 302 h 304"/>
              <a:gd name="T78" fmla="*/ 147 w 258"/>
              <a:gd name="T79" fmla="*/ 304 h 304"/>
              <a:gd name="T80" fmla="*/ 115 w 258"/>
              <a:gd name="T81" fmla="*/ 302 h 304"/>
              <a:gd name="T82" fmla="*/ 87 w 258"/>
              <a:gd name="T83" fmla="*/ 294 h 304"/>
              <a:gd name="T84" fmla="*/ 61 w 258"/>
              <a:gd name="T85" fmla="*/ 282 h 304"/>
              <a:gd name="T86" fmla="*/ 42 w 258"/>
              <a:gd name="T87" fmla="*/ 264 h 304"/>
              <a:gd name="T88" fmla="*/ 24 w 258"/>
              <a:gd name="T89" fmla="*/ 242 h 304"/>
              <a:gd name="T90" fmla="*/ 12 w 258"/>
              <a:gd name="T91" fmla="*/ 216 h 304"/>
              <a:gd name="T92" fmla="*/ 4 w 258"/>
              <a:gd name="T93" fmla="*/ 185 h 304"/>
              <a:gd name="T94" fmla="*/ 0 w 258"/>
              <a:gd name="T95" fmla="*/ 149 h 304"/>
              <a:gd name="T96" fmla="*/ 4 w 258"/>
              <a:gd name="T97" fmla="*/ 115 h 304"/>
              <a:gd name="T98" fmla="*/ 12 w 258"/>
              <a:gd name="T99" fmla="*/ 86 h 304"/>
              <a:gd name="T100" fmla="*/ 24 w 258"/>
              <a:gd name="T101" fmla="*/ 60 h 304"/>
              <a:gd name="T102" fmla="*/ 40 w 258"/>
              <a:gd name="T103" fmla="*/ 40 h 304"/>
              <a:gd name="T104" fmla="*/ 61 w 258"/>
              <a:gd name="T105" fmla="*/ 22 h 304"/>
              <a:gd name="T106" fmla="*/ 83 w 258"/>
              <a:gd name="T107" fmla="*/ 10 h 304"/>
              <a:gd name="T108" fmla="*/ 111 w 258"/>
              <a:gd name="T109" fmla="*/ 2 h 304"/>
              <a:gd name="T110" fmla="*/ 139 w 258"/>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4">
                <a:moveTo>
                  <a:pt x="141" y="42"/>
                </a:moveTo>
                <a:lnTo>
                  <a:pt x="117" y="46"/>
                </a:lnTo>
                <a:lnTo>
                  <a:pt x="97" y="52"/>
                </a:lnTo>
                <a:lnTo>
                  <a:pt x="81" y="66"/>
                </a:lnTo>
                <a:lnTo>
                  <a:pt x="67" y="82"/>
                </a:lnTo>
                <a:lnTo>
                  <a:pt x="57" y="101"/>
                </a:lnTo>
                <a:lnTo>
                  <a:pt x="53" y="125"/>
                </a:lnTo>
                <a:lnTo>
                  <a:pt x="210" y="125"/>
                </a:lnTo>
                <a:lnTo>
                  <a:pt x="210" y="119"/>
                </a:lnTo>
                <a:lnTo>
                  <a:pt x="208" y="97"/>
                </a:lnTo>
                <a:lnTo>
                  <a:pt x="200" y="78"/>
                </a:lnTo>
                <a:lnTo>
                  <a:pt x="190" y="64"/>
                </a:lnTo>
                <a:lnTo>
                  <a:pt x="178" y="52"/>
                </a:lnTo>
                <a:lnTo>
                  <a:pt x="160" y="46"/>
                </a:lnTo>
                <a:lnTo>
                  <a:pt x="141" y="42"/>
                </a:lnTo>
                <a:close/>
                <a:moveTo>
                  <a:pt x="139" y="0"/>
                </a:moveTo>
                <a:lnTo>
                  <a:pt x="166" y="2"/>
                </a:lnTo>
                <a:lnTo>
                  <a:pt x="190" y="10"/>
                </a:lnTo>
                <a:lnTo>
                  <a:pt x="210" y="20"/>
                </a:lnTo>
                <a:lnTo>
                  <a:pt x="228" y="36"/>
                </a:lnTo>
                <a:lnTo>
                  <a:pt x="240" y="56"/>
                </a:lnTo>
                <a:lnTo>
                  <a:pt x="250" y="78"/>
                </a:lnTo>
                <a:lnTo>
                  <a:pt x="256" y="103"/>
                </a:lnTo>
                <a:lnTo>
                  <a:pt x="258" y="129"/>
                </a:lnTo>
                <a:lnTo>
                  <a:pt x="256" y="165"/>
                </a:lnTo>
                <a:lnTo>
                  <a:pt x="51" y="165"/>
                </a:lnTo>
                <a:lnTo>
                  <a:pt x="57" y="193"/>
                </a:lnTo>
                <a:lnTo>
                  <a:pt x="65" y="216"/>
                </a:lnTo>
                <a:lnTo>
                  <a:pt x="79" y="234"/>
                </a:lnTo>
                <a:lnTo>
                  <a:pt x="99" y="248"/>
                </a:lnTo>
                <a:lnTo>
                  <a:pt x="123" y="256"/>
                </a:lnTo>
                <a:lnTo>
                  <a:pt x="153" y="260"/>
                </a:lnTo>
                <a:lnTo>
                  <a:pt x="180" y="256"/>
                </a:lnTo>
                <a:lnTo>
                  <a:pt x="204" y="248"/>
                </a:lnTo>
                <a:lnTo>
                  <a:pt x="226" y="236"/>
                </a:lnTo>
                <a:lnTo>
                  <a:pt x="248" y="270"/>
                </a:lnTo>
                <a:lnTo>
                  <a:pt x="226" y="286"/>
                </a:lnTo>
                <a:lnTo>
                  <a:pt x="202" y="296"/>
                </a:lnTo>
                <a:lnTo>
                  <a:pt x="176" y="302"/>
                </a:lnTo>
                <a:lnTo>
                  <a:pt x="147" y="304"/>
                </a:lnTo>
                <a:lnTo>
                  <a:pt x="115" y="302"/>
                </a:lnTo>
                <a:lnTo>
                  <a:pt x="87" y="294"/>
                </a:lnTo>
                <a:lnTo>
                  <a:pt x="61" y="282"/>
                </a:lnTo>
                <a:lnTo>
                  <a:pt x="42" y="264"/>
                </a:lnTo>
                <a:lnTo>
                  <a:pt x="24" y="242"/>
                </a:lnTo>
                <a:lnTo>
                  <a:pt x="12" y="216"/>
                </a:lnTo>
                <a:lnTo>
                  <a:pt x="4" y="185"/>
                </a:lnTo>
                <a:lnTo>
                  <a:pt x="0" y="149"/>
                </a:lnTo>
                <a:lnTo>
                  <a:pt x="4" y="115"/>
                </a:lnTo>
                <a:lnTo>
                  <a:pt x="12" y="86"/>
                </a:lnTo>
                <a:lnTo>
                  <a:pt x="24" y="60"/>
                </a:lnTo>
                <a:lnTo>
                  <a:pt x="40" y="40"/>
                </a:lnTo>
                <a:lnTo>
                  <a:pt x="61" y="22"/>
                </a:lnTo>
                <a:lnTo>
                  <a:pt x="83" y="10"/>
                </a:lnTo>
                <a:lnTo>
                  <a:pt x="111" y="2"/>
                </a:lnTo>
                <a:lnTo>
                  <a:pt x="13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22" name="Freeform 43"/>
          <p:cNvSpPr>
            <a:spLocks/>
          </p:cNvSpPr>
          <p:nvPr userDrawn="1"/>
        </p:nvSpPr>
        <p:spPr bwMode="auto">
          <a:xfrm>
            <a:off x="2669175" y="1311862"/>
            <a:ext cx="72303" cy="128733"/>
          </a:xfrm>
          <a:custGeom>
            <a:avLst/>
            <a:gdLst>
              <a:gd name="T0" fmla="*/ 139 w 164"/>
              <a:gd name="T1" fmla="*/ 0 h 292"/>
              <a:gd name="T2" fmla="*/ 147 w 164"/>
              <a:gd name="T3" fmla="*/ 0 h 292"/>
              <a:gd name="T4" fmla="*/ 155 w 164"/>
              <a:gd name="T5" fmla="*/ 0 h 292"/>
              <a:gd name="T6" fmla="*/ 161 w 164"/>
              <a:gd name="T7" fmla="*/ 2 h 292"/>
              <a:gd name="T8" fmla="*/ 164 w 164"/>
              <a:gd name="T9" fmla="*/ 2 h 292"/>
              <a:gd name="T10" fmla="*/ 164 w 164"/>
              <a:gd name="T11" fmla="*/ 46 h 292"/>
              <a:gd name="T12" fmla="*/ 147 w 164"/>
              <a:gd name="T13" fmla="*/ 46 h 292"/>
              <a:gd name="T14" fmla="*/ 117 w 164"/>
              <a:gd name="T15" fmla="*/ 48 h 292"/>
              <a:gd name="T16" fmla="*/ 93 w 164"/>
              <a:gd name="T17" fmla="*/ 56 h 292"/>
              <a:gd name="T18" fmla="*/ 75 w 164"/>
              <a:gd name="T19" fmla="*/ 70 h 292"/>
              <a:gd name="T20" fmla="*/ 61 w 164"/>
              <a:gd name="T21" fmla="*/ 91 h 292"/>
              <a:gd name="T22" fmla="*/ 54 w 164"/>
              <a:gd name="T23" fmla="*/ 119 h 292"/>
              <a:gd name="T24" fmla="*/ 52 w 164"/>
              <a:gd name="T25" fmla="*/ 153 h 292"/>
              <a:gd name="T26" fmla="*/ 52 w 164"/>
              <a:gd name="T27" fmla="*/ 292 h 292"/>
              <a:gd name="T28" fmla="*/ 0 w 164"/>
              <a:gd name="T29" fmla="*/ 292 h 292"/>
              <a:gd name="T30" fmla="*/ 0 w 164"/>
              <a:gd name="T31" fmla="*/ 4 h 292"/>
              <a:gd name="T32" fmla="*/ 26 w 164"/>
              <a:gd name="T33" fmla="*/ 4 h 292"/>
              <a:gd name="T34" fmla="*/ 36 w 164"/>
              <a:gd name="T35" fmla="*/ 4 h 292"/>
              <a:gd name="T36" fmla="*/ 42 w 164"/>
              <a:gd name="T37" fmla="*/ 6 h 292"/>
              <a:gd name="T38" fmla="*/ 46 w 164"/>
              <a:gd name="T39" fmla="*/ 10 h 292"/>
              <a:gd name="T40" fmla="*/ 50 w 164"/>
              <a:gd name="T41" fmla="*/ 16 h 292"/>
              <a:gd name="T42" fmla="*/ 50 w 164"/>
              <a:gd name="T43" fmla="*/ 24 h 292"/>
              <a:gd name="T44" fmla="*/ 50 w 164"/>
              <a:gd name="T45" fmla="*/ 52 h 292"/>
              <a:gd name="T46" fmla="*/ 65 w 164"/>
              <a:gd name="T47" fmla="*/ 30 h 292"/>
              <a:gd name="T48" fmla="*/ 85 w 164"/>
              <a:gd name="T49" fmla="*/ 12 h 292"/>
              <a:gd name="T50" fmla="*/ 111 w 164"/>
              <a:gd name="T51" fmla="*/ 2 h 292"/>
              <a:gd name="T52" fmla="*/ 139 w 16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4" h="292">
                <a:moveTo>
                  <a:pt x="139" y="0"/>
                </a:moveTo>
                <a:lnTo>
                  <a:pt x="147" y="0"/>
                </a:lnTo>
                <a:lnTo>
                  <a:pt x="155" y="0"/>
                </a:lnTo>
                <a:lnTo>
                  <a:pt x="161" y="2"/>
                </a:lnTo>
                <a:lnTo>
                  <a:pt x="164" y="2"/>
                </a:lnTo>
                <a:lnTo>
                  <a:pt x="164" y="46"/>
                </a:lnTo>
                <a:lnTo>
                  <a:pt x="147" y="46"/>
                </a:lnTo>
                <a:lnTo>
                  <a:pt x="117" y="48"/>
                </a:lnTo>
                <a:lnTo>
                  <a:pt x="93" y="56"/>
                </a:lnTo>
                <a:lnTo>
                  <a:pt x="75" y="70"/>
                </a:lnTo>
                <a:lnTo>
                  <a:pt x="61" y="91"/>
                </a:lnTo>
                <a:lnTo>
                  <a:pt x="54" y="119"/>
                </a:lnTo>
                <a:lnTo>
                  <a:pt x="52" y="153"/>
                </a:lnTo>
                <a:lnTo>
                  <a:pt x="52" y="292"/>
                </a:lnTo>
                <a:lnTo>
                  <a:pt x="0" y="292"/>
                </a:lnTo>
                <a:lnTo>
                  <a:pt x="0" y="4"/>
                </a:lnTo>
                <a:lnTo>
                  <a:pt x="26" y="4"/>
                </a:lnTo>
                <a:lnTo>
                  <a:pt x="36" y="4"/>
                </a:lnTo>
                <a:lnTo>
                  <a:pt x="42" y="6"/>
                </a:lnTo>
                <a:lnTo>
                  <a:pt x="46" y="10"/>
                </a:lnTo>
                <a:lnTo>
                  <a:pt x="50" y="16"/>
                </a:lnTo>
                <a:lnTo>
                  <a:pt x="50" y="24"/>
                </a:lnTo>
                <a:lnTo>
                  <a:pt x="50" y="52"/>
                </a:lnTo>
                <a:lnTo>
                  <a:pt x="65" y="30"/>
                </a:lnTo>
                <a:lnTo>
                  <a:pt x="85" y="12"/>
                </a:lnTo>
                <a:lnTo>
                  <a:pt x="111" y="2"/>
                </a:lnTo>
                <a:lnTo>
                  <a:pt x="13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23" name="Freeform 44"/>
          <p:cNvSpPr>
            <a:spLocks noEditPoints="1"/>
          </p:cNvSpPr>
          <p:nvPr userDrawn="1"/>
        </p:nvSpPr>
        <p:spPr bwMode="auto">
          <a:xfrm>
            <a:off x="2762639" y="1262484"/>
            <a:ext cx="22925" cy="178109"/>
          </a:xfrm>
          <a:custGeom>
            <a:avLst/>
            <a:gdLst>
              <a:gd name="T0" fmla="*/ 0 w 54"/>
              <a:gd name="T1" fmla="*/ 117 h 405"/>
              <a:gd name="T2" fmla="*/ 52 w 54"/>
              <a:gd name="T3" fmla="*/ 117 h 405"/>
              <a:gd name="T4" fmla="*/ 52 w 54"/>
              <a:gd name="T5" fmla="*/ 405 h 405"/>
              <a:gd name="T6" fmla="*/ 0 w 54"/>
              <a:gd name="T7" fmla="*/ 405 h 405"/>
              <a:gd name="T8" fmla="*/ 0 w 54"/>
              <a:gd name="T9" fmla="*/ 117 h 405"/>
              <a:gd name="T10" fmla="*/ 0 w 54"/>
              <a:gd name="T11" fmla="*/ 0 h 405"/>
              <a:gd name="T12" fmla="*/ 54 w 54"/>
              <a:gd name="T13" fmla="*/ 0 h 405"/>
              <a:gd name="T14" fmla="*/ 54 w 54"/>
              <a:gd name="T15" fmla="*/ 60 h 405"/>
              <a:gd name="T16" fmla="*/ 0 w 54"/>
              <a:gd name="T17" fmla="*/ 60 h 405"/>
              <a:gd name="T18" fmla="*/ 0 w 54"/>
              <a:gd name="T19"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05">
                <a:moveTo>
                  <a:pt x="0" y="117"/>
                </a:moveTo>
                <a:lnTo>
                  <a:pt x="52" y="117"/>
                </a:lnTo>
                <a:lnTo>
                  <a:pt x="52" y="405"/>
                </a:lnTo>
                <a:lnTo>
                  <a:pt x="0" y="405"/>
                </a:lnTo>
                <a:lnTo>
                  <a:pt x="0" y="117"/>
                </a:lnTo>
                <a:close/>
                <a:moveTo>
                  <a:pt x="0" y="0"/>
                </a:moveTo>
                <a:lnTo>
                  <a:pt x="54" y="0"/>
                </a:lnTo>
                <a:lnTo>
                  <a:pt x="54" y="60"/>
                </a:lnTo>
                <a:lnTo>
                  <a:pt x="0" y="60"/>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24" name="Freeform 45"/>
          <p:cNvSpPr>
            <a:spLocks noEditPoints="1"/>
          </p:cNvSpPr>
          <p:nvPr userDrawn="1"/>
        </p:nvSpPr>
        <p:spPr bwMode="auto">
          <a:xfrm>
            <a:off x="2814662" y="1310097"/>
            <a:ext cx="112861" cy="134024"/>
          </a:xfrm>
          <a:custGeom>
            <a:avLst/>
            <a:gdLst>
              <a:gd name="T0" fmla="*/ 139 w 256"/>
              <a:gd name="T1" fmla="*/ 42 h 304"/>
              <a:gd name="T2" fmla="*/ 117 w 256"/>
              <a:gd name="T3" fmla="*/ 46 h 304"/>
              <a:gd name="T4" fmla="*/ 97 w 256"/>
              <a:gd name="T5" fmla="*/ 52 h 304"/>
              <a:gd name="T6" fmla="*/ 79 w 256"/>
              <a:gd name="T7" fmla="*/ 66 h 304"/>
              <a:gd name="T8" fmla="*/ 67 w 256"/>
              <a:gd name="T9" fmla="*/ 82 h 304"/>
              <a:gd name="T10" fmla="*/ 57 w 256"/>
              <a:gd name="T11" fmla="*/ 101 h 304"/>
              <a:gd name="T12" fmla="*/ 51 w 256"/>
              <a:gd name="T13" fmla="*/ 125 h 304"/>
              <a:gd name="T14" fmla="*/ 208 w 256"/>
              <a:gd name="T15" fmla="*/ 125 h 304"/>
              <a:gd name="T16" fmla="*/ 208 w 256"/>
              <a:gd name="T17" fmla="*/ 119 h 304"/>
              <a:gd name="T18" fmla="*/ 206 w 256"/>
              <a:gd name="T19" fmla="*/ 97 h 304"/>
              <a:gd name="T20" fmla="*/ 200 w 256"/>
              <a:gd name="T21" fmla="*/ 78 h 304"/>
              <a:gd name="T22" fmla="*/ 190 w 256"/>
              <a:gd name="T23" fmla="*/ 64 h 304"/>
              <a:gd name="T24" fmla="*/ 176 w 256"/>
              <a:gd name="T25" fmla="*/ 52 h 304"/>
              <a:gd name="T26" fmla="*/ 159 w 256"/>
              <a:gd name="T27" fmla="*/ 46 h 304"/>
              <a:gd name="T28" fmla="*/ 139 w 256"/>
              <a:gd name="T29" fmla="*/ 42 h 304"/>
              <a:gd name="T30" fmla="*/ 137 w 256"/>
              <a:gd name="T31" fmla="*/ 0 h 304"/>
              <a:gd name="T32" fmla="*/ 164 w 256"/>
              <a:gd name="T33" fmla="*/ 2 h 304"/>
              <a:gd name="T34" fmla="*/ 188 w 256"/>
              <a:gd name="T35" fmla="*/ 10 h 304"/>
              <a:gd name="T36" fmla="*/ 210 w 256"/>
              <a:gd name="T37" fmla="*/ 20 h 304"/>
              <a:gd name="T38" fmla="*/ 226 w 256"/>
              <a:gd name="T39" fmla="*/ 36 h 304"/>
              <a:gd name="T40" fmla="*/ 240 w 256"/>
              <a:gd name="T41" fmla="*/ 56 h 304"/>
              <a:gd name="T42" fmla="*/ 250 w 256"/>
              <a:gd name="T43" fmla="*/ 78 h 304"/>
              <a:gd name="T44" fmla="*/ 254 w 256"/>
              <a:gd name="T45" fmla="*/ 103 h 304"/>
              <a:gd name="T46" fmla="*/ 256 w 256"/>
              <a:gd name="T47" fmla="*/ 129 h 304"/>
              <a:gd name="T48" fmla="*/ 254 w 256"/>
              <a:gd name="T49" fmla="*/ 165 h 304"/>
              <a:gd name="T50" fmla="*/ 51 w 256"/>
              <a:gd name="T51" fmla="*/ 165 h 304"/>
              <a:gd name="T52" fmla="*/ 55 w 256"/>
              <a:gd name="T53" fmla="*/ 193 h 304"/>
              <a:gd name="T54" fmla="*/ 65 w 256"/>
              <a:gd name="T55" fmla="*/ 216 h 304"/>
              <a:gd name="T56" fmla="*/ 79 w 256"/>
              <a:gd name="T57" fmla="*/ 234 h 304"/>
              <a:gd name="T58" fmla="*/ 97 w 256"/>
              <a:gd name="T59" fmla="*/ 248 h 304"/>
              <a:gd name="T60" fmla="*/ 123 w 256"/>
              <a:gd name="T61" fmla="*/ 256 h 304"/>
              <a:gd name="T62" fmla="*/ 151 w 256"/>
              <a:gd name="T63" fmla="*/ 260 h 304"/>
              <a:gd name="T64" fmla="*/ 178 w 256"/>
              <a:gd name="T65" fmla="*/ 256 h 304"/>
              <a:gd name="T66" fmla="*/ 204 w 256"/>
              <a:gd name="T67" fmla="*/ 248 h 304"/>
              <a:gd name="T68" fmla="*/ 224 w 256"/>
              <a:gd name="T69" fmla="*/ 236 h 304"/>
              <a:gd name="T70" fmla="*/ 246 w 256"/>
              <a:gd name="T71" fmla="*/ 270 h 304"/>
              <a:gd name="T72" fmla="*/ 226 w 256"/>
              <a:gd name="T73" fmla="*/ 286 h 304"/>
              <a:gd name="T74" fmla="*/ 202 w 256"/>
              <a:gd name="T75" fmla="*/ 296 h 304"/>
              <a:gd name="T76" fmla="*/ 174 w 256"/>
              <a:gd name="T77" fmla="*/ 302 h 304"/>
              <a:gd name="T78" fmla="*/ 147 w 256"/>
              <a:gd name="T79" fmla="*/ 304 h 304"/>
              <a:gd name="T80" fmla="*/ 115 w 256"/>
              <a:gd name="T81" fmla="*/ 302 h 304"/>
              <a:gd name="T82" fmla="*/ 85 w 256"/>
              <a:gd name="T83" fmla="*/ 294 h 304"/>
              <a:gd name="T84" fmla="*/ 61 w 256"/>
              <a:gd name="T85" fmla="*/ 282 h 304"/>
              <a:gd name="T86" fmla="*/ 40 w 256"/>
              <a:gd name="T87" fmla="*/ 264 h 304"/>
              <a:gd name="T88" fmla="*/ 22 w 256"/>
              <a:gd name="T89" fmla="*/ 242 h 304"/>
              <a:gd name="T90" fmla="*/ 10 w 256"/>
              <a:gd name="T91" fmla="*/ 216 h 304"/>
              <a:gd name="T92" fmla="*/ 2 w 256"/>
              <a:gd name="T93" fmla="*/ 185 h 304"/>
              <a:gd name="T94" fmla="*/ 0 w 256"/>
              <a:gd name="T95" fmla="*/ 149 h 304"/>
              <a:gd name="T96" fmla="*/ 2 w 256"/>
              <a:gd name="T97" fmla="*/ 115 h 304"/>
              <a:gd name="T98" fmla="*/ 10 w 256"/>
              <a:gd name="T99" fmla="*/ 86 h 304"/>
              <a:gd name="T100" fmla="*/ 22 w 256"/>
              <a:gd name="T101" fmla="*/ 60 h 304"/>
              <a:gd name="T102" fmla="*/ 40 w 256"/>
              <a:gd name="T103" fmla="*/ 40 h 304"/>
              <a:gd name="T104" fmla="*/ 59 w 256"/>
              <a:gd name="T105" fmla="*/ 22 h 304"/>
              <a:gd name="T106" fmla="*/ 83 w 256"/>
              <a:gd name="T107" fmla="*/ 10 h 304"/>
              <a:gd name="T108" fmla="*/ 109 w 256"/>
              <a:gd name="T109" fmla="*/ 2 h 304"/>
              <a:gd name="T110" fmla="*/ 137 w 256"/>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04">
                <a:moveTo>
                  <a:pt x="139" y="42"/>
                </a:moveTo>
                <a:lnTo>
                  <a:pt x="117" y="46"/>
                </a:lnTo>
                <a:lnTo>
                  <a:pt x="97" y="52"/>
                </a:lnTo>
                <a:lnTo>
                  <a:pt x="79" y="66"/>
                </a:lnTo>
                <a:lnTo>
                  <a:pt x="67" y="82"/>
                </a:lnTo>
                <a:lnTo>
                  <a:pt x="57" y="101"/>
                </a:lnTo>
                <a:lnTo>
                  <a:pt x="51" y="125"/>
                </a:lnTo>
                <a:lnTo>
                  <a:pt x="208" y="125"/>
                </a:lnTo>
                <a:lnTo>
                  <a:pt x="208" y="119"/>
                </a:lnTo>
                <a:lnTo>
                  <a:pt x="206" y="97"/>
                </a:lnTo>
                <a:lnTo>
                  <a:pt x="200" y="78"/>
                </a:lnTo>
                <a:lnTo>
                  <a:pt x="190" y="64"/>
                </a:lnTo>
                <a:lnTo>
                  <a:pt x="176" y="52"/>
                </a:lnTo>
                <a:lnTo>
                  <a:pt x="159" y="46"/>
                </a:lnTo>
                <a:lnTo>
                  <a:pt x="139" y="42"/>
                </a:lnTo>
                <a:close/>
                <a:moveTo>
                  <a:pt x="137" y="0"/>
                </a:moveTo>
                <a:lnTo>
                  <a:pt x="164" y="2"/>
                </a:lnTo>
                <a:lnTo>
                  <a:pt x="188" y="10"/>
                </a:lnTo>
                <a:lnTo>
                  <a:pt x="210" y="20"/>
                </a:lnTo>
                <a:lnTo>
                  <a:pt x="226" y="36"/>
                </a:lnTo>
                <a:lnTo>
                  <a:pt x="240" y="56"/>
                </a:lnTo>
                <a:lnTo>
                  <a:pt x="250" y="78"/>
                </a:lnTo>
                <a:lnTo>
                  <a:pt x="254" y="103"/>
                </a:lnTo>
                <a:lnTo>
                  <a:pt x="256" y="129"/>
                </a:lnTo>
                <a:lnTo>
                  <a:pt x="254" y="165"/>
                </a:lnTo>
                <a:lnTo>
                  <a:pt x="51" y="165"/>
                </a:lnTo>
                <a:lnTo>
                  <a:pt x="55" y="193"/>
                </a:lnTo>
                <a:lnTo>
                  <a:pt x="65" y="216"/>
                </a:lnTo>
                <a:lnTo>
                  <a:pt x="79" y="234"/>
                </a:lnTo>
                <a:lnTo>
                  <a:pt x="97" y="248"/>
                </a:lnTo>
                <a:lnTo>
                  <a:pt x="123" y="256"/>
                </a:lnTo>
                <a:lnTo>
                  <a:pt x="151" y="260"/>
                </a:lnTo>
                <a:lnTo>
                  <a:pt x="178" y="256"/>
                </a:lnTo>
                <a:lnTo>
                  <a:pt x="204" y="248"/>
                </a:lnTo>
                <a:lnTo>
                  <a:pt x="224" y="236"/>
                </a:lnTo>
                <a:lnTo>
                  <a:pt x="246" y="270"/>
                </a:lnTo>
                <a:lnTo>
                  <a:pt x="226" y="286"/>
                </a:lnTo>
                <a:lnTo>
                  <a:pt x="202" y="296"/>
                </a:lnTo>
                <a:lnTo>
                  <a:pt x="174" y="302"/>
                </a:lnTo>
                <a:lnTo>
                  <a:pt x="147" y="304"/>
                </a:lnTo>
                <a:lnTo>
                  <a:pt x="115" y="302"/>
                </a:lnTo>
                <a:lnTo>
                  <a:pt x="85" y="294"/>
                </a:lnTo>
                <a:lnTo>
                  <a:pt x="61" y="282"/>
                </a:lnTo>
                <a:lnTo>
                  <a:pt x="40" y="264"/>
                </a:lnTo>
                <a:lnTo>
                  <a:pt x="22" y="242"/>
                </a:lnTo>
                <a:lnTo>
                  <a:pt x="10" y="216"/>
                </a:lnTo>
                <a:lnTo>
                  <a:pt x="2" y="185"/>
                </a:lnTo>
                <a:lnTo>
                  <a:pt x="0" y="149"/>
                </a:lnTo>
                <a:lnTo>
                  <a:pt x="2" y="115"/>
                </a:lnTo>
                <a:lnTo>
                  <a:pt x="10" y="86"/>
                </a:lnTo>
                <a:lnTo>
                  <a:pt x="22" y="60"/>
                </a:lnTo>
                <a:lnTo>
                  <a:pt x="40" y="40"/>
                </a:lnTo>
                <a:lnTo>
                  <a:pt x="59" y="22"/>
                </a:lnTo>
                <a:lnTo>
                  <a:pt x="83" y="10"/>
                </a:lnTo>
                <a:lnTo>
                  <a:pt x="109" y="2"/>
                </a:lnTo>
                <a:lnTo>
                  <a:pt x="13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25" name="Freeform 46"/>
          <p:cNvSpPr>
            <a:spLocks/>
          </p:cNvSpPr>
          <p:nvPr userDrawn="1"/>
        </p:nvSpPr>
        <p:spPr bwMode="auto">
          <a:xfrm>
            <a:off x="2956621" y="1310097"/>
            <a:ext cx="110217" cy="130496"/>
          </a:xfrm>
          <a:custGeom>
            <a:avLst/>
            <a:gdLst>
              <a:gd name="T0" fmla="*/ 149 w 252"/>
              <a:gd name="T1" fmla="*/ 0 h 296"/>
              <a:gd name="T2" fmla="*/ 180 w 252"/>
              <a:gd name="T3" fmla="*/ 2 h 296"/>
              <a:gd name="T4" fmla="*/ 206 w 252"/>
              <a:gd name="T5" fmla="*/ 12 h 296"/>
              <a:gd name="T6" fmla="*/ 226 w 252"/>
              <a:gd name="T7" fmla="*/ 28 h 296"/>
              <a:gd name="T8" fmla="*/ 240 w 252"/>
              <a:gd name="T9" fmla="*/ 50 h 296"/>
              <a:gd name="T10" fmla="*/ 250 w 252"/>
              <a:gd name="T11" fmla="*/ 78 h 296"/>
              <a:gd name="T12" fmla="*/ 252 w 252"/>
              <a:gd name="T13" fmla="*/ 111 h 296"/>
              <a:gd name="T14" fmla="*/ 252 w 252"/>
              <a:gd name="T15" fmla="*/ 296 h 296"/>
              <a:gd name="T16" fmla="*/ 200 w 252"/>
              <a:gd name="T17" fmla="*/ 296 h 296"/>
              <a:gd name="T18" fmla="*/ 200 w 252"/>
              <a:gd name="T19" fmla="*/ 117 h 296"/>
              <a:gd name="T20" fmla="*/ 198 w 252"/>
              <a:gd name="T21" fmla="*/ 94 h 296"/>
              <a:gd name="T22" fmla="*/ 194 w 252"/>
              <a:gd name="T23" fmla="*/ 76 h 296"/>
              <a:gd name="T24" fmla="*/ 184 w 252"/>
              <a:gd name="T25" fmla="*/ 62 h 296"/>
              <a:gd name="T26" fmla="*/ 172 w 252"/>
              <a:gd name="T27" fmla="*/ 52 h 296"/>
              <a:gd name="T28" fmla="*/ 157 w 252"/>
              <a:gd name="T29" fmla="*/ 46 h 296"/>
              <a:gd name="T30" fmla="*/ 137 w 252"/>
              <a:gd name="T31" fmla="*/ 44 h 296"/>
              <a:gd name="T32" fmla="*/ 113 w 252"/>
              <a:gd name="T33" fmla="*/ 48 h 296"/>
              <a:gd name="T34" fmla="*/ 93 w 252"/>
              <a:gd name="T35" fmla="*/ 56 h 296"/>
              <a:gd name="T36" fmla="*/ 75 w 252"/>
              <a:gd name="T37" fmla="*/ 70 h 296"/>
              <a:gd name="T38" fmla="*/ 61 w 252"/>
              <a:gd name="T39" fmla="*/ 90 h 296"/>
              <a:gd name="T40" fmla="*/ 56 w 252"/>
              <a:gd name="T41" fmla="*/ 113 h 296"/>
              <a:gd name="T42" fmla="*/ 52 w 252"/>
              <a:gd name="T43" fmla="*/ 143 h 296"/>
              <a:gd name="T44" fmla="*/ 52 w 252"/>
              <a:gd name="T45" fmla="*/ 296 h 296"/>
              <a:gd name="T46" fmla="*/ 0 w 252"/>
              <a:gd name="T47" fmla="*/ 296 h 296"/>
              <a:gd name="T48" fmla="*/ 0 w 252"/>
              <a:gd name="T49" fmla="*/ 8 h 296"/>
              <a:gd name="T50" fmla="*/ 28 w 252"/>
              <a:gd name="T51" fmla="*/ 8 h 296"/>
              <a:gd name="T52" fmla="*/ 36 w 252"/>
              <a:gd name="T53" fmla="*/ 8 h 296"/>
              <a:gd name="T54" fmla="*/ 42 w 252"/>
              <a:gd name="T55" fmla="*/ 10 h 296"/>
              <a:gd name="T56" fmla="*/ 48 w 252"/>
              <a:gd name="T57" fmla="*/ 14 h 296"/>
              <a:gd name="T58" fmla="*/ 50 w 252"/>
              <a:gd name="T59" fmla="*/ 20 h 296"/>
              <a:gd name="T60" fmla="*/ 52 w 252"/>
              <a:gd name="T61" fmla="*/ 28 h 296"/>
              <a:gd name="T62" fmla="*/ 52 w 252"/>
              <a:gd name="T63" fmla="*/ 52 h 296"/>
              <a:gd name="T64" fmla="*/ 67 w 252"/>
              <a:gd name="T65" fmla="*/ 30 h 296"/>
              <a:gd name="T66" fmla="*/ 89 w 252"/>
              <a:gd name="T67" fmla="*/ 14 h 296"/>
              <a:gd name="T68" fmla="*/ 117 w 252"/>
              <a:gd name="T69" fmla="*/ 4 h 296"/>
              <a:gd name="T70" fmla="*/ 149 w 252"/>
              <a:gd name="T71"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2" h="296">
                <a:moveTo>
                  <a:pt x="149" y="0"/>
                </a:moveTo>
                <a:lnTo>
                  <a:pt x="180" y="2"/>
                </a:lnTo>
                <a:lnTo>
                  <a:pt x="206" y="12"/>
                </a:lnTo>
                <a:lnTo>
                  <a:pt x="226" y="28"/>
                </a:lnTo>
                <a:lnTo>
                  <a:pt x="240" y="50"/>
                </a:lnTo>
                <a:lnTo>
                  <a:pt x="250" y="78"/>
                </a:lnTo>
                <a:lnTo>
                  <a:pt x="252" y="111"/>
                </a:lnTo>
                <a:lnTo>
                  <a:pt x="252" y="296"/>
                </a:lnTo>
                <a:lnTo>
                  <a:pt x="200" y="296"/>
                </a:lnTo>
                <a:lnTo>
                  <a:pt x="200" y="117"/>
                </a:lnTo>
                <a:lnTo>
                  <a:pt x="198" y="94"/>
                </a:lnTo>
                <a:lnTo>
                  <a:pt x="194" y="76"/>
                </a:lnTo>
                <a:lnTo>
                  <a:pt x="184" y="62"/>
                </a:lnTo>
                <a:lnTo>
                  <a:pt x="172" y="52"/>
                </a:lnTo>
                <a:lnTo>
                  <a:pt x="157" y="46"/>
                </a:lnTo>
                <a:lnTo>
                  <a:pt x="137" y="44"/>
                </a:lnTo>
                <a:lnTo>
                  <a:pt x="113" y="48"/>
                </a:lnTo>
                <a:lnTo>
                  <a:pt x="93" y="56"/>
                </a:lnTo>
                <a:lnTo>
                  <a:pt x="75" y="70"/>
                </a:lnTo>
                <a:lnTo>
                  <a:pt x="61" y="90"/>
                </a:lnTo>
                <a:lnTo>
                  <a:pt x="56" y="113"/>
                </a:lnTo>
                <a:lnTo>
                  <a:pt x="52" y="143"/>
                </a:lnTo>
                <a:lnTo>
                  <a:pt x="52" y="296"/>
                </a:lnTo>
                <a:lnTo>
                  <a:pt x="0" y="296"/>
                </a:lnTo>
                <a:lnTo>
                  <a:pt x="0" y="8"/>
                </a:lnTo>
                <a:lnTo>
                  <a:pt x="28" y="8"/>
                </a:lnTo>
                <a:lnTo>
                  <a:pt x="36" y="8"/>
                </a:lnTo>
                <a:lnTo>
                  <a:pt x="42" y="10"/>
                </a:lnTo>
                <a:lnTo>
                  <a:pt x="48" y="14"/>
                </a:lnTo>
                <a:lnTo>
                  <a:pt x="50" y="20"/>
                </a:lnTo>
                <a:lnTo>
                  <a:pt x="52" y="28"/>
                </a:lnTo>
                <a:lnTo>
                  <a:pt x="52" y="52"/>
                </a:lnTo>
                <a:lnTo>
                  <a:pt x="67" y="30"/>
                </a:lnTo>
                <a:lnTo>
                  <a:pt x="89" y="14"/>
                </a:lnTo>
                <a:lnTo>
                  <a:pt x="117" y="4"/>
                </a:lnTo>
                <a:lnTo>
                  <a:pt x="14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26" name="Freeform 47"/>
          <p:cNvSpPr>
            <a:spLocks/>
          </p:cNvSpPr>
          <p:nvPr userDrawn="1"/>
        </p:nvSpPr>
        <p:spPr bwMode="auto">
          <a:xfrm>
            <a:off x="3093290" y="1310097"/>
            <a:ext cx="104927" cy="134024"/>
          </a:xfrm>
          <a:custGeom>
            <a:avLst/>
            <a:gdLst>
              <a:gd name="T0" fmla="*/ 149 w 238"/>
              <a:gd name="T1" fmla="*/ 0 h 304"/>
              <a:gd name="T2" fmla="*/ 182 w 238"/>
              <a:gd name="T3" fmla="*/ 2 h 304"/>
              <a:gd name="T4" fmla="*/ 212 w 238"/>
              <a:gd name="T5" fmla="*/ 12 h 304"/>
              <a:gd name="T6" fmla="*/ 236 w 238"/>
              <a:gd name="T7" fmla="*/ 28 h 304"/>
              <a:gd name="T8" fmla="*/ 216 w 238"/>
              <a:gd name="T9" fmla="*/ 64 h 304"/>
              <a:gd name="T10" fmla="*/ 204 w 238"/>
              <a:gd name="T11" fmla="*/ 56 h 304"/>
              <a:gd name="T12" fmla="*/ 188 w 238"/>
              <a:gd name="T13" fmla="*/ 50 h 304"/>
              <a:gd name="T14" fmla="*/ 173 w 238"/>
              <a:gd name="T15" fmla="*/ 46 h 304"/>
              <a:gd name="T16" fmla="*/ 151 w 238"/>
              <a:gd name="T17" fmla="*/ 44 h 304"/>
              <a:gd name="T18" fmla="*/ 123 w 238"/>
              <a:gd name="T19" fmla="*/ 48 h 304"/>
              <a:gd name="T20" fmla="*/ 99 w 238"/>
              <a:gd name="T21" fmla="*/ 56 h 304"/>
              <a:gd name="T22" fmla="*/ 79 w 238"/>
              <a:gd name="T23" fmla="*/ 72 h 304"/>
              <a:gd name="T24" fmla="*/ 66 w 238"/>
              <a:gd name="T25" fmla="*/ 94 h 304"/>
              <a:gd name="T26" fmla="*/ 58 w 238"/>
              <a:gd name="T27" fmla="*/ 119 h 304"/>
              <a:gd name="T28" fmla="*/ 54 w 238"/>
              <a:gd name="T29" fmla="*/ 151 h 304"/>
              <a:gd name="T30" fmla="*/ 58 w 238"/>
              <a:gd name="T31" fmla="*/ 183 h 304"/>
              <a:gd name="T32" fmla="*/ 66 w 238"/>
              <a:gd name="T33" fmla="*/ 210 h 304"/>
              <a:gd name="T34" fmla="*/ 79 w 238"/>
              <a:gd name="T35" fmla="*/ 232 h 304"/>
              <a:gd name="T36" fmla="*/ 99 w 238"/>
              <a:gd name="T37" fmla="*/ 246 h 304"/>
              <a:gd name="T38" fmla="*/ 123 w 238"/>
              <a:gd name="T39" fmla="*/ 256 h 304"/>
              <a:gd name="T40" fmla="*/ 151 w 238"/>
              <a:gd name="T41" fmla="*/ 260 h 304"/>
              <a:gd name="T42" fmla="*/ 186 w 238"/>
              <a:gd name="T43" fmla="*/ 254 h 304"/>
              <a:gd name="T44" fmla="*/ 202 w 238"/>
              <a:gd name="T45" fmla="*/ 248 h 304"/>
              <a:gd name="T46" fmla="*/ 218 w 238"/>
              <a:gd name="T47" fmla="*/ 240 h 304"/>
              <a:gd name="T48" fmla="*/ 238 w 238"/>
              <a:gd name="T49" fmla="*/ 276 h 304"/>
              <a:gd name="T50" fmla="*/ 212 w 238"/>
              <a:gd name="T51" fmla="*/ 292 h 304"/>
              <a:gd name="T52" fmla="*/ 182 w 238"/>
              <a:gd name="T53" fmla="*/ 300 h 304"/>
              <a:gd name="T54" fmla="*/ 147 w 238"/>
              <a:gd name="T55" fmla="*/ 304 h 304"/>
              <a:gd name="T56" fmla="*/ 111 w 238"/>
              <a:gd name="T57" fmla="*/ 302 h 304"/>
              <a:gd name="T58" fmla="*/ 81 w 238"/>
              <a:gd name="T59" fmla="*/ 292 h 304"/>
              <a:gd name="T60" fmla="*/ 58 w 238"/>
              <a:gd name="T61" fmla="*/ 278 h 304"/>
              <a:gd name="T62" fmla="*/ 36 w 238"/>
              <a:gd name="T63" fmla="*/ 260 h 304"/>
              <a:gd name="T64" fmla="*/ 20 w 238"/>
              <a:gd name="T65" fmla="*/ 238 h 304"/>
              <a:gd name="T66" fmla="*/ 10 w 238"/>
              <a:gd name="T67" fmla="*/ 214 h 304"/>
              <a:gd name="T68" fmla="*/ 2 w 238"/>
              <a:gd name="T69" fmla="*/ 185 h 304"/>
              <a:gd name="T70" fmla="*/ 0 w 238"/>
              <a:gd name="T71" fmla="*/ 153 h 304"/>
              <a:gd name="T72" fmla="*/ 4 w 238"/>
              <a:gd name="T73" fmla="*/ 121 h 304"/>
              <a:gd name="T74" fmla="*/ 10 w 238"/>
              <a:gd name="T75" fmla="*/ 90 h 304"/>
              <a:gd name="T76" fmla="*/ 24 w 238"/>
              <a:gd name="T77" fmla="*/ 64 h 304"/>
              <a:gd name="T78" fmla="*/ 40 w 238"/>
              <a:gd name="T79" fmla="*/ 42 h 304"/>
              <a:gd name="T80" fmla="*/ 62 w 238"/>
              <a:gd name="T81" fmla="*/ 24 h 304"/>
              <a:gd name="T82" fmla="*/ 87 w 238"/>
              <a:gd name="T83" fmla="*/ 10 h 304"/>
              <a:gd name="T84" fmla="*/ 115 w 238"/>
              <a:gd name="T85" fmla="*/ 2 h 304"/>
              <a:gd name="T86" fmla="*/ 149 w 238"/>
              <a:gd name="T87"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04">
                <a:moveTo>
                  <a:pt x="149" y="0"/>
                </a:moveTo>
                <a:lnTo>
                  <a:pt x="182" y="2"/>
                </a:lnTo>
                <a:lnTo>
                  <a:pt x="212" y="12"/>
                </a:lnTo>
                <a:lnTo>
                  <a:pt x="236" y="28"/>
                </a:lnTo>
                <a:lnTo>
                  <a:pt x="216" y="64"/>
                </a:lnTo>
                <a:lnTo>
                  <a:pt x="204" y="56"/>
                </a:lnTo>
                <a:lnTo>
                  <a:pt x="188" y="50"/>
                </a:lnTo>
                <a:lnTo>
                  <a:pt x="173" y="46"/>
                </a:lnTo>
                <a:lnTo>
                  <a:pt x="151" y="44"/>
                </a:lnTo>
                <a:lnTo>
                  <a:pt x="123" y="48"/>
                </a:lnTo>
                <a:lnTo>
                  <a:pt x="99" y="56"/>
                </a:lnTo>
                <a:lnTo>
                  <a:pt x="79" y="72"/>
                </a:lnTo>
                <a:lnTo>
                  <a:pt x="66" y="94"/>
                </a:lnTo>
                <a:lnTo>
                  <a:pt x="58" y="119"/>
                </a:lnTo>
                <a:lnTo>
                  <a:pt x="54" y="151"/>
                </a:lnTo>
                <a:lnTo>
                  <a:pt x="58" y="183"/>
                </a:lnTo>
                <a:lnTo>
                  <a:pt x="66" y="210"/>
                </a:lnTo>
                <a:lnTo>
                  <a:pt x="79" y="232"/>
                </a:lnTo>
                <a:lnTo>
                  <a:pt x="99" y="246"/>
                </a:lnTo>
                <a:lnTo>
                  <a:pt x="123" y="256"/>
                </a:lnTo>
                <a:lnTo>
                  <a:pt x="151" y="260"/>
                </a:lnTo>
                <a:lnTo>
                  <a:pt x="186" y="254"/>
                </a:lnTo>
                <a:lnTo>
                  <a:pt x="202" y="248"/>
                </a:lnTo>
                <a:lnTo>
                  <a:pt x="218" y="240"/>
                </a:lnTo>
                <a:lnTo>
                  <a:pt x="238" y="276"/>
                </a:lnTo>
                <a:lnTo>
                  <a:pt x="212" y="292"/>
                </a:lnTo>
                <a:lnTo>
                  <a:pt x="182" y="300"/>
                </a:lnTo>
                <a:lnTo>
                  <a:pt x="147" y="304"/>
                </a:lnTo>
                <a:lnTo>
                  <a:pt x="111" y="302"/>
                </a:lnTo>
                <a:lnTo>
                  <a:pt x="81" y="292"/>
                </a:lnTo>
                <a:lnTo>
                  <a:pt x="58" y="278"/>
                </a:lnTo>
                <a:lnTo>
                  <a:pt x="36" y="260"/>
                </a:lnTo>
                <a:lnTo>
                  <a:pt x="20" y="238"/>
                </a:lnTo>
                <a:lnTo>
                  <a:pt x="10" y="214"/>
                </a:lnTo>
                <a:lnTo>
                  <a:pt x="2" y="185"/>
                </a:lnTo>
                <a:lnTo>
                  <a:pt x="0" y="153"/>
                </a:lnTo>
                <a:lnTo>
                  <a:pt x="4" y="121"/>
                </a:lnTo>
                <a:lnTo>
                  <a:pt x="10" y="90"/>
                </a:lnTo>
                <a:lnTo>
                  <a:pt x="24" y="64"/>
                </a:lnTo>
                <a:lnTo>
                  <a:pt x="40" y="42"/>
                </a:lnTo>
                <a:lnTo>
                  <a:pt x="62" y="24"/>
                </a:lnTo>
                <a:lnTo>
                  <a:pt x="87" y="10"/>
                </a:lnTo>
                <a:lnTo>
                  <a:pt x="115" y="2"/>
                </a:lnTo>
                <a:lnTo>
                  <a:pt x="14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27" name="Freeform 48"/>
          <p:cNvSpPr>
            <a:spLocks noEditPoints="1"/>
          </p:cNvSpPr>
          <p:nvPr userDrawn="1"/>
        </p:nvSpPr>
        <p:spPr bwMode="auto">
          <a:xfrm>
            <a:off x="3209678" y="1310097"/>
            <a:ext cx="112861" cy="134024"/>
          </a:xfrm>
          <a:custGeom>
            <a:avLst/>
            <a:gdLst>
              <a:gd name="T0" fmla="*/ 138 w 255"/>
              <a:gd name="T1" fmla="*/ 42 h 304"/>
              <a:gd name="T2" fmla="*/ 117 w 255"/>
              <a:gd name="T3" fmla="*/ 46 h 304"/>
              <a:gd name="T4" fmla="*/ 97 w 255"/>
              <a:gd name="T5" fmla="*/ 52 h 304"/>
              <a:gd name="T6" fmla="*/ 79 w 255"/>
              <a:gd name="T7" fmla="*/ 66 h 304"/>
              <a:gd name="T8" fmla="*/ 67 w 255"/>
              <a:gd name="T9" fmla="*/ 82 h 304"/>
              <a:gd name="T10" fmla="*/ 57 w 255"/>
              <a:gd name="T11" fmla="*/ 101 h 304"/>
              <a:gd name="T12" fmla="*/ 51 w 255"/>
              <a:gd name="T13" fmla="*/ 125 h 304"/>
              <a:gd name="T14" fmla="*/ 208 w 255"/>
              <a:gd name="T15" fmla="*/ 125 h 304"/>
              <a:gd name="T16" fmla="*/ 208 w 255"/>
              <a:gd name="T17" fmla="*/ 119 h 304"/>
              <a:gd name="T18" fmla="*/ 206 w 255"/>
              <a:gd name="T19" fmla="*/ 97 h 304"/>
              <a:gd name="T20" fmla="*/ 200 w 255"/>
              <a:gd name="T21" fmla="*/ 78 h 304"/>
              <a:gd name="T22" fmla="*/ 190 w 255"/>
              <a:gd name="T23" fmla="*/ 64 h 304"/>
              <a:gd name="T24" fmla="*/ 176 w 255"/>
              <a:gd name="T25" fmla="*/ 52 h 304"/>
              <a:gd name="T26" fmla="*/ 158 w 255"/>
              <a:gd name="T27" fmla="*/ 46 h 304"/>
              <a:gd name="T28" fmla="*/ 138 w 255"/>
              <a:gd name="T29" fmla="*/ 42 h 304"/>
              <a:gd name="T30" fmla="*/ 136 w 255"/>
              <a:gd name="T31" fmla="*/ 0 h 304"/>
              <a:gd name="T32" fmla="*/ 164 w 255"/>
              <a:gd name="T33" fmla="*/ 2 h 304"/>
              <a:gd name="T34" fmla="*/ 188 w 255"/>
              <a:gd name="T35" fmla="*/ 10 h 304"/>
              <a:gd name="T36" fmla="*/ 210 w 255"/>
              <a:gd name="T37" fmla="*/ 20 h 304"/>
              <a:gd name="T38" fmla="*/ 226 w 255"/>
              <a:gd name="T39" fmla="*/ 36 h 304"/>
              <a:gd name="T40" fmla="*/ 240 w 255"/>
              <a:gd name="T41" fmla="*/ 56 h 304"/>
              <a:gd name="T42" fmla="*/ 249 w 255"/>
              <a:gd name="T43" fmla="*/ 78 h 304"/>
              <a:gd name="T44" fmla="*/ 253 w 255"/>
              <a:gd name="T45" fmla="*/ 103 h 304"/>
              <a:gd name="T46" fmla="*/ 255 w 255"/>
              <a:gd name="T47" fmla="*/ 129 h 304"/>
              <a:gd name="T48" fmla="*/ 253 w 255"/>
              <a:gd name="T49" fmla="*/ 165 h 304"/>
              <a:gd name="T50" fmla="*/ 51 w 255"/>
              <a:gd name="T51" fmla="*/ 165 h 304"/>
              <a:gd name="T52" fmla="*/ 55 w 255"/>
              <a:gd name="T53" fmla="*/ 193 h 304"/>
              <a:gd name="T54" fmla="*/ 65 w 255"/>
              <a:gd name="T55" fmla="*/ 216 h 304"/>
              <a:gd name="T56" fmla="*/ 79 w 255"/>
              <a:gd name="T57" fmla="*/ 234 h 304"/>
              <a:gd name="T58" fmla="*/ 97 w 255"/>
              <a:gd name="T59" fmla="*/ 248 h 304"/>
              <a:gd name="T60" fmla="*/ 123 w 255"/>
              <a:gd name="T61" fmla="*/ 256 h 304"/>
              <a:gd name="T62" fmla="*/ 150 w 255"/>
              <a:gd name="T63" fmla="*/ 260 h 304"/>
              <a:gd name="T64" fmla="*/ 178 w 255"/>
              <a:gd name="T65" fmla="*/ 256 h 304"/>
              <a:gd name="T66" fmla="*/ 204 w 255"/>
              <a:gd name="T67" fmla="*/ 248 h 304"/>
              <a:gd name="T68" fmla="*/ 224 w 255"/>
              <a:gd name="T69" fmla="*/ 236 h 304"/>
              <a:gd name="T70" fmla="*/ 245 w 255"/>
              <a:gd name="T71" fmla="*/ 270 h 304"/>
              <a:gd name="T72" fmla="*/ 226 w 255"/>
              <a:gd name="T73" fmla="*/ 286 h 304"/>
              <a:gd name="T74" fmla="*/ 202 w 255"/>
              <a:gd name="T75" fmla="*/ 296 h 304"/>
              <a:gd name="T76" fmla="*/ 174 w 255"/>
              <a:gd name="T77" fmla="*/ 302 h 304"/>
              <a:gd name="T78" fmla="*/ 146 w 255"/>
              <a:gd name="T79" fmla="*/ 304 h 304"/>
              <a:gd name="T80" fmla="*/ 115 w 255"/>
              <a:gd name="T81" fmla="*/ 302 h 304"/>
              <a:gd name="T82" fmla="*/ 85 w 255"/>
              <a:gd name="T83" fmla="*/ 294 h 304"/>
              <a:gd name="T84" fmla="*/ 59 w 255"/>
              <a:gd name="T85" fmla="*/ 282 h 304"/>
              <a:gd name="T86" fmla="*/ 39 w 255"/>
              <a:gd name="T87" fmla="*/ 264 h 304"/>
              <a:gd name="T88" fmla="*/ 22 w 255"/>
              <a:gd name="T89" fmla="*/ 242 h 304"/>
              <a:gd name="T90" fmla="*/ 10 w 255"/>
              <a:gd name="T91" fmla="*/ 216 h 304"/>
              <a:gd name="T92" fmla="*/ 2 w 255"/>
              <a:gd name="T93" fmla="*/ 185 h 304"/>
              <a:gd name="T94" fmla="*/ 0 w 255"/>
              <a:gd name="T95" fmla="*/ 149 h 304"/>
              <a:gd name="T96" fmla="*/ 2 w 255"/>
              <a:gd name="T97" fmla="*/ 115 h 304"/>
              <a:gd name="T98" fmla="*/ 10 w 255"/>
              <a:gd name="T99" fmla="*/ 86 h 304"/>
              <a:gd name="T100" fmla="*/ 22 w 255"/>
              <a:gd name="T101" fmla="*/ 60 h 304"/>
              <a:gd name="T102" fmla="*/ 39 w 255"/>
              <a:gd name="T103" fmla="*/ 40 h 304"/>
              <a:gd name="T104" fmla="*/ 59 w 255"/>
              <a:gd name="T105" fmla="*/ 22 h 304"/>
              <a:gd name="T106" fmla="*/ 83 w 255"/>
              <a:gd name="T107" fmla="*/ 10 h 304"/>
              <a:gd name="T108" fmla="*/ 109 w 255"/>
              <a:gd name="T109" fmla="*/ 2 h 304"/>
              <a:gd name="T110" fmla="*/ 136 w 255"/>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5" h="304">
                <a:moveTo>
                  <a:pt x="138" y="42"/>
                </a:moveTo>
                <a:lnTo>
                  <a:pt x="117" y="46"/>
                </a:lnTo>
                <a:lnTo>
                  <a:pt x="97" y="52"/>
                </a:lnTo>
                <a:lnTo>
                  <a:pt x="79" y="66"/>
                </a:lnTo>
                <a:lnTo>
                  <a:pt x="67" y="82"/>
                </a:lnTo>
                <a:lnTo>
                  <a:pt x="57" y="101"/>
                </a:lnTo>
                <a:lnTo>
                  <a:pt x="51" y="125"/>
                </a:lnTo>
                <a:lnTo>
                  <a:pt x="208" y="125"/>
                </a:lnTo>
                <a:lnTo>
                  <a:pt x="208" y="119"/>
                </a:lnTo>
                <a:lnTo>
                  <a:pt x="206" y="97"/>
                </a:lnTo>
                <a:lnTo>
                  <a:pt x="200" y="78"/>
                </a:lnTo>
                <a:lnTo>
                  <a:pt x="190" y="64"/>
                </a:lnTo>
                <a:lnTo>
                  <a:pt x="176" y="52"/>
                </a:lnTo>
                <a:lnTo>
                  <a:pt x="158" y="46"/>
                </a:lnTo>
                <a:lnTo>
                  <a:pt x="138" y="42"/>
                </a:lnTo>
                <a:close/>
                <a:moveTo>
                  <a:pt x="136" y="0"/>
                </a:moveTo>
                <a:lnTo>
                  <a:pt x="164" y="2"/>
                </a:lnTo>
                <a:lnTo>
                  <a:pt x="188" y="10"/>
                </a:lnTo>
                <a:lnTo>
                  <a:pt x="210" y="20"/>
                </a:lnTo>
                <a:lnTo>
                  <a:pt x="226" y="36"/>
                </a:lnTo>
                <a:lnTo>
                  <a:pt x="240" y="56"/>
                </a:lnTo>
                <a:lnTo>
                  <a:pt x="249" y="78"/>
                </a:lnTo>
                <a:lnTo>
                  <a:pt x="253" y="103"/>
                </a:lnTo>
                <a:lnTo>
                  <a:pt x="255" y="129"/>
                </a:lnTo>
                <a:lnTo>
                  <a:pt x="253" y="165"/>
                </a:lnTo>
                <a:lnTo>
                  <a:pt x="51" y="165"/>
                </a:lnTo>
                <a:lnTo>
                  <a:pt x="55" y="193"/>
                </a:lnTo>
                <a:lnTo>
                  <a:pt x="65" y="216"/>
                </a:lnTo>
                <a:lnTo>
                  <a:pt x="79" y="234"/>
                </a:lnTo>
                <a:lnTo>
                  <a:pt x="97" y="248"/>
                </a:lnTo>
                <a:lnTo>
                  <a:pt x="123" y="256"/>
                </a:lnTo>
                <a:lnTo>
                  <a:pt x="150" y="260"/>
                </a:lnTo>
                <a:lnTo>
                  <a:pt x="178" y="256"/>
                </a:lnTo>
                <a:lnTo>
                  <a:pt x="204" y="248"/>
                </a:lnTo>
                <a:lnTo>
                  <a:pt x="224" y="236"/>
                </a:lnTo>
                <a:lnTo>
                  <a:pt x="245" y="270"/>
                </a:lnTo>
                <a:lnTo>
                  <a:pt x="226" y="286"/>
                </a:lnTo>
                <a:lnTo>
                  <a:pt x="202" y="296"/>
                </a:lnTo>
                <a:lnTo>
                  <a:pt x="174" y="302"/>
                </a:lnTo>
                <a:lnTo>
                  <a:pt x="146" y="304"/>
                </a:lnTo>
                <a:lnTo>
                  <a:pt x="115" y="302"/>
                </a:lnTo>
                <a:lnTo>
                  <a:pt x="85" y="294"/>
                </a:lnTo>
                <a:lnTo>
                  <a:pt x="59" y="282"/>
                </a:lnTo>
                <a:lnTo>
                  <a:pt x="39" y="264"/>
                </a:lnTo>
                <a:lnTo>
                  <a:pt x="22" y="242"/>
                </a:lnTo>
                <a:lnTo>
                  <a:pt x="10" y="216"/>
                </a:lnTo>
                <a:lnTo>
                  <a:pt x="2" y="185"/>
                </a:lnTo>
                <a:lnTo>
                  <a:pt x="0" y="149"/>
                </a:lnTo>
                <a:lnTo>
                  <a:pt x="2" y="115"/>
                </a:lnTo>
                <a:lnTo>
                  <a:pt x="10" y="86"/>
                </a:lnTo>
                <a:lnTo>
                  <a:pt x="22" y="60"/>
                </a:lnTo>
                <a:lnTo>
                  <a:pt x="39" y="40"/>
                </a:lnTo>
                <a:lnTo>
                  <a:pt x="59" y="22"/>
                </a:lnTo>
                <a:lnTo>
                  <a:pt x="83" y="10"/>
                </a:lnTo>
                <a:lnTo>
                  <a:pt x="109" y="2"/>
                </a:lnTo>
                <a:lnTo>
                  <a:pt x="13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28" name="Freeform 49"/>
          <p:cNvSpPr>
            <a:spLocks/>
          </p:cNvSpPr>
          <p:nvPr userDrawn="1"/>
        </p:nvSpPr>
        <p:spPr bwMode="auto">
          <a:xfrm>
            <a:off x="1985834" y="1577264"/>
            <a:ext cx="182519" cy="126969"/>
          </a:xfrm>
          <a:custGeom>
            <a:avLst/>
            <a:gdLst>
              <a:gd name="T0" fmla="*/ 0 w 414"/>
              <a:gd name="T1" fmla="*/ 0 h 287"/>
              <a:gd name="T2" fmla="*/ 56 w 414"/>
              <a:gd name="T3" fmla="*/ 0 h 287"/>
              <a:gd name="T4" fmla="*/ 117 w 414"/>
              <a:gd name="T5" fmla="*/ 232 h 287"/>
              <a:gd name="T6" fmla="*/ 185 w 414"/>
              <a:gd name="T7" fmla="*/ 22 h 287"/>
              <a:gd name="T8" fmla="*/ 236 w 414"/>
              <a:gd name="T9" fmla="*/ 22 h 287"/>
              <a:gd name="T10" fmla="*/ 301 w 414"/>
              <a:gd name="T11" fmla="*/ 236 h 287"/>
              <a:gd name="T12" fmla="*/ 363 w 414"/>
              <a:gd name="T13" fmla="*/ 0 h 287"/>
              <a:gd name="T14" fmla="*/ 414 w 414"/>
              <a:gd name="T15" fmla="*/ 0 h 287"/>
              <a:gd name="T16" fmla="*/ 325 w 414"/>
              <a:gd name="T17" fmla="*/ 287 h 287"/>
              <a:gd name="T18" fmla="*/ 274 w 414"/>
              <a:gd name="T19" fmla="*/ 287 h 287"/>
              <a:gd name="T20" fmla="*/ 208 w 414"/>
              <a:gd name="T21" fmla="*/ 81 h 287"/>
              <a:gd name="T22" fmla="*/ 141 w 414"/>
              <a:gd name="T23" fmla="*/ 287 h 287"/>
              <a:gd name="T24" fmla="*/ 89 w 414"/>
              <a:gd name="T25" fmla="*/ 287 h 287"/>
              <a:gd name="T26" fmla="*/ 0 w 414"/>
              <a:gd name="T27"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4" h="287">
                <a:moveTo>
                  <a:pt x="0" y="0"/>
                </a:moveTo>
                <a:lnTo>
                  <a:pt x="56" y="0"/>
                </a:lnTo>
                <a:lnTo>
                  <a:pt x="117" y="232"/>
                </a:lnTo>
                <a:lnTo>
                  <a:pt x="185" y="22"/>
                </a:lnTo>
                <a:lnTo>
                  <a:pt x="236" y="22"/>
                </a:lnTo>
                <a:lnTo>
                  <a:pt x="301" y="236"/>
                </a:lnTo>
                <a:lnTo>
                  <a:pt x="363" y="0"/>
                </a:lnTo>
                <a:lnTo>
                  <a:pt x="414" y="0"/>
                </a:lnTo>
                <a:lnTo>
                  <a:pt x="325" y="287"/>
                </a:lnTo>
                <a:lnTo>
                  <a:pt x="274" y="287"/>
                </a:lnTo>
                <a:lnTo>
                  <a:pt x="208" y="81"/>
                </a:lnTo>
                <a:lnTo>
                  <a:pt x="141" y="287"/>
                </a:lnTo>
                <a:lnTo>
                  <a:pt x="89" y="287"/>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29" name="Freeform 50"/>
          <p:cNvSpPr>
            <a:spLocks/>
          </p:cNvSpPr>
          <p:nvPr userDrawn="1"/>
        </p:nvSpPr>
        <p:spPr bwMode="auto">
          <a:xfrm>
            <a:off x="2188633" y="1522595"/>
            <a:ext cx="110217" cy="181637"/>
          </a:xfrm>
          <a:custGeom>
            <a:avLst/>
            <a:gdLst>
              <a:gd name="T0" fmla="*/ 0 w 252"/>
              <a:gd name="T1" fmla="*/ 0 h 412"/>
              <a:gd name="T2" fmla="*/ 52 w 252"/>
              <a:gd name="T3" fmla="*/ 0 h 412"/>
              <a:gd name="T4" fmla="*/ 52 w 252"/>
              <a:gd name="T5" fmla="*/ 166 h 412"/>
              <a:gd name="T6" fmla="*/ 67 w 252"/>
              <a:gd name="T7" fmla="*/ 147 h 412"/>
              <a:gd name="T8" fmla="*/ 89 w 252"/>
              <a:gd name="T9" fmla="*/ 131 h 412"/>
              <a:gd name="T10" fmla="*/ 117 w 252"/>
              <a:gd name="T11" fmla="*/ 121 h 412"/>
              <a:gd name="T12" fmla="*/ 149 w 252"/>
              <a:gd name="T13" fmla="*/ 117 h 412"/>
              <a:gd name="T14" fmla="*/ 178 w 252"/>
              <a:gd name="T15" fmla="*/ 121 h 412"/>
              <a:gd name="T16" fmla="*/ 204 w 252"/>
              <a:gd name="T17" fmla="*/ 129 h 412"/>
              <a:gd name="T18" fmla="*/ 224 w 252"/>
              <a:gd name="T19" fmla="*/ 145 h 412"/>
              <a:gd name="T20" fmla="*/ 240 w 252"/>
              <a:gd name="T21" fmla="*/ 166 h 412"/>
              <a:gd name="T22" fmla="*/ 248 w 252"/>
              <a:gd name="T23" fmla="*/ 194 h 412"/>
              <a:gd name="T24" fmla="*/ 252 w 252"/>
              <a:gd name="T25" fmla="*/ 228 h 412"/>
              <a:gd name="T26" fmla="*/ 252 w 252"/>
              <a:gd name="T27" fmla="*/ 412 h 412"/>
              <a:gd name="T28" fmla="*/ 200 w 252"/>
              <a:gd name="T29" fmla="*/ 412 h 412"/>
              <a:gd name="T30" fmla="*/ 200 w 252"/>
              <a:gd name="T31" fmla="*/ 234 h 412"/>
              <a:gd name="T32" fmla="*/ 198 w 252"/>
              <a:gd name="T33" fmla="*/ 210 h 412"/>
              <a:gd name="T34" fmla="*/ 192 w 252"/>
              <a:gd name="T35" fmla="*/ 192 h 412"/>
              <a:gd name="T36" fmla="*/ 184 w 252"/>
              <a:gd name="T37" fmla="*/ 178 h 412"/>
              <a:gd name="T38" fmla="*/ 172 w 252"/>
              <a:gd name="T39" fmla="*/ 168 h 412"/>
              <a:gd name="T40" fmla="*/ 157 w 252"/>
              <a:gd name="T41" fmla="*/ 162 h 412"/>
              <a:gd name="T42" fmla="*/ 137 w 252"/>
              <a:gd name="T43" fmla="*/ 160 h 412"/>
              <a:gd name="T44" fmla="*/ 113 w 252"/>
              <a:gd name="T45" fmla="*/ 164 h 412"/>
              <a:gd name="T46" fmla="*/ 91 w 252"/>
              <a:gd name="T47" fmla="*/ 172 h 412"/>
              <a:gd name="T48" fmla="*/ 75 w 252"/>
              <a:gd name="T49" fmla="*/ 186 h 412"/>
              <a:gd name="T50" fmla="*/ 61 w 252"/>
              <a:gd name="T51" fmla="*/ 206 h 412"/>
              <a:gd name="T52" fmla="*/ 54 w 252"/>
              <a:gd name="T53" fmla="*/ 230 h 412"/>
              <a:gd name="T54" fmla="*/ 52 w 252"/>
              <a:gd name="T55" fmla="*/ 259 h 412"/>
              <a:gd name="T56" fmla="*/ 52 w 252"/>
              <a:gd name="T57" fmla="*/ 412 h 412"/>
              <a:gd name="T58" fmla="*/ 0 w 252"/>
              <a:gd name="T59" fmla="*/ 412 h 412"/>
              <a:gd name="T60" fmla="*/ 0 w 252"/>
              <a:gd name="T61"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2" h="412">
                <a:moveTo>
                  <a:pt x="0" y="0"/>
                </a:moveTo>
                <a:lnTo>
                  <a:pt x="52" y="0"/>
                </a:lnTo>
                <a:lnTo>
                  <a:pt x="52" y="166"/>
                </a:lnTo>
                <a:lnTo>
                  <a:pt x="67" y="147"/>
                </a:lnTo>
                <a:lnTo>
                  <a:pt x="89" y="131"/>
                </a:lnTo>
                <a:lnTo>
                  <a:pt x="117" y="121"/>
                </a:lnTo>
                <a:lnTo>
                  <a:pt x="149" y="117"/>
                </a:lnTo>
                <a:lnTo>
                  <a:pt x="178" y="121"/>
                </a:lnTo>
                <a:lnTo>
                  <a:pt x="204" y="129"/>
                </a:lnTo>
                <a:lnTo>
                  <a:pt x="224" y="145"/>
                </a:lnTo>
                <a:lnTo>
                  <a:pt x="240" y="166"/>
                </a:lnTo>
                <a:lnTo>
                  <a:pt x="248" y="194"/>
                </a:lnTo>
                <a:lnTo>
                  <a:pt x="252" y="228"/>
                </a:lnTo>
                <a:lnTo>
                  <a:pt x="252" y="412"/>
                </a:lnTo>
                <a:lnTo>
                  <a:pt x="200" y="412"/>
                </a:lnTo>
                <a:lnTo>
                  <a:pt x="200" y="234"/>
                </a:lnTo>
                <a:lnTo>
                  <a:pt x="198" y="210"/>
                </a:lnTo>
                <a:lnTo>
                  <a:pt x="192" y="192"/>
                </a:lnTo>
                <a:lnTo>
                  <a:pt x="184" y="178"/>
                </a:lnTo>
                <a:lnTo>
                  <a:pt x="172" y="168"/>
                </a:lnTo>
                <a:lnTo>
                  <a:pt x="157" y="162"/>
                </a:lnTo>
                <a:lnTo>
                  <a:pt x="137" y="160"/>
                </a:lnTo>
                <a:lnTo>
                  <a:pt x="113" y="164"/>
                </a:lnTo>
                <a:lnTo>
                  <a:pt x="91" y="172"/>
                </a:lnTo>
                <a:lnTo>
                  <a:pt x="75" y="186"/>
                </a:lnTo>
                <a:lnTo>
                  <a:pt x="61" y="206"/>
                </a:lnTo>
                <a:lnTo>
                  <a:pt x="54" y="230"/>
                </a:lnTo>
                <a:lnTo>
                  <a:pt x="52" y="259"/>
                </a:lnTo>
                <a:lnTo>
                  <a:pt x="52" y="412"/>
                </a:lnTo>
                <a:lnTo>
                  <a:pt x="0" y="412"/>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0" name="Freeform 51"/>
          <p:cNvSpPr>
            <a:spLocks noEditPoints="1"/>
          </p:cNvSpPr>
          <p:nvPr userDrawn="1"/>
        </p:nvSpPr>
        <p:spPr bwMode="auto">
          <a:xfrm>
            <a:off x="2325301" y="1573735"/>
            <a:ext cx="114625" cy="134024"/>
          </a:xfrm>
          <a:custGeom>
            <a:avLst/>
            <a:gdLst>
              <a:gd name="T0" fmla="*/ 89 w 260"/>
              <a:gd name="T1" fmla="*/ 164 h 303"/>
              <a:gd name="T2" fmla="*/ 54 w 260"/>
              <a:gd name="T3" fmla="*/ 190 h 303"/>
              <a:gd name="T4" fmla="*/ 54 w 260"/>
              <a:gd name="T5" fmla="*/ 232 h 303"/>
              <a:gd name="T6" fmla="*/ 79 w 260"/>
              <a:gd name="T7" fmla="*/ 255 h 303"/>
              <a:gd name="T8" fmla="*/ 123 w 260"/>
              <a:gd name="T9" fmla="*/ 257 h 303"/>
              <a:gd name="T10" fmla="*/ 147 w 260"/>
              <a:gd name="T11" fmla="*/ 248 h 303"/>
              <a:gd name="T12" fmla="*/ 163 w 260"/>
              <a:gd name="T13" fmla="*/ 236 h 303"/>
              <a:gd name="T14" fmla="*/ 173 w 260"/>
              <a:gd name="T15" fmla="*/ 220 h 303"/>
              <a:gd name="T16" fmla="*/ 182 w 260"/>
              <a:gd name="T17" fmla="*/ 176 h 303"/>
              <a:gd name="T18" fmla="*/ 119 w 260"/>
              <a:gd name="T19" fmla="*/ 162 h 303"/>
              <a:gd name="T20" fmla="*/ 163 w 260"/>
              <a:gd name="T21" fmla="*/ 6 h 303"/>
              <a:gd name="T22" fmla="*/ 198 w 260"/>
              <a:gd name="T23" fmla="*/ 24 h 303"/>
              <a:gd name="T24" fmla="*/ 222 w 260"/>
              <a:gd name="T25" fmla="*/ 55 h 303"/>
              <a:gd name="T26" fmla="*/ 230 w 260"/>
              <a:gd name="T27" fmla="*/ 107 h 303"/>
              <a:gd name="T28" fmla="*/ 232 w 260"/>
              <a:gd name="T29" fmla="*/ 244 h 303"/>
              <a:gd name="T30" fmla="*/ 236 w 260"/>
              <a:gd name="T31" fmla="*/ 253 h 303"/>
              <a:gd name="T32" fmla="*/ 246 w 260"/>
              <a:gd name="T33" fmla="*/ 257 h 303"/>
              <a:gd name="T34" fmla="*/ 260 w 260"/>
              <a:gd name="T35" fmla="*/ 257 h 303"/>
              <a:gd name="T36" fmla="*/ 254 w 260"/>
              <a:gd name="T37" fmla="*/ 295 h 303"/>
              <a:gd name="T38" fmla="*/ 234 w 260"/>
              <a:gd name="T39" fmla="*/ 297 h 303"/>
              <a:gd name="T40" fmla="*/ 200 w 260"/>
              <a:gd name="T41" fmla="*/ 285 h 303"/>
              <a:gd name="T42" fmla="*/ 188 w 260"/>
              <a:gd name="T43" fmla="*/ 251 h 303"/>
              <a:gd name="T44" fmla="*/ 153 w 260"/>
              <a:gd name="T45" fmla="*/ 289 h 303"/>
              <a:gd name="T46" fmla="*/ 95 w 260"/>
              <a:gd name="T47" fmla="*/ 303 h 303"/>
              <a:gd name="T48" fmla="*/ 54 w 260"/>
              <a:gd name="T49" fmla="*/ 295 h 303"/>
              <a:gd name="T50" fmla="*/ 34 w 260"/>
              <a:gd name="T51" fmla="*/ 285 h 303"/>
              <a:gd name="T52" fmla="*/ 18 w 260"/>
              <a:gd name="T53" fmla="*/ 269 h 303"/>
              <a:gd name="T54" fmla="*/ 6 w 260"/>
              <a:gd name="T55" fmla="*/ 249 h 303"/>
              <a:gd name="T56" fmla="*/ 0 w 260"/>
              <a:gd name="T57" fmla="*/ 214 h 303"/>
              <a:gd name="T58" fmla="*/ 10 w 260"/>
              <a:gd name="T59" fmla="*/ 172 h 303"/>
              <a:gd name="T60" fmla="*/ 26 w 260"/>
              <a:gd name="T61" fmla="*/ 152 h 303"/>
              <a:gd name="T62" fmla="*/ 54 w 260"/>
              <a:gd name="T63" fmla="*/ 137 h 303"/>
              <a:gd name="T64" fmla="*/ 119 w 260"/>
              <a:gd name="T65" fmla="*/ 125 h 303"/>
              <a:gd name="T66" fmla="*/ 182 w 260"/>
              <a:gd name="T67" fmla="*/ 107 h 303"/>
              <a:gd name="T68" fmla="*/ 167 w 260"/>
              <a:gd name="T69" fmla="*/ 59 h 303"/>
              <a:gd name="T70" fmla="*/ 137 w 260"/>
              <a:gd name="T71" fmla="*/ 43 h 303"/>
              <a:gd name="T72" fmla="*/ 91 w 260"/>
              <a:gd name="T73" fmla="*/ 43 h 303"/>
              <a:gd name="T74" fmla="*/ 50 w 260"/>
              <a:gd name="T75" fmla="*/ 57 h 303"/>
              <a:gd name="T76" fmla="*/ 8 w 260"/>
              <a:gd name="T77" fmla="*/ 35 h 303"/>
              <a:gd name="T78" fmla="*/ 60 w 260"/>
              <a:gd name="T79" fmla="*/ 8 h 303"/>
              <a:gd name="T80" fmla="*/ 119 w 260"/>
              <a:gd name="T8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0" h="303">
                <a:moveTo>
                  <a:pt x="119" y="162"/>
                </a:moveTo>
                <a:lnTo>
                  <a:pt x="89" y="164"/>
                </a:lnTo>
                <a:lnTo>
                  <a:pt x="68" y="174"/>
                </a:lnTo>
                <a:lnTo>
                  <a:pt x="54" y="190"/>
                </a:lnTo>
                <a:lnTo>
                  <a:pt x="50" y="212"/>
                </a:lnTo>
                <a:lnTo>
                  <a:pt x="54" y="232"/>
                </a:lnTo>
                <a:lnTo>
                  <a:pt x="64" y="248"/>
                </a:lnTo>
                <a:lnTo>
                  <a:pt x="79" y="255"/>
                </a:lnTo>
                <a:lnTo>
                  <a:pt x="105" y="259"/>
                </a:lnTo>
                <a:lnTo>
                  <a:pt x="123" y="257"/>
                </a:lnTo>
                <a:lnTo>
                  <a:pt x="137" y="253"/>
                </a:lnTo>
                <a:lnTo>
                  <a:pt x="147" y="248"/>
                </a:lnTo>
                <a:lnTo>
                  <a:pt x="155" y="244"/>
                </a:lnTo>
                <a:lnTo>
                  <a:pt x="163" y="236"/>
                </a:lnTo>
                <a:lnTo>
                  <a:pt x="169" y="228"/>
                </a:lnTo>
                <a:lnTo>
                  <a:pt x="173" y="220"/>
                </a:lnTo>
                <a:lnTo>
                  <a:pt x="177" y="210"/>
                </a:lnTo>
                <a:lnTo>
                  <a:pt x="182" y="176"/>
                </a:lnTo>
                <a:lnTo>
                  <a:pt x="182" y="162"/>
                </a:lnTo>
                <a:lnTo>
                  <a:pt x="119" y="162"/>
                </a:lnTo>
                <a:close/>
                <a:moveTo>
                  <a:pt x="119" y="0"/>
                </a:moveTo>
                <a:lnTo>
                  <a:pt x="163" y="6"/>
                </a:lnTo>
                <a:lnTo>
                  <a:pt x="180" y="12"/>
                </a:lnTo>
                <a:lnTo>
                  <a:pt x="198" y="24"/>
                </a:lnTo>
                <a:lnTo>
                  <a:pt x="212" y="37"/>
                </a:lnTo>
                <a:lnTo>
                  <a:pt x="222" y="55"/>
                </a:lnTo>
                <a:lnTo>
                  <a:pt x="228" y="79"/>
                </a:lnTo>
                <a:lnTo>
                  <a:pt x="230" y="107"/>
                </a:lnTo>
                <a:lnTo>
                  <a:pt x="230" y="236"/>
                </a:lnTo>
                <a:lnTo>
                  <a:pt x="232" y="244"/>
                </a:lnTo>
                <a:lnTo>
                  <a:pt x="232" y="249"/>
                </a:lnTo>
                <a:lnTo>
                  <a:pt x="236" y="253"/>
                </a:lnTo>
                <a:lnTo>
                  <a:pt x="240" y="255"/>
                </a:lnTo>
                <a:lnTo>
                  <a:pt x="246" y="257"/>
                </a:lnTo>
                <a:lnTo>
                  <a:pt x="254" y="257"/>
                </a:lnTo>
                <a:lnTo>
                  <a:pt x="260" y="257"/>
                </a:lnTo>
                <a:lnTo>
                  <a:pt x="260" y="293"/>
                </a:lnTo>
                <a:lnTo>
                  <a:pt x="254" y="295"/>
                </a:lnTo>
                <a:lnTo>
                  <a:pt x="248" y="297"/>
                </a:lnTo>
                <a:lnTo>
                  <a:pt x="234" y="297"/>
                </a:lnTo>
                <a:lnTo>
                  <a:pt x="214" y="295"/>
                </a:lnTo>
                <a:lnTo>
                  <a:pt x="200" y="285"/>
                </a:lnTo>
                <a:lnTo>
                  <a:pt x="192" y="271"/>
                </a:lnTo>
                <a:lnTo>
                  <a:pt x="188" y="251"/>
                </a:lnTo>
                <a:lnTo>
                  <a:pt x="173" y="273"/>
                </a:lnTo>
                <a:lnTo>
                  <a:pt x="153" y="289"/>
                </a:lnTo>
                <a:lnTo>
                  <a:pt x="125" y="299"/>
                </a:lnTo>
                <a:lnTo>
                  <a:pt x="95" y="303"/>
                </a:lnTo>
                <a:lnTo>
                  <a:pt x="73" y="301"/>
                </a:lnTo>
                <a:lnTo>
                  <a:pt x="54" y="295"/>
                </a:lnTo>
                <a:lnTo>
                  <a:pt x="44" y="291"/>
                </a:lnTo>
                <a:lnTo>
                  <a:pt x="34" y="285"/>
                </a:lnTo>
                <a:lnTo>
                  <a:pt x="24" y="277"/>
                </a:lnTo>
                <a:lnTo>
                  <a:pt x="18" y="269"/>
                </a:lnTo>
                <a:lnTo>
                  <a:pt x="12" y="259"/>
                </a:lnTo>
                <a:lnTo>
                  <a:pt x="6" y="249"/>
                </a:lnTo>
                <a:lnTo>
                  <a:pt x="2" y="232"/>
                </a:lnTo>
                <a:lnTo>
                  <a:pt x="0" y="214"/>
                </a:lnTo>
                <a:lnTo>
                  <a:pt x="2" y="192"/>
                </a:lnTo>
                <a:lnTo>
                  <a:pt x="10" y="172"/>
                </a:lnTo>
                <a:lnTo>
                  <a:pt x="18" y="162"/>
                </a:lnTo>
                <a:lnTo>
                  <a:pt x="26" y="152"/>
                </a:lnTo>
                <a:lnTo>
                  <a:pt x="36" y="144"/>
                </a:lnTo>
                <a:lnTo>
                  <a:pt x="54" y="137"/>
                </a:lnTo>
                <a:lnTo>
                  <a:pt x="73" y="129"/>
                </a:lnTo>
                <a:lnTo>
                  <a:pt x="119" y="125"/>
                </a:lnTo>
                <a:lnTo>
                  <a:pt x="182" y="125"/>
                </a:lnTo>
                <a:lnTo>
                  <a:pt x="182" y="107"/>
                </a:lnTo>
                <a:lnTo>
                  <a:pt x="179" y="79"/>
                </a:lnTo>
                <a:lnTo>
                  <a:pt x="167" y="59"/>
                </a:lnTo>
                <a:lnTo>
                  <a:pt x="155" y="49"/>
                </a:lnTo>
                <a:lnTo>
                  <a:pt x="137" y="43"/>
                </a:lnTo>
                <a:lnTo>
                  <a:pt x="113" y="43"/>
                </a:lnTo>
                <a:lnTo>
                  <a:pt x="91" y="43"/>
                </a:lnTo>
                <a:lnTo>
                  <a:pt x="70" y="49"/>
                </a:lnTo>
                <a:lnTo>
                  <a:pt x="50" y="57"/>
                </a:lnTo>
                <a:lnTo>
                  <a:pt x="30" y="69"/>
                </a:lnTo>
                <a:lnTo>
                  <a:pt x="8" y="35"/>
                </a:lnTo>
                <a:lnTo>
                  <a:pt x="32" y="20"/>
                </a:lnTo>
                <a:lnTo>
                  <a:pt x="60" y="8"/>
                </a:lnTo>
                <a:lnTo>
                  <a:pt x="87" y="2"/>
                </a:lnTo>
                <a:lnTo>
                  <a:pt x="11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1" name="Freeform 52"/>
          <p:cNvSpPr>
            <a:spLocks/>
          </p:cNvSpPr>
          <p:nvPr userDrawn="1"/>
        </p:nvSpPr>
        <p:spPr bwMode="auto">
          <a:xfrm>
            <a:off x="2450506" y="1545521"/>
            <a:ext cx="75829" cy="160476"/>
          </a:xfrm>
          <a:custGeom>
            <a:avLst/>
            <a:gdLst>
              <a:gd name="T0" fmla="*/ 49 w 172"/>
              <a:gd name="T1" fmla="*/ 0 h 365"/>
              <a:gd name="T2" fmla="*/ 101 w 172"/>
              <a:gd name="T3" fmla="*/ 0 h 365"/>
              <a:gd name="T4" fmla="*/ 101 w 172"/>
              <a:gd name="T5" fmla="*/ 74 h 365"/>
              <a:gd name="T6" fmla="*/ 172 w 172"/>
              <a:gd name="T7" fmla="*/ 74 h 365"/>
              <a:gd name="T8" fmla="*/ 172 w 172"/>
              <a:gd name="T9" fmla="*/ 115 h 365"/>
              <a:gd name="T10" fmla="*/ 101 w 172"/>
              <a:gd name="T11" fmla="*/ 115 h 365"/>
              <a:gd name="T12" fmla="*/ 101 w 172"/>
              <a:gd name="T13" fmla="*/ 270 h 365"/>
              <a:gd name="T14" fmla="*/ 101 w 172"/>
              <a:gd name="T15" fmla="*/ 288 h 365"/>
              <a:gd name="T16" fmla="*/ 105 w 172"/>
              <a:gd name="T17" fmla="*/ 302 h 365"/>
              <a:gd name="T18" fmla="*/ 113 w 172"/>
              <a:gd name="T19" fmla="*/ 312 h 365"/>
              <a:gd name="T20" fmla="*/ 130 w 172"/>
              <a:gd name="T21" fmla="*/ 319 h 365"/>
              <a:gd name="T22" fmla="*/ 158 w 172"/>
              <a:gd name="T23" fmla="*/ 321 h 365"/>
              <a:gd name="T24" fmla="*/ 172 w 172"/>
              <a:gd name="T25" fmla="*/ 321 h 365"/>
              <a:gd name="T26" fmla="*/ 172 w 172"/>
              <a:gd name="T27" fmla="*/ 361 h 365"/>
              <a:gd name="T28" fmla="*/ 156 w 172"/>
              <a:gd name="T29" fmla="*/ 363 h 365"/>
              <a:gd name="T30" fmla="*/ 148 w 172"/>
              <a:gd name="T31" fmla="*/ 363 h 365"/>
              <a:gd name="T32" fmla="*/ 140 w 172"/>
              <a:gd name="T33" fmla="*/ 365 h 365"/>
              <a:gd name="T34" fmla="*/ 111 w 172"/>
              <a:gd name="T35" fmla="*/ 361 h 365"/>
              <a:gd name="T36" fmla="*/ 87 w 172"/>
              <a:gd name="T37" fmla="*/ 353 h 365"/>
              <a:gd name="T38" fmla="*/ 71 w 172"/>
              <a:gd name="T39" fmla="*/ 341 h 365"/>
              <a:gd name="T40" fmla="*/ 57 w 172"/>
              <a:gd name="T41" fmla="*/ 321 h 365"/>
              <a:gd name="T42" fmla="*/ 51 w 172"/>
              <a:gd name="T43" fmla="*/ 298 h 365"/>
              <a:gd name="T44" fmla="*/ 49 w 172"/>
              <a:gd name="T45" fmla="*/ 264 h 365"/>
              <a:gd name="T46" fmla="*/ 49 w 172"/>
              <a:gd name="T47" fmla="*/ 115 h 365"/>
              <a:gd name="T48" fmla="*/ 0 w 172"/>
              <a:gd name="T49" fmla="*/ 115 h 365"/>
              <a:gd name="T50" fmla="*/ 0 w 172"/>
              <a:gd name="T51" fmla="*/ 74 h 365"/>
              <a:gd name="T52" fmla="*/ 49 w 172"/>
              <a:gd name="T53" fmla="*/ 74 h 365"/>
              <a:gd name="T54" fmla="*/ 49 w 172"/>
              <a:gd name="T5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2" h="365">
                <a:moveTo>
                  <a:pt x="49" y="0"/>
                </a:moveTo>
                <a:lnTo>
                  <a:pt x="101" y="0"/>
                </a:lnTo>
                <a:lnTo>
                  <a:pt x="101" y="74"/>
                </a:lnTo>
                <a:lnTo>
                  <a:pt x="172" y="74"/>
                </a:lnTo>
                <a:lnTo>
                  <a:pt x="172" y="115"/>
                </a:lnTo>
                <a:lnTo>
                  <a:pt x="101" y="115"/>
                </a:lnTo>
                <a:lnTo>
                  <a:pt x="101" y="270"/>
                </a:lnTo>
                <a:lnTo>
                  <a:pt x="101" y="288"/>
                </a:lnTo>
                <a:lnTo>
                  <a:pt x="105" y="302"/>
                </a:lnTo>
                <a:lnTo>
                  <a:pt x="113" y="312"/>
                </a:lnTo>
                <a:lnTo>
                  <a:pt x="130" y="319"/>
                </a:lnTo>
                <a:lnTo>
                  <a:pt x="158" y="321"/>
                </a:lnTo>
                <a:lnTo>
                  <a:pt x="172" y="321"/>
                </a:lnTo>
                <a:lnTo>
                  <a:pt x="172" y="361"/>
                </a:lnTo>
                <a:lnTo>
                  <a:pt x="156" y="363"/>
                </a:lnTo>
                <a:lnTo>
                  <a:pt x="148" y="363"/>
                </a:lnTo>
                <a:lnTo>
                  <a:pt x="140" y="365"/>
                </a:lnTo>
                <a:lnTo>
                  <a:pt x="111" y="361"/>
                </a:lnTo>
                <a:lnTo>
                  <a:pt x="87" y="353"/>
                </a:lnTo>
                <a:lnTo>
                  <a:pt x="71" y="341"/>
                </a:lnTo>
                <a:lnTo>
                  <a:pt x="57" y="321"/>
                </a:lnTo>
                <a:lnTo>
                  <a:pt x="51" y="298"/>
                </a:lnTo>
                <a:lnTo>
                  <a:pt x="49" y="264"/>
                </a:lnTo>
                <a:lnTo>
                  <a:pt x="49" y="115"/>
                </a:lnTo>
                <a:lnTo>
                  <a:pt x="0" y="115"/>
                </a:lnTo>
                <a:lnTo>
                  <a:pt x="0" y="74"/>
                </a:lnTo>
                <a:lnTo>
                  <a:pt x="49" y="74"/>
                </a:lnTo>
                <a:lnTo>
                  <a:pt x="4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2" name="Freeform 53"/>
          <p:cNvSpPr>
            <a:spLocks/>
          </p:cNvSpPr>
          <p:nvPr userDrawn="1"/>
        </p:nvSpPr>
        <p:spPr bwMode="auto">
          <a:xfrm>
            <a:off x="2549260" y="1528767"/>
            <a:ext cx="24688" cy="67893"/>
          </a:xfrm>
          <a:custGeom>
            <a:avLst/>
            <a:gdLst>
              <a:gd name="T0" fmla="*/ 0 w 58"/>
              <a:gd name="T1" fmla="*/ 0 h 154"/>
              <a:gd name="T2" fmla="*/ 58 w 58"/>
              <a:gd name="T3" fmla="*/ 0 h 154"/>
              <a:gd name="T4" fmla="*/ 58 w 58"/>
              <a:gd name="T5" fmla="*/ 35 h 154"/>
              <a:gd name="T6" fmla="*/ 56 w 58"/>
              <a:gd name="T7" fmla="*/ 71 h 154"/>
              <a:gd name="T8" fmla="*/ 50 w 58"/>
              <a:gd name="T9" fmla="*/ 103 h 154"/>
              <a:gd name="T10" fmla="*/ 42 w 58"/>
              <a:gd name="T11" fmla="*/ 131 h 154"/>
              <a:gd name="T12" fmla="*/ 30 w 58"/>
              <a:gd name="T13" fmla="*/ 154 h 154"/>
              <a:gd name="T14" fmla="*/ 0 w 58"/>
              <a:gd name="T15" fmla="*/ 138 h 154"/>
              <a:gd name="T16" fmla="*/ 16 w 58"/>
              <a:gd name="T17" fmla="*/ 101 h 154"/>
              <a:gd name="T18" fmla="*/ 22 w 58"/>
              <a:gd name="T19" fmla="*/ 61 h 154"/>
              <a:gd name="T20" fmla="*/ 0 w 58"/>
              <a:gd name="T21" fmla="*/ 61 h 154"/>
              <a:gd name="T22" fmla="*/ 0 w 58"/>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154">
                <a:moveTo>
                  <a:pt x="0" y="0"/>
                </a:moveTo>
                <a:lnTo>
                  <a:pt x="58" y="0"/>
                </a:lnTo>
                <a:lnTo>
                  <a:pt x="58" y="35"/>
                </a:lnTo>
                <a:lnTo>
                  <a:pt x="56" y="71"/>
                </a:lnTo>
                <a:lnTo>
                  <a:pt x="50" y="103"/>
                </a:lnTo>
                <a:lnTo>
                  <a:pt x="42" y="131"/>
                </a:lnTo>
                <a:lnTo>
                  <a:pt x="30" y="154"/>
                </a:lnTo>
                <a:lnTo>
                  <a:pt x="0" y="138"/>
                </a:lnTo>
                <a:lnTo>
                  <a:pt x="16" y="101"/>
                </a:lnTo>
                <a:lnTo>
                  <a:pt x="22" y="61"/>
                </a:lnTo>
                <a:lnTo>
                  <a:pt x="0" y="61"/>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3" name="Freeform 54"/>
          <p:cNvSpPr>
            <a:spLocks/>
          </p:cNvSpPr>
          <p:nvPr userDrawn="1"/>
        </p:nvSpPr>
        <p:spPr bwMode="auto">
          <a:xfrm>
            <a:off x="2582765" y="1573735"/>
            <a:ext cx="98755" cy="134024"/>
          </a:xfrm>
          <a:custGeom>
            <a:avLst/>
            <a:gdLst>
              <a:gd name="T0" fmla="*/ 170 w 224"/>
              <a:gd name="T1" fmla="*/ 8 h 303"/>
              <a:gd name="T2" fmla="*/ 216 w 224"/>
              <a:gd name="T3" fmla="*/ 30 h 303"/>
              <a:gd name="T4" fmla="*/ 160 w 224"/>
              <a:gd name="T5" fmla="*/ 49 h 303"/>
              <a:gd name="T6" fmla="*/ 117 w 224"/>
              <a:gd name="T7" fmla="*/ 43 h 303"/>
              <a:gd name="T8" fmla="*/ 77 w 224"/>
              <a:gd name="T9" fmla="*/ 51 h 303"/>
              <a:gd name="T10" fmla="*/ 65 w 224"/>
              <a:gd name="T11" fmla="*/ 63 h 303"/>
              <a:gd name="T12" fmla="*/ 61 w 224"/>
              <a:gd name="T13" fmla="*/ 83 h 303"/>
              <a:gd name="T14" fmla="*/ 67 w 224"/>
              <a:gd name="T15" fmla="*/ 103 h 303"/>
              <a:gd name="T16" fmla="*/ 79 w 224"/>
              <a:gd name="T17" fmla="*/ 111 h 303"/>
              <a:gd name="T18" fmla="*/ 97 w 224"/>
              <a:gd name="T19" fmla="*/ 119 h 303"/>
              <a:gd name="T20" fmla="*/ 182 w 224"/>
              <a:gd name="T21" fmla="*/ 148 h 303"/>
              <a:gd name="T22" fmla="*/ 218 w 224"/>
              <a:gd name="T23" fmla="*/ 188 h 303"/>
              <a:gd name="T24" fmla="*/ 220 w 224"/>
              <a:gd name="T25" fmla="*/ 240 h 303"/>
              <a:gd name="T26" fmla="*/ 194 w 224"/>
              <a:gd name="T27" fmla="*/ 279 h 303"/>
              <a:gd name="T28" fmla="*/ 144 w 224"/>
              <a:gd name="T29" fmla="*/ 301 h 303"/>
              <a:gd name="T30" fmla="*/ 79 w 224"/>
              <a:gd name="T31" fmla="*/ 301 h 303"/>
              <a:gd name="T32" fmla="*/ 24 w 224"/>
              <a:gd name="T33" fmla="*/ 281 h 303"/>
              <a:gd name="T34" fmla="*/ 24 w 224"/>
              <a:gd name="T35" fmla="*/ 230 h 303"/>
              <a:gd name="T36" fmla="*/ 65 w 224"/>
              <a:gd name="T37" fmla="*/ 251 h 303"/>
              <a:gd name="T38" fmla="*/ 113 w 224"/>
              <a:gd name="T39" fmla="*/ 259 h 303"/>
              <a:gd name="T40" fmla="*/ 156 w 224"/>
              <a:gd name="T41" fmla="*/ 249 h 303"/>
              <a:gd name="T42" fmla="*/ 172 w 224"/>
              <a:gd name="T43" fmla="*/ 216 h 303"/>
              <a:gd name="T44" fmla="*/ 168 w 224"/>
              <a:gd name="T45" fmla="*/ 198 h 303"/>
              <a:gd name="T46" fmla="*/ 156 w 224"/>
              <a:gd name="T47" fmla="*/ 186 h 303"/>
              <a:gd name="T48" fmla="*/ 135 w 224"/>
              <a:gd name="T49" fmla="*/ 176 h 303"/>
              <a:gd name="T50" fmla="*/ 49 w 224"/>
              <a:gd name="T51" fmla="*/ 148 h 303"/>
              <a:gd name="T52" fmla="*/ 14 w 224"/>
              <a:gd name="T53" fmla="*/ 109 h 303"/>
              <a:gd name="T54" fmla="*/ 12 w 224"/>
              <a:gd name="T55" fmla="*/ 63 h 303"/>
              <a:gd name="T56" fmla="*/ 24 w 224"/>
              <a:gd name="T57" fmla="*/ 37 h 303"/>
              <a:gd name="T58" fmla="*/ 41 w 224"/>
              <a:gd name="T59" fmla="*/ 20 h 303"/>
              <a:gd name="T60" fmla="*/ 75 w 224"/>
              <a:gd name="T61" fmla="*/ 6 h 303"/>
              <a:gd name="T62" fmla="*/ 117 w 224"/>
              <a:gd name="T63"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4" h="303">
                <a:moveTo>
                  <a:pt x="117" y="0"/>
                </a:moveTo>
                <a:lnTo>
                  <a:pt x="170" y="8"/>
                </a:lnTo>
                <a:lnTo>
                  <a:pt x="196" y="16"/>
                </a:lnTo>
                <a:lnTo>
                  <a:pt x="216" y="30"/>
                </a:lnTo>
                <a:lnTo>
                  <a:pt x="198" y="65"/>
                </a:lnTo>
                <a:lnTo>
                  <a:pt x="160" y="49"/>
                </a:lnTo>
                <a:lnTo>
                  <a:pt x="140" y="43"/>
                </a:lnTo>
                <a:lnTo>
                  <a:pt x="117" y="43"/>
                </a:lnTo>
                <a:lnTo>
                  <a:pt x="95" y="45"/>
                </a:lnTo>
                <a:lnTo>
                  <a:pt x="77" y="51"/>
                </a:lnTo>
                <a:lnTo>
                  <a:pt x="69" y="57"/>
                </a:lnTo>
                <a:lnTo>
                  <a:pt x="65" y="63"/>
                </a:lnTo>
                <a:lnTo>
                  <a:pt x="61" y="73"/>
                </a:lnTo>
                <a:lnTo>
                  <a:pt x="61" y="83"/>
                </a:lnTo>
                <a:lnTo>
                  <a:pt x="63" y="93"/>
                </a:lnTo>
                <a:lnTo>
                  <a:pt x="67" y="103"/>
                </a:lnTo>
                <a:lnTo>
                  <a:pt x="71" y="107"/>
                </a:lnTo>
                <a:lnTo>
                  <a:pt x="79" y="111"/>
                </a:lnTo>
                <a:lnTo>
                  <a:pt x="87" y="115"/>
                </a:lnTo>
                <a:lnTo>
                  <a:pt x="97" y="119"/>
                </a:lnTo>
                <a:lnTo>
                  <a:pt x="150" y="135"/>
                </a:lnTo>
                <a:lnTo>
                  <a:pt x="182" y="148"/>
                </a:lnTo>
                <a:lnTo>
                  <a:pt x="206" y="166"/>
                </a:lnTo>
                <a:lnTo>
                  <a:pt x="218" y="188"/>
                </a:lnTo>
                <a:lnTo>
                  <a:pt x="224" y="214"/>
                </a:lnTo>
                <a:lnTo>
                  <a:pt x="220" y="240"/>
                </a:lnTo>
                <a:lnTo>
                  <a:pt x="210" y="259"/>
                </a:lnTo>
                <a:lnTo>
                  <a:pt x="194" y="279"/>
                </a:lnTo>
                <a:lnTo>
                  <a:pt x="172" y="293"/>
                </a:lnTo>
                <a:lnTo>
                  <a:pt x="144" y="301"/>
                </a:lnTo>
                <a:lnTo>
                  <a:pt x="113" y="303"/>
                </a:lnTo>
                <a:lnTo>
                  <a:pt x="79" y="301"/>
                </a:lnTo>
                <a:lnTo>
                  <a:pt x="49" y="293"/>
                </a:lnTo>
                <a:lnTo>
                  <a:pt x="24" y="281"/>
                </a:lnTo>
                <a:lnTo>
                  <a:pt x="0" y="265"/>
                </a:lnTo>
                <a:lnTo>
                  <a:pt x="24" y="230"/>
                </a:lnTo>
                <a:lnTo>
                  <a:pt x="43" y="242"/>
                </a:lnTo>
                <a:lnTo>
                  <a:pt x="65" y="251"/>
                </a:lnTo>
                <a:lnTo>
                  <a:pt x="87" y="257"/>
                </a:lnTo>
                <a:lnTo>
                  <a:pt x="113" y="259"/>
                </a:lnTo>
                <a:lnTo>
                  <a:pt x="137" y="257"/>
                </a:lnTo>
                <a:lnTo>
                  <a:pt x="156" y="249"/>
                </a:lnTo>
                <a:lnTo>
                  <a:pt x="168" y="236"/>
                </a:lnTo>
                <a:lnTo>
                  <a:pt x="172" y="216"/>
                </a:lnTo>
                <a:lnTo>
                  <a:pt x="170" y="206"/>
                </a:lnTo>
                <a:lnTo>
                  <a:pt x="168" y="198"/>
                </a:lnTo>
                <a:lnTo>
                  <a:pt x="164" y="192"/>
                </a:lnTo>
                <a:lnTo>
                  <a:pt x="156" y="186"/>
                </a:lnTo>
                <a:lnTo>
                  <a:pt x="146" y="182"/>
                </a:lnTo>
                <a:lnTo>
                  <a:pt x="135" y="176"/>
                </a:lnTo>
                <a:lnTo>
                  <a:pt x="81" y="160"/>
                </a:lnTo>
                <a:lnTo>
                  <a:pt x="49" y="148"/>
                </a:lnTo>
                <a:lnTo>
                  <a:pt x="28" y="131"/>
                </a:lnTo>
                <a:lnTo>
                  <a:pt x="14" y="109"/>
                </a:lnTo>
                <a:lnTo>
                  <a:pt x="10" y="83"/>
                </a:lnTo>
                <a:lnTo>
                  <a:pt x="12" y="63"/>
                </a:lnTo>
                <a:lnTo>
                  <a:pt x="18" y="47"/>
                </a:lnTo>
                <a:lnTo>
                  <a:pt x="24" y="37"/>
                </a:lnTo>
                <a:lnTo>
                  <a:pt x="31" y="28"/>
                </a:lnTo>
                <a:lnTo>
                  <a:pt x="41" y="20"/>
                </a:lnTo>
                <a:lnTo>
                  <a:pt x="55" y="12"/>
                </a:lnTo>
                <a:lnTo>
                  <a:pt x="75" y="6"/>
                </a:lnTo>
                <a:lnTo>
                  <a:pt x="95" y="2"/>
                </a:lnTo>
                <a:lnTo>
                  <a:pt x="11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4" name="Freeform 55"/>
          <p:cNvSpPr>
            <a:spLocks noEditPoints="1"/>
          </p:cNvSpPr>
          <p:nvPr userDrawn="1"/>
        </p:nvSpPr>
        <p:spPr bwMode="auto">
          <a:xfrm>
            <a:off x="2767930" y="1527005"/>
            <a:ext cx="23807" cy="177228"/>
          </a:xfrm>
          <a:custGeom>
            <a:avLst/>
            <a:gdLst>
              <a:gd name="T0" fmla="*/ 2 w 53"/>
              <a:gd name="T1" fmla="*/ 115 h 402"/>
              <a:gd name="T2" fmla="*/ 53 w 53"/>
              <a:gd name="T3" fmla="*/ 115 h 402"/>
              <a:gd name="T4" fmla="*/ 53 w 53"/>
              <a:gd name="T5" fmla="*/ 402 h 402"/>
              <a:gd name="T6" fmla="*/ 2 w 53"/>
              <a:gd name="T7" fmla="*/ 402 h 402"/>
              <a:gd name="T8" fmla="*/ 2 w 53"/>
              <a:gd name="T9" fmla="*/ 115 h 402"/>
              <a:gd name="T10" fmla="*/ 0 w 53"/>
              <a:gd name="T11" fmla="*/ 0 h 402"/>
              <a:gd name="T12" fmla="*/ 53 w 53"/>
              <a:gd name="T13" fmla="*/ 0 h 402"/>
              <a:gd name="T14" fmla="*/ 53 w 53"/>
              <a:gd name="T15" fmla="*/ 57 h 402"/>
              <a:gd name="T16" fmla="*/ 0 w 53"/>
              <a:gd name="T17" fmla="*/ 57 h 402"/>
              <a:gd name="T18" fmla="*/ 0 w 53"/>
              <a:gd name="T1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02">
                <a:moveTo>
                  <a:pt x="2" y="115"/>
                </a:moveTo>
                <a:lnTo>
                  <a:pt x="53" y="115"/>
                </a:lnTo>
                <a:lnTo>
                  <a:pt x="53" y="402"/>
                </a:lnTo>
                <a:lnTo>
                  <a:pt x="2" y="402"/>
                </a:lnTo>
                <a:lnTo>
                  <a:pt x="2" y="115"/>
                </a:lnTo>
                <a:close/>
                <a:moveTo>
                  <a:pt x="0" y="0"/>
                </a:moveTo>
                <a:lnTo>
                  <a:pt x="53" y="0"/>
                </a:lnTo>
                <a:lnTo>
                  <a:pt x="53" y="57"/>
                </a:lnTo>
                <a:lnTo>
                  <a:pt x="0" y="57"/>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5" name="Freeform 56"/>
          <p:cNvSpPr>
            <a:spLocks/>
          </p:cNvSpPr>
          <p:nvPr userDrawn="1"/>
        </p:nvSpPr>
        <p:spPr bwMode="auto">
          <a:xfrm>
            <a:off x="2828769" y="1573735"/>
            <a:ext cx="111099" cy="130496"/>
          </a:xfrm>
          <a:custGeom>
            <a:avLst/>
            <a:gdLst>
              <a:gd name="T0" fmla="*/ 148 w 251"/>
              <a:gd name="T1" fmla="*/ 0 h 295"/>
              <a:gd name="T2" fmla="*/ 178 w 251"/>
              <a:gd name="T3" fmla="*/ 4 h 295"/>
              <a:gd name="T4" fmla="*/ 204 w 251"/>
              <a:gd name="T5" fmla="*/ 12 h 295"/>
              <a:gd name="T6" fmla="*/ 224 w 251"/>
              <a:gd name="T7" fmla="*/ 28 h 295"/>
              <a:gd name="T8" fmla="*/ 239 w 251"/>
              <a:gd name="T9" fmla="*/ 49 h 295"/>
              <a:gd name="T10" fmla="*/ 247 w 251"/>
              <a:gd name="T11" fmla="*/ 77 h 295"/>
              <a:gd name="T12" fmla="*/ 251 w 251"/>
              <a:gd name="T13" fmla="*/ 111 h 295"/>
              <a:gd name="T14" fmla="*/ 251 w 251"/>
              <a:gd name="T15" fmla="*/ 295 h 295"/>
              <a:gd name="T16" fmla="*/ 200 w 251"/>
              <a:gd name="T17" fmla="*/ 295 h 295"/>
              <a:gd name="T18" fmla="*/ 200 w 251"/>
              <a:gd name="T19" fmla="*/ 117 h 295"/>
              <a:gd name="T20" fmla="*/ 198 w 251"/>
              <a:gd name="T21" fmla="*/ 93 h 295"/>
              <a:gd name="T22" fmla="*/ 192 w 251"/>
              <a:gd name="T23" fmla="*/ 75 h 295"/>
              <a:gd name="T24" fmla="*/ 184 w 251"/>
              <a:gd name="T25" fmla="*/ 61 h 295"/>
              <a:gd name="T26" fmla="*/ 172 w 251"/>
              <a:gd name="T27" fmla="*/ 51 h 295"/>
              <a:gd name="T28" fmla="*/ 156 w 251"/>
              <a:gd name="T29" fmla="*/ 45 h 295"/>
              <a:gd name="T30" fmla="*/ 136 w 251"/>
              <a:gd name="T31" fmla="*/ 43 h 295"/>
              <a:gd name="T32" fmla="*/ 113 w 251"/>
              <a:gd name="T33" fmla="*/ 47 h 295"/>
              <a:gd name="T34" fmla="*/ 91 w 251"/>
              <a:gd name="T35" fmla="*/ 55 h 295"/>
              <a:gd name="T36" fmla="*/ 75 w 251"/>
              <a:gd name="T37" fmla="*/ 69 h 295"/>
              <a:gd name="T38" fmla="*/ 61 w 251"/>
              <a:gd name="T39" fmla="*/ 89 h 295"/>
              <a:gd name="T40" fmla="*/ 53 w 251"/>
              <a:gd name="T41" fmla="*/ 113 h 295"/>
              <a:gd name="T42" fmla="*/ 51 w 251"/>
              <a:gd name="T43" fmla="*/ 142 h 295"/>
              <a:gd name="T44" fmla="*/ 51 w 251"/>
              <a:gd name="T45" fmla="*/ 295 h 295"/>
              <a:gd name="T46" fmla="*/ 0 w 251"/>
              <a:gd name="T47" fmla="*/ 295 h 295"/>
              <a:gd name="T48" fmla="*/ 0 w 251"/>
              <a:gd name="T49" fmla="*/ 8 h 295"/>
              <a:gd name="T50" fmla="*/ 25 w 251"/>
              <a:gd name="T51" fmla="*/ 8 h 295"/>
              <a:gd name="T52" fmla="*/ 35 w 251"/>
              <a:gd name="T53" fmla="*/ 8 h 295"/>
              <a:gd name="T54" fmla="*/ 41 w 251"/>
              <a:gd name="T55" fmla="*/ 10 h 295"/>
              <a:gd name="T56" fmla="*/ 45 w 251"/>
              <a:gd name="T57" fmla="*/ 16 h 295"/>
              <a:gd name="T58" fmla="*/ 49 w 251"/>
              <a:gd name="T59" fmla="*/ 20 h 295"/>
              <a:gd name="T60" fmla="*/ 49 w 251"/>
              <a:gd name="T61" fmla="*/ 28 h 295"/>
              <a:gd name="T62" fmla="*/ 49 w 251"/>
              <a:gd name="T63" fmla="*/ 51 h 295"/>
              <a:gd name="T64" fmla="*/ 65 w 251"/>
              <a:gd name="T65" fmla="*/ 30 h 295"/>
              <a:gd name="T66" fmla="*/ 89 w 251"/>
              <a:gd name="T67" fmla="*/ 14 h 295"/>
              <a:gd name="T68" fmla="*/ 117 w 251"/>
              <a:gd name="T69" fmla="*/ 4 h 295"/>
              <a:gd name="T70" fmla="*/ 148 w 251"/>
              <a:gd name="T71"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295">
                <a:moveTo>
                  <a:pt x="148" y="0"/>
                </a:moveTo>
                <a:lnTo>
                  <a:pt x="178" y="4"/>
                </a:lnTo>
                <a:lnTo>
                  <a:pt x="204" y="12"/>
                </a:lnTo>
                <a:lnTo>
                  <a:pt x="224" y="28"/>
                </a:lnTo>
                <a:lnTo>
                  <a:pt x="239" y="49"/>
                </a:lnTo>
                <a:lnTo>
                  <a:pt x="247" y="77"/>
                </a:lnTo>
                <a:lnTo>
                  <a:pt x="251" y="111"/>
                </a:lnTo>
                <a:lnTo>
                  <a:pt x="251" y="295"/>
                </a:lnTo>
                <a:lnTo>
                  <a:pt x="200" y="295"/>
                </a:lnTo>
                <a:lnTo>
                  <a:pt x="200" y="117"/>
                </a:lnTo>
                <a:lnTo>
                  <a:pt x="198" y="93"/>
                </a:lnTo>
                <a:lnTo>
                  <a:pt x="192" y="75"/>
                </a:lnTo>
                <a:lnTo>
                  <a:pt x="184" y="61"/>
                </a:lnTo>
                <a:lnTo>
                  <a:pt x="172" y="51"/>
                </a:lnTo>
                <a:lnTo>
                  <a:pt x="156" y="45"/>
                </a:lnTo>
                <a:lnTo>
                  <a:pt x="136" y="43"/>
                </a:lnTo>
                <a:lnTo>
                  <a:pt x="113" y="47"/>
                </a:lnTo>
                <a:lnTo>
                  <a:pt x="91" y="55"/>
                </a:lnTo>
                <a:lnTo>
                  <a:pt x="75" y="69"/>
                </a:lnTo>
                <a:lnTo>
                  <a:pt x="61" y="89"/>
                </a:lnTo>
                <a:lnTo>
                  <a:pt x="53" y="113"/>
                </a:lnTo>
                <a:lnTo>
                  <a:pt x="51" y="142"/>
                </a:lnTo>
                <a:lnTo>
                  <a:pt x="51" y="295"/>
                </a:lnTo>
                <a:lnTo>
                  <a:pt x="0" y="295"/>
                </a:lnTo>
                <a:lnTo>
                  <a:pt x="0" y="8"/>
                </a:lnTo>
                <a:lnTo>
                  <a:pt x="25" y="8"/>
                </a:lnTo>
                <a:lnTo>
                  <a:pt x="35" y="8"/>
                </a:lnTo>
                <a:lnTo>
                  <a:pt x="41" y="10"/>
                </a:lnTo>
                <a:lnTo>
                  <a:pt x="45" y="16"/>
                </a:lnTo>
                <a:lnTo>
                  <a:pt x="49" y="20"/>
                </a:lnTo>
                <a:lnTo>
                  <a:pt x="49" y="28"/>
                </a:lnTo>
                <a:lnTo>
                  <a:pt x="49" y="51"/>
                </a:lnTo>
                <a:lnTo>
                  <a:pt x="65" y="30"/>
                </a:lnTo>
                <a:lnTo>
                  <a:pt x="89" y="14"/>
                </a:lnTo>
                <a:lnTo>
                  <a:pt x="117" y="4"/>
                </a:lnTo>
                <a:lnTo>
                  <a:pt x="148"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6" name="Freeform 57"/>
          <p:cNvSpPr>
            <a:spLocks/>
          </p:cNvSpPr>
          <p:nvPr userDrawn="1"/>
        </p:nvSpPr>
        <p:spPr bwMode="auto">
          <a:xfrm>
            <a:off x="2964556" y="1573735"/>
            <a:ext cx="97872" cy="134024"/>
          </a:xfrm>
          <a:custGeom>
            <a:avLst/>
            <a:gdLst>
              <a:gd name="T0" fmla="*/ 143 w 222"/>
              <a:gd name="T1" fmla="*/ 2 h 303"/>
              <a:gd name="T2" fmla="*/ 194 w 222"/>
              <a:gd name="T3" fmla="*/ 16 h 303"/>
              <a:gd name="T4" fmla="*/ 196 w 222"/>
              <a:gd name="T5" fmla="*/ 65 h 303"/>
              <a:gd name="T6" fmla="*/ 141 w 222"/>
              <a:gd name="T7" fmla="*/ 43 h 303"/>
              <a:gd name="T8" fmla="*/ 95 w 222"/>
              <a:gd name="T9" fmla="*/ 45 h 303"/>
              <a:gd name="T10" fmla="*/ 69 w 222"/>
              <a:gd name="T11" fmla="*/ 57 h 303"/>
              <a:gd name="T12" fmla="*/ 61 w 222"/>
              <a:gd name="T13" fmla="*/ 73 h 303"/>
              <a:gd name="T14" fmla="*/ 61 w 222"/>
              <a:gd name="T15" fmla="*/ 93 h 303"/>
              <a:gd name="T16" fmla="*/ 71 w 222"/>
              <a:gd name="T17" fmla="*/ 107 h 303"/>
              <a:gd name="T18" fmla="*/ 87 w 222"/>
              <a:gd name="T19" fmla="*/ 115 h 303"/>
              <a:gd name="T20" fmla="*/ 150 w 222"/>
              <a:gd name="T21" fmla="*/ 135 h 303"/>
              <a:gd name="T22" fmla="*/ 206 w 222"/>
              <a:gd name="T23" fmla="*/ 166 h 303"/>
              <a:gd name="T24" fmla="*/ 222 w 222"/>
              <a:gd name="T25" fmla="*/ 214 h 303"/>
              <a:gd name="T26" fmla="*/ 210 w 222"/>
              <a:gd name="T27" fmla="*/ 259 h 303"/>
              <a:gd name="T28" fmla="*/ 172 w 222"/>
              <a:gd name="T29" fmla="*/ 293 h 303"/>
              <a:gd name="T30" fmla="*/ 113 w 222"/>
              <a:gd name="T31" fmla="*/ 303 h 303"/>
              <a:gd name="T32" fmla="*/ 49 w 222"/>
              <a:gd name="T33" fmla="*/ 293 h 303"/>
              <a:gd name="T34" fmla="*/ 0 w 222"/>
              <a:gd name="T35" fmla="*/ 265 h 303"/>
              <a:gd name="T36" fmla="*/ 43 w 222"/>
              <a:gd name="T37" fmla="*/ 242 h 303"/>
              <a:gd name="T38" fmla="*/ 87 w 222"/>
              <a:gd name="T39" fmla="*/ 257 h 303"/>
              <a:gd name="T40" fmla="*/ 137 w 222"/>
              <a:gd name="T41" fmla="*/ 257 h 303"/>
              <a:gd name="T42" fmla="*/ 168 w 222"/>
              <a:gd name="T43" fmla="*/ 236 h 303"/>
              <a:gd name="T44" fmla="*/ 170 w 222"/>
              <a:gd name="T45" fmla="*/ 206 h 303"/>
              <a:gd name="T46" fmla="*/ 164 w 222"/>
              <a:gd name="T47" fmla="*/ 192 h 303"/>
              <a:gd name="T48" fmla="*/ 146 w 222"/>
              <a:gd name="T49" fmla="*/ 182 h 303"/>
              <a:gd name="T50" fmla="*/ 81 w 222"/>
              <a:gd name="T51" fmla="*/ 160 h 303"/>
              <a:gd name="T52" fmla="*/ 28 w 222"/>
              <a:gd name="T53" fmla="*/ 131 h 303"/>
              <a:gd name="T54" fmla="*/ 10 w 222"/>
              <a:gd name="T55" fmla="*/ 83 h 303"/>
              <a:gd name="T56" fmla="*/ 18 w 222"/>
              <a:gd name="T57" fmla="*/ 47 h 303"/>
              <a:gd name="T58" fmla="*/ 32 w 222"/>
              <a:gd name="T59" fmla="*/ 28 h 303"/>
              <a:gd name="T60" fmla="*/ 55 w 222"/>
              <a:gd name="T61" fmla="*/ 12 h 303"/>
              <a:gd name="T62" fmla="*/ 95 w 222"/>
              <a:gd name="T63" fmla="*/ 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2" h="303">
                <a:moveTo>
                  <a:pt x="117" y="0"/>
                </a:moveTo>
                <a:lnTo>
                  <a:pt x="143" y="2"/>
                </a:lnTo>
                <a:lnTo>
                  <a:pt x="170" y="8"/>
                </a:lnTo>
                <a:lnTo>
                  <a:pt x="194" y="16"/>
                </a:lnTo>
                <a:lnTo>
                  <a:pt x="216" y="30"/>
                </a:lnTo>
                <a:lnTo>
                  <a:pt x="196" y="65"/>
                </a:lnTo>
                <a:lnTo>
                  <a:pt x="160" y="49"/>
                </a:lnTo>
                <a:lnTo>
                  <a:pt x="141" y="43"/>
                </a:lnTo>
                <a:lnTo>
                  <a:pt x="117" y="43"/>
                </a:lnTo>
                <a:lnTo>
                  <a:pt x="95" y="45"/>
                </a:lnTo>
                <a:lnTo>
                  <a:pt x="77" y="51"/>
                </a:lnTo>
                <a:lnTo>
                  <a:pt x="69" y="57"/>
                </a:lnTo>
                <a:lnTo>
                  <a:pt x="65" y="63"/>
                </a:lnTo>
                <a:lnTo>
                  <a:pt x="61" y="73"/>
                </a:lnTo>
                <a:lnTo>
                  <a:pt x="61" y="83"/>
                </a:lnTo>
                <a:lnTo>
                  <a:pt x="61" y="93"/>
                </a:lnTo>
                <a:lnTo>
                  <a:pt x="67" y="103"/>
                </a:lnTo>
                <a:lnTo>
                  <a:pt x="71" y="107"/>
                </a:lnTo>
                <a:lnTo>
                  <a:pt x="77" y="111"/>
                </a:lnTo>
                <a:lnTo>
                  <a:pt x="87" y="115"/>
                </a:lnTo>
                <a:lnTo>
                  <a:pt x="97" y="119"/>
                </a:lnTo>
                <a:lnTo>
                  <a:pt x="150" y="135"/>
                </a:lnTo>
                <a:lnTo>
                  <a:pt x="182" y="148"/>
                </a:lnTo>
                <a:lnTo>
                  <a:pt x="206" y="166"/>
                </a:lnTo>
                <a:lnTo>
                  <a:pt x="218" y="188"/>
                </a:lnTo>
                <a:lnTo>
                  <a:pt x="222" y="214"/>
                </a:lnTo>
                <a:lnTo>
                  <a:pt x="220" y="240"/>
                </a:lnTo>
                <a:lnTo>
                  <a:pt x="210" y="259"/>
                </a:lnTo>
                <a:lnTo>
                  <a:pt x="194" y="279"/>
                </a:lnTo>
                <a:lnTo>
                  <a:pt x="172" y="293"/>
                </a:lnTo>
                <a:lnTo>
                  <a:pt x="145" y="301"/>
                </a:lnTo>
                <a:lnTo>
                  <a:pt x="113" y="303"/>
                </a:lnTo>
                <a:lnTo>
                  <a:pt x="79" y="301"/>
                </a:lnTo>
                <a:lnTo>
                  <a:pt x="49" y="293"/>
                </a:lnTo>
                <a:lnTo>
                  <a:pt x="24" y="281"/>
                </a:lnTo>
                <a:lnTo>
                  <a:pt x="0" y="265"/>
                </a:lnTo>
                <a:lnTo>
                  <a:pt x="24" y="230"/>
                </a:lnTo>
                <a:lnTo>
                  <a:pt x="43" y="242"/>
                </a:lnTo>
                <a:lnTo>
                  <a:pt x="63" y="251"/>
                </a:lnTo>
                <a:lnTo>
                  <a:pt x="87" y="257"/>
                </a:lnTo>
                <a:lnTo>
                  <a:pt x="113" y="259"/>
                </a:lnTo>
                <a:lnTo>
                  <a:pt x="137" y="257"/>
                </a:lnTo>
                <a:lnTo>
                  <a:pt x="156" y="249"/>
                </a:lnTo>
                <a:lnTo>
                  <a:pt x="168" y="236"/>
                </a:lnTo>
                <a:lnTo>
                  <a:pt x="172" y="216"/>
                </a:lnTo>
                <a:lnTo>
                  <a:pt x="170" y="206"/>
                </a:lnTo>
                <a:lnTo>
                  <a:pt x="168" y="198"/>
                </a:lnTo>
                <a:lnTo>
                  <a:pt x="164" y="192"/>
                </a:lnTo>
                <a:lnTo>
                  <a:pt x="156" y="186"/>
                </a:lnTo>
                <a:lnTo>
                  <a:pt x="146" y="182"/>
                </a:lnTo>
                <a:lnTo>
                  <a:pt x="135" y="176"/>
                </a:lnTo>
                <a:lnTo>
                  <a:pt x="81" y="160"/>
                </a:lnTo>
                <a:lnTo>
                  <a:pt x="49" y="148"/>
                </a:lnTo>
                <a:lnTo>
                  <a:pt x="28" y="131"/>
                </a:lnTo>
                <a:lnTo>
                  <a:pt x="14" y="109"/>
                </a:lnTo>
                <a:lnTo>
                  <a:pt x="10" y="83"/>
                </a:lnTo>
                <a:lnTo>
                  <a:pt x="12" y="63"/>
                </a:lnTo>
                <a:lnTo>
                  <a:pt x="18" y="47"/>
                </a:lnTo>
                <a:lnTo>
                  <a:pt x="24" y="37"/>
                </a:lnTo>
                <a:lnTo>
                  <a:pt x="32" y="28"/>
                </a:lnTo>
                <a:lnTo>
                  <a:pt x="39" y="20"/>
                </a:lnTo>
                <a:lnTo>
                  <a:pt x="55" y="12"/>
                </a:lnTo>
                <a:lnTo>
                  <a:pt x="73" y="6"/>
                </a:lnTo>
                <a:lnTo>
                  <a:pt x="95" y="2"/>
                </a:lnTo>
                <a:lnTo>
                  <a:pt x="11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7" name="Freeform 58"/>
          <p:cNvSpPr>
            <a:spLocks noEditPoints="1"/>
          </p:cNvSpPr>
          <p:nvPr userDrawn="1"/>
        </p:nvSpPr>
        <p:spPr bwMode="auto">
          <a:xfrm>
            <a:off x="3090643" y="1527005"/>
            <a:ext cx="23807" cy="177228"/>
          </a:xfrm>
          <a:custGeom>
            <a:avLst/>
            <a:gdLst>
              <a:gd name="T0" fmla="*/ 2 w 54"/>
              <a:gd name="T1" fmla="*/ 115 h 402"/>
              <a:gd name="T2" fmla="*/ 54 w 54"/>
              <a:gd name="T3" fmla="*/ 115 h 402"/>
              <a:gd name="T4" fmla="*/ 54 w 54"/>
              <a:gd name="T5" fmla="*/ 402 h 402"/>
              <a:gd name="T6" fmla="*/ 2 w 54"/>
              <a:gd name="T7" fmla="*/ 402 h 402"/>
              <a:gd name="T8" fmla="*/ 2 w 54"/>
              <a:gd name="T9" fmla="*/ 115 h 402"/>
              <a:gd name="T10" fmla="*/ 0 w 54"/>
              <a:gd name="T11" fmla="*/ 0 h 402"/>
              <a:gd name="T12" fmla="*/ 54 w 54"/>
              <a:gd name="T13" fmla="*/ 0 h 402"/>
              <a:gd name="T14" fmla="*/ 54 w 54"/>
              <a:gd name="T15" fmla="*/ 57 h 402"/>
              <a:gd name="T16" fmla="*/ 0 w 54"/>
              <a:gd name="T17" fmla="*/ 57 h 402"/>
              <a:gd name="T18" fmla="*/ 0 w 54"/>
              <a:gd name="T1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02">
                <a:moveTo>
                  <a:pt x="2" y="115"/>
                </a:moveTo>
                <a:lnTo>
                  <a:pt x="54" y="115"/>
                </a:lnTo>
                <a:lnTo>
                  <a:pt x="54" y="402"/>
                </a:lnTo>
                <a:lnTo>
                  <a:pt x="2" y="402"/>
                </a:lnTo>
                <a:lnTo>
                  <a:pt x="2" y="115"/>
                </a:lnTo>
                <a:close/>
                <a:moveTo>
                  <a:pt x="0" y="0"/>
                </a:moveTo>
                <a:lnTo>
                  <a:pt x="54" y="0"/>
                </a:lnTo>
                <a:lnTo>
                  <a:pt x="54" y="57"/>
                </a:lnTo>
                <a:lnTo>
                  <a:pt x="0" y="57"/>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8" name="Freeform 59"/>
          <p:cNvSpPr>
            <a:spLocks noEditPoints="1"/>
          </p:cNvSpPr>
          <p:nvPr userDrawn="1"/>
        </p:nvSpPr>
        <p:spPr bwMode="auto">
          <a:xfrm>
            <a:off x="3142666" y="1522595"/>
            <a:ext cx="121679" cy="185164"/>
          </a:xfrm>
          <a:custGeom>
            <a:avLst/>
            <a:gdLst>
              <a:gd name="T0" fmla="*/ 141 w 278"/>
              <a:gd name="T1" fmla="*/ 160 h 420"/>
              <a:gd name="T2" fmla="*/ 115 w 278"/>
              <a:gd name="T3" fmla="*/ 164 h 420"/>
              <a:gd name="T4" fmla="*/ 93 w 278"/>
              <a:gd name="T5" fmla="*/ 174 h 420"/>
              <a:gd name="T6" fmla="*/ 77 w 278"/>
              <a:gd name="T7" fmla="*/ 190 h 420"/>
              <a:gd name="T8" fmla="*/ 64 w 278"/>
              <a:gd name="T9" fmla="*/ 210 h 420"/>
              <a:gd name="T10" fmla="*/ 58 w 278"/>
              <a:gd name="T11" fmla="*/ 238 h 420"/>
              <a:gd name="T12" fmla="*/ 54 w 278"/>
              <a:gd name="T13" fmla="*/ 269 h 420"/>
              <a:gd name="T14" fmla="*/ 58 w 278"/>
              <a:gd name="T15" fmla="*/ 301 h 420"/>
              <a:gd name="T16" fmla="*/ 64 w 278"/>
              <a:gd name="T17" fmla="*/ 327 h 420"/>
              <a:gd name="T18" fmla="*/ 77 w 278"/>
              <a:gd name="T19" fmla="*/ 349 h 420"/>
              <a:gd name="T20" fmla="*/ 93 w 278"/>
              <a:gd name="T21" fmla="*/ 365 h 420"/>
              <a:gd name="T22" fmla="*/ 115 w 278"/>
              <a:gd name="T23" fmla="*/ 372 h 420"/>
              <a:gd name="T24" fmla="*/ 141 w 278"/>
              <a:gd name="T25" fmla="*/ 376 h 420"/>
              <a:gd name="T26" fmla="*/ 167 w 278"/>
              <a:gd name="T27" fmla="*/ 372 h 420"/>
              <a:gd name="T28" fmla="*/ 186 w 278"/>
              <a:gd name="T29" fmla="*/ 363 h 420"/>
              <a:gd name="T30" fmla="*/ 204 w 278"/>
              <a:gd name="T31" fmla="*/ 347 h 420"/>
              <a:gd name="T32" fmla="*/ 216 w 278"/>
              <a:gd name="T33" fmla="*/ 325 h 420"/>
              <a:gd name="T34" fmla="*/ 224 w 278"/>
              <a:gd name="T35" fmla="*/ 299 h 420"/>
              <a:gd name="T36" fmla="*/ 226 w 278"/>
              <a:gd name="T37" fmla="*/ 269 h 420"/>
              <a:gd name="T38" fmla="*/ 224 w 278"/>
              <a:gd name="T39" fmla="*/ 236 h 420"/>
              <a:gd name="T40" fmla="*/ 218 w 278"/>
              <a:gd name="T41" fmla="*/ 210 h 420"/>
              <a:gd name="T42" fmla="*/ 204 w 278"/>
              <a:gd name="T43" fmla="*/ 188 h 420"/>
              <a:gd name="T44" fmla="*/ 188 w 278"/>
              <a:gd name="T45" fmla="*/ 174 h 420"/>
              <a:gd name="T46" fmla="*/ 167 w 278"/>
              <a:gd name="T47" fmla="*/ 164 h 420"/>
              <a:gd name="T48" fmla="*/ 141 w 278"/>
              <a:gd name="T49" fmla="*/ 160 h 420"/>
              <a:gd name="T50" fmla="*/ 226 w 278"/>
              <a:gd name="T51" fmla="*/ 0 h 420"/>
              <a:gd name="T52" fmla="*/ 278 w 278"/>
              <a:gd name="T53" fmla="*/ 0 h 420"/>
              <a:gd name="T54" fmla="*/ 278 w 278"/>
              <a:gd name="T55" fmla="*/ 412 h 420"/>
              <a:gd name="T56" fmla="*/ 250 w 278"/>
              <a:gd name="T57" fmla="*/ 412 h 420"/>
              <a:gd name="T58" fmla="*/ 242 w 278"/>
              <a:gd name="T59" fmla="*/ 412 h 420"/>
              <a:gd name="T60" fmla="*/ 236 w 278"/>
              <a:gd name="T61" fmla="*/ 410 h 420"/>
              <a:gd name="T62" fmla="*/ 230 w 278"/>
              <a:gd name="T63" fmla="*/ 406 h 420"/>
              <a:gd name="T64" fmla="*/ 228 w 278"/>
              <a:gd name="T65" fmla="*/ 400 h 420"/>
              <a:gd name="T66" fmla="*/ 226 w 278"/>
              <a:gd name="T67" fmla="*/ 392 h 420"/>
              <a:gd name="T68" fmla="*/ 226 w 278"/>
              <a:gd name="T69" fmla="*/ 370 h 420"/>
              <a:gd name="T70" fmla="*/ 210 w 278"/>
              <a:gd name="T71" fmla="*/ 390 h 420"/>
              <a:gd name="T72" fmla="*/ 188 w 278"/>
              <a:gd name="T73" fmla="*/ 406 h 420"/>
              <a:gd name="T74" fmla="*/ 161 w 278"/>
              <a:gd name="T75" fmla="*/ 416 h 420"/>
              <a:gd name="T76" fmla="*/ 129 w 278"/>
              <a:gd name="T77" fmla="*/ 420 h 420"/>
              <a:gd name="T78" fmla="*/ 99 w 278"/>
              <a:gd name="T79" fmla="*/ 418 h 420"/>
              <a:gd name="T80" fmla="*/ 73 w 278"/>
              <a:gd name="T81" fmla="*/ 410 h 420"/>
              <a:gd name="T82" fmla="*/ 52 w 278"/>
              <a:gd name="T83" fmla="*/ 396 h 420"/>
              <a:gd name="T84" fmla="*/ 34 w 278"/>
              <a:gd name="T85" fmla="*/ 378 h 420"/>
              <a:gd name="T86" fmla="*/ 20 w 278"/>
              <a:gd name="T87" fmla="*/ 357 h 420"/>
              <a:gd name="T88" fmla="*/ 10 w 278"/>
              <a:gd name="T89" fmla="*/ 331 h 420"/>
              <a:gd name="T90" fmla="*/ 2 w 278"/>
              <a:gd name="T91" fmla="*/ 301 h 420"/>
              <a:gd name="T92" fmla="*/ 0 w 278"/>
              <a:gd name="T93" fmla="*/ 269 h 420"/>
              <a:gd name="T94" fmla="*/ 2 w 278"/>
              <a:gd name="T95" fmla="*/ 236 h 420"/>
              <a:gd name="T96" fmla="*/ 10 w 278"/>
              <a:gd name="T97" fmla="*/ 208 h 420"/>
              <a:gd name="T98" fmla="*/ 20 w 278"/>
              <a:gd name="T99" fmla="*/ 182 h 420"/>
              <a:gd name="T100" fmla="*/ 36 w 278"/>
              <a:gd name="T101" fmla="*/ 160 h 420"/>
              <a:gd name="T102" fmla="*/ 54 w 278"/>
              <a:gd name="T103" fmla="*/ 141 h 420"/>
              <a:gd name="T104" fmla="*/ 77 w 278"/>
              <a:gd name="T105" fmla="*/ 129 h 420"/>
              <a:gd name="T106" fmla="*/ 103 w 278"/>
              <a:gd name="T107" fmla="*/ 119 h 420"/>
              <a:gd name="T108" fmla="*/ 133 w 278"/>
              <a:gd name="T109" fmla="*/ 117 h 420"/>
              <a:gd name="T110" fmla="*/ 163 w 278"/>
              <a:gd name="T111" fmla="*/ 121 h 420"/>
              <a:gd name="T112" fmla="*/ 188 w 278"/>
              <a:gd name="T113" fmla="*/ 129 h 420"/>
              <a:gd name="T114" fmla="*/ 208 w 278"/>
              <a:gd name="T115" fmla="*/ 143 h 420"/>
              <a:gd name="T116" fmla="*/ 226 w 278"/>
              <a:gd name="T117" fmla="*/ 162 h 420"/>
              <a:gd name="T118" fmla="*/ 226 w 278"/>
              <a:gd name="T119"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8" h="420">
                <a:moveTo>
                  <a:pt x="141" y="160"/>
                </a:moveTo>
                <a:lnTo>
                  <a:pt x="115" y="164"/>
                </a:lnTo>
                <a:lnTo>
                  <a:pt x="93" y="174"/>
                </a:lnTo>
                <a:lnTo>
                  <a:pt x="77" y="190"/>
                </a:lnTo>
                <a:lnTo>
                  <a:pt x="64" y="210"/>
                </a:lnTo>
                <a:lnTo>
                  <a:pt x="58" y="238"/>
                </a:lnTo>
                <a:lnTo>
                  <a:pt x="54" y="269"/>
                </a:lnTo>
                <a:lnTo>
                  <a:pt x="58" y="301"/>
                </a:lnTo>
                <a:lnTo>
                  <a:pt x="64" y="327"/>
                </a:lnTo>
                <a:lnTo>
                  <a:pt x="77" y="349"/>
                </a:lnTo>
                <a:lnTo>
                  <a:pt x="93" y="365"/>
                </a:lnTo>
                <a:lnTo>
                  <a:pt x="115" y="372"/>
                </a:lnTo>
                <a:lnTo>
                  <a:pt x="141" y="376"/>
                </a:lnTo>
                <a:lnTo>
                  <a:pt x="167" y="372"/>
                </a:lnTo>
                <a:lnTo>
                  <a:pt x="186" y="363"/>
                </a:lnTo>
                <a:lnTo>
                  <a:pt x="204" y="347"/>
                </a:lnTo>
                <a:lnTo>
                  <a:pt x="216" y="325"/>
                </a:lnTo>
                <a:lnTo>
                  <a:pt x="224" y="299"/>
                </a:lnTo>
                <a:lnTo>
                  <a:pt x="226" y="269"/>
                </a:lnTo>
                <a:lnTo>
                  <a:pt x="224" y="236"/>
                </a:lnTo>
                <a:lnTo>
                  <a:pt x="218" y="210"/>
                </a:lnTo>
                <a:lnTo>
                  <a:pt x="204" y="188"/>
                </a:lnTo>
                <a:lnTo>
                  <a:pt x="188" y="174"/>
                </a:lnTo>
                <a:lnTo>
                  <a:pt x="167" y="164"/>
                </a:lnTo>
                <a:lnTo>
                  <a:pt x="141" y="160"/>
                </a:lnTo>
                <a:close/>
                <a:moveTo>
                  <a:pt x="226" y="0"/>
                </a:moveTo>
                <a:lnTo>
                  <a:pt x="278" y="0"/>
                </a:lnTo>
                <a:lnTo>
                  <a:pt x="278" y="412"/>
                </a:lnTo>
                <a:lnTo>
                  <a:pt x="250" y="412"/>
                </a:lnTo>
                <a:lnTo>
                  <a:pt x="242" y="412"/>
                </a:lnTo>
                <a:lnTo>
                  <a:pt x="236" y="410"/>
                </a:lnTo>
                <a:lnTo>
                  <a:pt x="230" y="406"/>
                </a:lnTo>
                <a:lnTo>
                  <a:pt x="228" y="400"/>
                </a:lnTo>
                <a:lnTo>
                  <a:pt x="226" y="392"/>
                </a:lnTo>
                <a:lnTo>
                  <a:pt x="226" y="370"/>
                </a:lnTo>
                <a:lnTo>
                  <a:pt x="210" y="390"/>
                </a:lnTo>
                <a:lnTo>
                  <a:pt x="188" y="406"/>
                </a:lnTo>
                <a:lnTo>
                  <a:pt x="161" y="416"/>
                </a:lnTo>
                <a:lnTo>
                  <a:pt x="129" y="420"/>
                </a:lnTo>
                <a:lnTo>
                  <a:pt x="99" y="418"/>
                </a:lnTo>
                <a:lnTo>
                  <a:pt x="73" y="410"/>
                </a:lnTo>
                <a:lnTo>
                  <a:pt x="52" y="396"/>
                </a:lnTo>
                <a:lnTo>
                  <a:pt x="34" y="378"/>
                </a:lnTo>
                <a:lnTo>
                  <a:pt x="20" y="357"/>
                </a:lnTo>
                <a:lnTo>
                  <a:pt x="10" y="331"/>
                </a:lnTo>
                <a:lnTo>
                  <a:pt x="2" y="301"/>
                </a:lnTo>
                <a:lnTo>
                  <a:pt x="0" y="269"/>
                </a:lnTo>
                <a:lnTo>
                  <a:pt x="2" y="236"/>
                </a:lnTo>
                <a:lnTo>
                  <a:pt x="10" y="208"/>
                </a:lnTo>
                <a:lnTo>
                  <a:pt x="20" y="182"/>
                </a:lnTo>
                <a:lnTo>
                  <a:pt x="36" y="160"/>
                </a:lnTo>
                <a:lnTo>
                  <a:pt x="54" y="141"/>
                </a:lnTo>
                <a:lnTo>
                  <a:pt x="77" y="129"/>
                </a:lnTo>
                <a:lnTo>
                  <a:pt x="103" y="119"/>
                </a:lnTo>
                <a:lnTo>
                  <a:pt x="133" y="117"/>
                </a:lnTo>
                <a:lnTo>
                  <a:pt x="163" y="121"/>
                </a:lnTo>
                <a:lnTo>
                  <a:pt x="188" y="129"/>
                </a:lnTo>
                <a:lnTo>
                  <a:pt x="208" y="143"/>
                </a:lnTo>
                <a:lnTo>
                  <a:pt x="226" y="162"/>
                </a:lnTo>
                <a:lnTo>
                  <a:pt x="22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9" name="Freeform 60"/>
          <p:cNvSpPr>
            <a:spLocks noEditPoints="1"/>
          </p:cNvSpPr>
          <p:nvPr userDrawn="1"/>
        </p:nvSpPr>
        <p:spPr bwMode="auto">
          <a:xfrm>
            <a:off x="3293441" y="1573735"/>
            <a:ext cx="113744" cy="134024"/>
          </a:xfrm>
          <a:custGeom>
            <a:avLst/>
            <a:gdLst>
              <a:gd name="T0" fmla="*/ 139 w 258"/>
              <a:gd name="T1" fmla="*/ 43 h 303"/>
              <a:gd name="T2" fmla="*/ 117 w 258"/>
              <a:gd name="T3" fmla="*/ 45 h 303"/>
              <a:gd name="T4" fmla="*/ 97 w 258"/>
              <a:gd name="T5" fmla="*/ 51 h 303"/>
              <a:gd name="T6" fmla="*/ 81 w 258"/>
              <a:gd name="T7" fmla="*/ 65 h 303"/>
              <a:gd name="T8" fmla="*/ 67 w 258"/>
              <a:gd name="T9" fmla="*/ 81 h 303"/>
              <a:gd name="T10" fmla="*/ 57 w 258"/>
              <a:gd name="T11" fmla="*/ 101 h 303"/>
              <a:gd name="T12" fmla="*/ 54 w 258"/>
              <a:gd name="T13" fmla="*/ 125 h 303"/>
              <a:gd name="T14" fmla="*/ 208 w 258"/>
              <a:gd name="T15" fmla="*/ 125 h 303"/>
              <a:gd name="T16" fmla="*/ 208 w 258"/>
              <a:gd name="T17" fmla="*/ 121 h 303"/>
              <a:gd name="T18" fmla="*/ 206 w 258"/>
              <a:gd name="T19" fmla="*/ 97 h 303"/>
              <a:gd name="T20" fmla="*/ 200 w 258"/>
              <a:gd name="T21" fmla="*/ 77 h 303"/>
              <a:gd name="T22" fmla="*/ 190 w 258"/>
              <a:gd name="T23" fmla="*/ 63 h 303"/>
              <a:gd name="T24" fmla="*/ 176 w 258"/>
              <a:gd name="T25" fmla="*/ 51 h 303"/>
              <a:gd name="T26" fmla="*/ 161 w 258"/>
              <a:gd name="T27" fmla="*/ 45 h 303"/>
              <a:gd name="T28" fmla="*/ 139 w 258"/>
              <a:gd name="T29" fmla="*/ 43 h 303"/>
              <a:gd name="T30" fmla="*/ 139 w 258"/>
              <a:gd name="T31" fmla="*/ 0 h 303"/>
              <a:gd name="T32" fmla="*/ 166 w 258"/>
              <a:gd name="T33" fmla="*/ 2 h 303"/>
              <a:gd name="T34" fmla="*/ 190 w 258"/>
              <a:gd name="T35" fmla="*/ 10 h 303"/>
              <a:gd name="T36" fmla="*/ 210 w 258"/>
              <a:gd name="T37" fmla="*/ 22 h 303"/>
              <a:gd name="T38" fmla="*/ 226 w 258"/>
              <a:gd name="T39" fmla="*/ 35 h 303"/>
              <a:gd name="T40" fmla="*/ 240 w 258"/>
              <a:gd name="T41" fmla="*/ 55 h 303"/>
              <a:gd name="T42" fmla="*/ 250 w 258"/>
              <a:gd name="T43" fmla="*/ 77 h 303"/>
              <a:gd name="T44" fmla="*/ 256 w 258"/>
              <a:gd name="T45" fmla="*/ 103 h 303"/>
              <a:gd name="T46" fmla="*/ 258 w 258"/>
              <a:gd name="T47" fmla="*/ 131 h 303"/>
              <a:gd name="T48" fmla="*/ 254 w 258"/>
              <a:gd name="T49" fmla="*/ 164 h 303"/>
              <a:gd name="T50" fmla="*/ 52 w 258"/>
              <a:gd name="T51" fmla="*/ 164 h 303"/>
              <a:gd name="T52" fmla="*/ 55 w 258"/>
              <a:gd name="T53" fmla="*/ 192 h 303"/>
              <a:gd name="T54" fmla="*/ 65 w 258"/>
              <a:gd name="T55" fmla="*/ 216 h 303"/>
              <a:gd name="T56" fmla="*/ 79 w 258"/>
              <a:gd name="T57" fmla="*/ 236 h 303"/>
              <a:gd name="T58" fmla="*/ 99 w 258"/>
              <a:gd name="T59" fmla="*/ 248 h 303"/>
              <a:gd name="T60" fmla="*/ 123 w 258"/>
              <a:gd name="T61" fmla="*/ 255 h 303"/>
              <a:gd name="T62" fmla="*/ 151 w 258"/>
              <a:gd name="T63" fmla="*/ 259 h 303"/>
              <a:gd name="T64" fmla="*/ 180 w 258"/>
              <a:gd name="T65" fmla="*/ 255 h 303"/>
              <a:gd name="T66" fmla="*/ 204 w 258"/>
              <a:gd name="T67" fmla="*/ 249 h 303"/>
              <a:gd name="T68" fmla="*/ 224 w 258"/>
              <a:gd name="T69" fmla="*/ 236 h 303"/>
              <a:gd name="T70" fmla="*/ 246 w 258"/>
              <a:gd name="T71" fmla="*/ 269 h 303"/>
              <a:gd name="T72" fmla="*/ 226 w 258"/>
              <a:gd name="T73" fmla="*/ 285 h 303"/>
              <a:gd name="T74" fmla="*/ 202 w 258"/>
              <a:gd name="T75" fmla="*/ 295 h 303"/>
              <a:gd name="T76" fmla="*/ 176 w 258"/>
              <a:gd name="T77" fmla="*/ 301 h 303"/>
              <a:gd name="T78" fmla="*/ 147 w 258"/>
              <a:gd name="T79" fmla="*/ 303 h 303"/>
              <a:gd name="T80" fmla="*/ 115 w 258"/>
              <a:gd name="T81" fmla="*/ 301 h 303"/>
              <a:gd name="T82" fmla="*/ 85 w 258"/>
              <a:gd name="T83" fmla="*/ 293 h 303"/>
              <a:gd name="T84" fmla="*/ 61 w 258"/>
              <a:gd name="T85" fmla="*/ 281 h 303"/>
              <a:gd name="T86" fmla="*/ 40 w 258"/>
              <a:gd name="T87" fmla="*/ 263 h 303"/>
              <a:gd name="T88" fmla="*/ 24 w 258"/>
              <a:gd name="T89" fmla="*/ 242 h 303"/>
              <a:gd name="T90" fmla="*/ 10 w 258"/>
              <a:gd name="T91" fmla="*/ 216 h 303"/>
              <a:gd name="T92" fmla="*/ 2 w 258"/>
              <a:gd name="T93" fmla="*/ 184 h 303"/>
              <a:gd name="T94" fmla="*/ 0 w 258"/>
              <a:gd name="T95" fmla="*/ 148 h 303"/>
              <a:gd name="T96" fmla="*/ 2 w 258"/>
              <a:gd name="T97" fmla="*/ 115 h 303"/>
              <a:gd name="T98" fmla="*/ 10 w 258"/>
              <a:gd name="T99" fmla="*/ 85 h 303"/>
              <a:gd name="T100" fmla="*/ 24 w 258"/>
              <a:gd name="T101" fmla="*/ 59 h 303"/>
              <a:gd name="T102" fmla="*/ 40 w 258"/>
              <a:gd name="T103" fmla="*/ 39 h 303"/>
              <a:gd name="T104" fmla="*/ 59 w 258"/>
              <a:gd name="T105" fmla="*/ 22 h 303"/>
              <a:gd name="T106" fmla="*/ 83 w 258"/>
              <a:gd name="T107" fmla="*/ 10 h 303"/>
              <a:gd name="T108" fmla="*/ 109 w 258"/>
              <a:gd name="T109" fmla="*/ 2 h 303"/>
              <a:gd name="T110" fmla="*/ 139 w 258"/>
              <a:gd name="T11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3">
                <a:moveTo>
                  <a:pt x="139" y="43"/>
                </a:moveTo>
                <a:lnTo>
                  <a:pt x="117" y="45"/>
                </a:lnTo>
                <a:lnTo>
                  <a:pt x="97" y="51"/>
                </a:lnTo>
                <a:lnTo>
                  <a:pt x="81" y="65"/>
                </a:lnTo>
                <a:lnTo>
                  <a:pt x="67" y="81"/>
                </a:lnTo>
                <a:lnTo>
                  <a:pt x="57" y="101"/>
                </a:lnTo>
                <a:lnTo>
                  <a:pt x="54" y="125"/>
                </a:lnTo>
                <a:lnTo>
                  <a:pt x="208" y="125"/>
                </a:lnTo>
                <a:lnTo>
                  <a:pt x="208" y="121"/>
                </a:lnTo>
                <a:lnTo>
                  <a:pt x="206" y="97"/>
                </a:lnTo>
                <a:lnTo>
                  <a:pt x="200" y="77"/>
                </a:lnTo>
                <a:lnTo>
                  <a:pt x="190" y="63"/>
                </a:lnTo>
                <a:lnTo>
                  <a:pt x="176" y="51"/>
                </a:lnTo>
                <a:lnTo>
                  <a:pt x="161" y="45"/>
                </a:lnTo>
                <a:lnTo>
                  <a:pt x="139" y="43"/>
                </a:lnTo>
                <a:close/>
                <a:moveTo>
                  <a:pt x="139" y="0"/>
                </a:moveTo>
                <a:lnTo>
                  <a:pt x="166" y="2"/>
                </a:lnTo>
                <a:lnTo>
                  <a:pt x="190" y="10"/>
                </a:lnTo>
                <a:lnTo>
                  <a:pt x="210" y="22"/>
                </a:lnTo>
                <a:lnTo>
                  <a:pt x="226" y="35"/>
                </a:lnTo>
                <a:lnTo>
                  <a:pt x="240" y="55"/>
                </a:lnTo>
                <a:lnTo>
                  <a:pt x="250" y="77"/>
                </a:lnTo>
                <a:lnTo>
                  <a:pt x="256" y="103"/>
                </a:lnTo>
                <a:lnTo>
                  <a:pt x="258" y="131"/>
                </a:lnTo>
                <a:lnTo>
                  <a:pt x="254" y="164"/>
                </a:lnTo>
                <a:lnTo>
                  <a:pt x="52" y="164"/>
                </a:lnTo>
                <a:lnTo>
                  <a:pt x="55" y="192"/>
                </a:lnTo>
                <a:lnTo>
                  <a:pt x="65" y="216"/>
                </a:lnTo>
                <a:lnTo>
                  <a:pt x="79" y="236"/>
                </a:lnTo>
                <a:lnTo>
                  <a:pt x="99" y="248"/>
                </a:lnTo>
                <a:lnTo>
                  <a:pt x="123" y="255"/>
                </a:lnTo>
                <a:lnTo>
                  <a:pt x="151" y="259"/>
                </a:lnTo>
                <a:lnTo>
                  <a:pt x="180" y="255"/>
                </a:lnTo>
                <a:lnTo>
                  <a:pt x="204" y="249"/>
                </a:lnTo>
                <a:lnTo>
                  <a:pt x="224" y="236"/>
                </a:lnTo>
                <a:lnTo>
                  <a:pt x="246" y="269"/>
                </a:lnTo>
                <a:lnTo>
                  <a:pt x="226" y="285"/>
                </a:lnTo>
                <a:lnTo>
                  <a:pt x="202" y="295"/>
                </a:lnTo>
                <a:lnTo>
                  <a:pt x="176" y="301"/>
                </a:lnTo>
                <a:lnTo>
                  <a:pt x="147" y="303"/>
                </a:lnTo>
                <a:lnTo>
                  <a:pt x="115" y="301"/>
                </a:lnTo>
                <a:lnTo>
                  <a:pt x="85" y="293"/>
                </a:lnTo>
                <a:lnTo>
                  <a:pt x="61" y="281"/>
                </a:lnTo>
                <a:lnTo>
                  <a:pt x="40" y="263"/>
                </a:lnTo>
                <a:lnTo>
                  <a:pt x="24" y="242"/>
                </a:lnTo>
                <a:lnTo>
                  <a:pt x="10" y="216"/>
                </a:lnTo>
                <a:lnTo>
                  <a:pt x="2" y="184"/>
                </a:lnTo>
                <a:lnTo>
                  <a:pt x="0" y="148"/>
                </a:lnTo>
                <a:lnTo>
                  <a:pt x="2" y="115"/>
                </a:lnTo>
                <a:lnTo>
                  <a:pt x="10" y="85"/>
                </a:lnTo>
                <a:lnTo>
                  <a:pt x="24" y="59"/>
                </a:lnTo>
                <a:lnTo>
                  <a:pt x="40" y="39"/>
                </a:lnTo>
                <a:lnTo>
                  <a:pt x="59" y="22"/>
                </a:lnTo>
                <a:lnTo>
                  <a:pt x="83" y="10"/>
                </a:lnTo>
                <a:lnTo>
                  <a:pt x="109" y="2"/>
                </a:lnTo>
                <a:lnTo>
                  <a:pt x="13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42" name="TextBox 41"/>
          <p:cNvSpPr txBox="1"/>
          <p:nvPr userDrawn="1"/>
        </p:nvSpPr>
        <p:spPr>
          <a:xfrm>
            <a:off x="471949" y="6520159"/>
            <a:ext cx="1329210" cy="215444"/>
          </a:xfrm>
          <a:prstGeom prst="rect">
            <a:avLst/>
          </a:prstGeom>
          <a:noFill/>
        </p:spPr>
        <p:txBody>
          <a:bodyPr wrap="none" rtlCol="0" anchor="ctr" anchorCtr="0">
            <a:spAutoFit/>
          </a:bodyPr>
          <a:lstStyle/>
          <a:p>
            <a:r>
              <a:rPr lang="en-US" sz="800" dirty="0">
                <a:solidFill>
                  <a:srgbClr val="FFFFFF"/>
                </a:solidFill>
              </a:rPr>
              <a:t>Internet of Things Group</a:t>
            </a:r>
          </a:p>
        </p:txBody>
      </p:sp>
      <p:sp>
        <p:nvSpPr>
          <p:cNvPr id="41" name="TextBox 40"/>
          <p:cNvSpPr txBox="1"/>
          <p:nvPr userDrawn="1"/>
        </p:nvSpPr>
        <p:spPr>
          <a:xfrm>
            <a:off x="5591696" y="6520159"/>
            <a:ext cx="1008609" cy="215444"/>
          </a:xfrm>
          <a:prstGeom prst="rect">
            <a:avLst/>
          </a:prstGeom>
          <a:noFill/>
        </p:spPr>
        <p:txBody>
          <a:bodyPr wrap="none" rtlCol="0" anchor="ctr" anchorCtr="0">
            <a:spAutoFit/>
          </a:bodyPr>
          <a:lstStyle/>
          <a:p>
            <a:pPr algn="ctr"/>
            <a:r>
              <a:rPr lang="en-US" sz="800" dirty="0" smtClean="0">
                <a:solidFill>
                  <a:srgbClr val="FFFFFF"/>
                </a:solidFill>
              </a:rPr>
              <a:t>Intel Confidential </a:t>
            </a:r>
            <a:endParaRPr lang="en-US" sz="800" dirty="0">
              <a:solidFill>
                <a:srgbClr val="FFFFFF"/>
              </a:solidFill>
            </a:endParaRPr>
          </a:p>
        </p:txBody>
      </p:sp>
    </p:spTree>
    <p:extLst>
      <p:ext uri="{BB962C8B-B14F-4D97-AF65-F5344CB8AC3E}">
        <p14:creationId xmlns:p14="http://schemas.microsoft.com/office/powerpoint/2010/main" val="3421878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7_Title Slide with Photo dark">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465"/>
            <a:ext cx="12192000" cy="6778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itle 1"/>
          <p:cNvSpPr>
            <a:spLocks noGrp="1"/>
          </p:cNvSpPr>
          <p:nvPr userDrawn="1">
            <p:ph type="ctrTitle" hasCustomPrompt="1"/>
          </p:nvPr>
        </p:nvSpPr>
        <p:spPr>
          <a:xfrm>
            <a:off x="462846" y="3733270"/>
            <a:ext cx="11257205" cy="1025858"/>
          </a:xfrm>
        </p:spPr>
        <p:txBody>
          <a:bodyPr wrap="square" anchor="b" anchorCtr="0">
            <a:spAutoFit/>
          </a:bodyPr>
          <a:lstStyle>
            <a:lvl1pPr algn="l">
              <a:lnSpc>
                <a:spcPct val="70000"/>
              </a:lnSpc>
              <a:defRPr sz="8666" b="0">
                <a:solidFill>
                  <a:schemeClr val="tx1">
                    <a:alpha val="90000"/>
                  </a:schemeClr>
                </a:solidFill>
                <a:latin typeface="+mj-lt"/>
                <a:ea typeface="Intel Clear Pro" panose="020B0804020202060201" pitchFamily="34" charset="0"/>
                <a:cs typeface="Intel Clear Pro" panose="020B0804020202060201" pitchFamily="34" charset="0"/>
              </a:defRPr>
            </a:lvl1pPr>
          </a:lstStyle>
          <a:p>
            <a:r>
              <a:rPr lang="en-US" dirty="0"/>
              <a:t>Click to edit title</a:t>
            </a:r>
          </a:p>
        </p:txBody>
      </p:sp>
      <p:sp>
        <p:nvSpPr>
          <p:cNvPr id="21" name="Text Placeholder 8"/>
          <p:cNvSpPr>
            <a:spLocks noGrp="1"/>
          </p:cNvSpPr>
          <p:nvPr userDrawn="1">
            <p:ph type="body" sz="quarter" idx="13" hasCustomPrompt="1"/>
          </p:nvPr>
        </p:nvSpPr>
        <p:spPr>
          <a:xfrm>
            <a:off x="462846" y="4626384"/>
            <a:ext cx="11257205" cy="420564"/>
          </a:xfrm>
        </p:spPr>
        <p:txBody>
          <a:bodyPr wrap="square">
            <a:spAutoFit/>
          </a:bodyPr>
          <a:lstStyle>
            <a:lvl1pPr marL="0" indent="0" algn="l">
              <a:spcBef>
                <a:spcPts val="0"/>
              </a:spcBef>
              <a:buNone/>
              <a:defRPr sz="2133">
                <a:solidFill>
                  <a:schemeClr val="accent2">
                    <a:lumMod val="40000"/>
                    <a:lumOff val="60000"/>
                  </a:schemeClr>
                </a:solidFill>
                <a:latin typeface="+mn-lt"/>
              </a:defRPr>
            </a:lvl1pPr>
            <a:lvl2pPr marL="0" indent="0" algn="l">
              <a:buNone/>
              <a:defRPr sz="2400">
                <a:solidFill>
                  <a:schemeClr val="tx1"/>
                </a:solidFill>
              </a:defRPr>
            </a:lvl2pPr>
            <a:lvl3pPr marL="0" indent="0" algn="l">
              <a:buNone/>
              <a:defRPr sz="2133">
                <a:solidFill>
                  <a:schemeClr val="tx1"/>
                </a:solidFill>
              </a:defRPr>
            </a:lvl3pPr>
            <a:lvl4pPr marL="0" indent="0" algn="l">
              <a:buNone/>
              <a:defRPr sz="1867">
                <a:solidFill>
                  <a:schemeClr val="tx1"/>
                </a:solidFill>
              </a:defRPr>
            </a:lvl4pPr>
            <a:lvl5pPr marL="0" indent="0" algn="l">
              <a:buNone/>
              <a:defRPr sz="1867">
                <a:solidFill>
                  <a:schemeClr val="tx1"/>
                </a:solidFill>
              </a:defRPr>
            </a:lvl5pPr>
          </a:lstStyle>
          <a:p>
            <a:pPr lvl="0"/>
            <a:r>
              <a:rPr lang="en-US" dirty="0"/>
              <a:t>Click to edit subtitle</a:t>
            </a:r>
          </a:p>
        </p:txBody>
      </p:sp>
      <p:sp>
        <p:nvSpPr>
          <p:cNvPr id="14" name="Rectangle 7"/>
          <p:cNvSpPr/>
          <p:nvPr userDrawn="1"/>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sp>
        <p:nvSpPr>
          <p:cNvPr id="10" name="Freeform 36"/>
          <p:cNvSpPr>
            <a:spLocks noEditPoints="1"/>
          </p:cNvSpPr>
          <p:nvPr userDrawn="1"/>
        </p:nvSpPr>
        <p:spPr bwMode="auto">
          <a:xfrm>
            <a:off x="602395" y="514775"/>
            <a:ext cx="1665592" cy="1097757"/>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11" name="Freeform 37"/>
          <p:cNvSpPr>
            <a:spLocks noEditPoints="1"/>
          </p:cNvSpPr>
          <p:nvPr userDrawn="1"/>
        </p:nvSpPr>
        <p:spPr bwMode="auto">
          <a:xfrm>
            <a:off x="2017576" y="770478"/>
            <a:ext cx="69657" cy="68775"/>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13" name="TextBox 12"/>
          <p:cNvSpPr txBox="1"/>
          <p:nvPr userDrawn="1"/>
        </p:nvSpPr>
        <p:spPr>
          <a:xfrm>
            <a:off x="471949" y="6520159"/>
            <a:ext cx="1329210" cy="215444"/>
          </a:xfrm>
          <a:prstGeom prst="rect">
            <a:avLst/>
          </a:prstGeom>
          <a:noFill/>
        </p:spPr>
        <p:txBody>
          <a:bodyPr wrap="none" rtlCol="0" anchor="ctr" anchorCtr="0">
            <a:spAutoFit/>
          </a:bodyPr>
          <a:lstStyle/>
          <a:p>
            <a:r>
              <a:rPr lang="en-US" sz="800" dirty="0">
                <a:solidFill>
                  <a:srgbClr val="FFFFFF"/>
                </a:solidFill>
              </a:rPr>
              <a:t>Internet of Things Group</a:t>
            </a:r>
          </a:p>
        </p:txBody>
      </p:sp>
      <p:sp>
        <p:nvSpPr>
          <p:cNvPr id="22" name="TextBox 21"/>
          <p:cNvSpPr txBox="1"/>
          <p:nvPr userDrawn="1"/>
        </p:nvSpPr>
        <p:spPr>
          <a:xfrm>
            <a:off x="5591696" y="6520159"/>
            <a:ext cx="1008609" cy="215444"/>
          </a:xfrm>
          <a:prstGeom prst="rect">
            <a:avLst/>
          </a:prstGeom>
          <a:noFill/>
        </p:spPr>
        <p:txBody>
          <a:bodyPr wrap="none" rtlCol="0" anchor="ctr" anchorCtr="0">
            <a:spAutoFit/>
          </a:bodyPr>
          <a:lstStyle/>
          <a:p>
            <a:pPr algn="ctr"/>
            <a:r>
              <a:rPr lang="en-US" sz="800" dirty="0" smtClean="0">
                <a:solidFill>
                  <a:srgbClr val="FFFFFF"/>
                </a:solidFill>
              </a:rPr>
              <a:t>Intel Confidential </a:t>
            </a:r>
            <a:endParaRPr lang="en-US" sz="800" dirty="0">
              <a:solidFill>
                <a:srgbClr val="FFFFFF"/>
              </a:solidFill>
            </a:endParaRPr>
          </a:p>
        </p:txBody>
      </p:sp>
    </p:spTree>
    <p:extLst>
      <p:ext uri="{BB962C8B-B14F-4D97-AF65-F5344CB8AC3E}">
        <p14:creationId xmlns:p14="http://schemas.microsoft.com/office/powerpoint/2010/main" val="35591244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3596867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idx="1" hasCustomPrompt="1"/>
          </p:nvPr>
        </p:nvSpPr>
        <p:spPr>
          <a:xfrm>
            <a:off x="471950" y="1558456"/>
            <a:ext cx="11248101" cy="428498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29332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552245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6197600" y="1558456"/>
            <a:ext cx="552245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6"/>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1414103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361237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4289815" y="1558456"/>
            <a:ext cx="361237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6" hasCustomPrompt="1"/>
          </p:nvPr>
        </p:nvSpPr>
        <p:spPr>
          <a:xfrm>
            <a:off x="8107680" y="1558456"/>
            <a:ext cx="361237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7"/>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414806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9"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1142898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3461707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Ref idx="1001">
        <a:schemeClr val="bg1"/>
      </p:bgRef>
    </p:bg>
    <p:spTree>
      <p:nvGrpSpPr>
        <p:cNvPr id="1" name=""/>
        <p:cNvGrpSpPr/>
        <p:nvPr/>
      </p:nvGrpSpPr>
      <p:grpSpPr>
        <a:xfrm>
          <a:off x="0" y="0"/>
          <a:ext cx="0" cy="0"/>
          <a:chOff x="0" y="0"/>
          <a:chExt cx="0" cy="0"/>
        </a:xfrm>
      </p:grpSpPr>
      <p:sp>
        <p:nvSpPr>
          <p:cNvPr id="11"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sp>
        <p:nvSpPr>
          <p:cNvPr id="3" name="Title 1"/>
          <p:cNvSpPr>
            <a:spLocks noGrp="1"/>
          </p:cNvSpPr>
          <p:nvPr>
            <p:ph type="ctrTitle" hasCustomPrompt="1"/>
          </p:nvPr>
        </p:nvSpPr>
        <p:spPr>
          <a:xfrm>
            <a:off x="471950" y="2612138"/>
            <a:ext cx="11248100" cy="898708"/>
          </a:xfrm>
        </p:spPr>
        <p:txBody>
          <a:bodyPr anchor="b"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3510845"/>
            <a:ext cx="11248100" cy="1569853"/>
          </a:xfrm>
        </p:spPr>
        <p:txBody>
          <a:bodyPr>
            <a:spAutoFit/>
          </a:bodyPr>
          <a:lstStyle>
            <a:lvl1pPr>
              <a:spcBef>
                <a:spcPts val="0"/>
              </a:spcBef>
              <a:buClrTx/>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2"/>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cxnSp>
        <p:nvCxnSpPr>
          <p:cNvPr id="6" name="Straight Connector 5"/>
          <p:cNvCxnSpPr/>
          <p:nvPr userDrawn="1"/>
        </p:nvCxnSpPr>
        <p:spPr>
          <a:xfrm>
            <a:off x="11633712" y="6516195"/>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grpSp>
        <p:nvGrpSpPr>
          <p:cNvPr id="9" name="Group 8"/>
          <p:cNvGrpSpPr/>
          <p:nvPr userDrawn="1"/>
        </p:nvGrpSpPr>
        <p:grpSpPr>
          <a:xfrm>
            <a:off x="11027965" y="6486789"/>
            <a:ext cx="452539" cy="298259"/>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grpSp>
      <p:sp>
        <p:nvSpPr>
          <p:cNvPr id="15" name="TextBox 14"/>
          <p:cNvSpPr txBox="1"/>
          <p:nvPr userDrawn="1"/>
        </p:nvSpPr>
        <p:spPr>
          <a:xfrm>
            <a:off x="471949" y="6520159"/>
            <a:ext cx="1329210" cy="215444"/>
          </a:xfrm>
          <a:prstGeom prst="rect">
            <a:avLst/>
          </a:prstGeom>
          <a:noFill/>
        </p:spPr>
        <p:txBody>
          <a:bodyPr wrap="none" rtlCol="0" anchor="ctr" anchorCtr="0">
            <a:spAutoFit/>
          </a:bodyPr>
          <a:lstStyle/>
          <a:p>
            <a:r>
              <a:rPr lang="en-US" sz="800" dirty="0">
                <a:solidFill>
                  <a:srgbClr val="FFFFFF"/>
                </a:solidFill>
              </a:rPr>
              <a:t>Internet of Things Group</a:t>
            </a:r>
          </a:p>
        </p:txBody>
      </p:sp>
      <p:sp>
        <p:nvSpPr>
          <p:cNvPr id="14" name="TextBox 13"/>
          <p:cNvSpPr txBox="1"/>
          <p:nvPr userDrawn="1"/>
        </p:nvSpPr>
        <p:spPr>
          <a:xfrm>
            <a:off x="5591696" y="6520159"/>
            <a:ext cx="1008609" cy="215444"/>
          </a:xfrm>
          <a:prstGeom prst="rect">
            <a:avLst/>
          </a:prstGeom>
          <a:noFill/>
        </p:spPr>
        <p:txBody>
          <a:bodyPr wrap="none" rtlCol="0" anchor="ctr" anchorCtr="0">
            <a:spAutoFit/>
          </a:bodyPr>
          <a:lstStyle/>
          <a:p>
            <a:pPr algn="ctr"/>
            <a:r>
              <a:rPr lang="en-US" sz="800" dirty="0" smtClean="0">
                <a:solidFill>
                  <a:srgbClr val="FFFFFF"/>
                </a:solidFill>
              </a:rPr>
              <a:t>Intel Confidential </a:t>
            </a:r>
            <a:endParaRPr lang="en-US" sz="800" dirty="0">
              <a:solidFill>
                <a:srgbClr val="FFFFFF"/>
              </a:solidFill>
            </a:endParaRPr>
          </a:p>
        </p:txBody>
      </p:sp>
    </p:spTree>
    <p:extLst>
      <p:ext uri="{BB962C8B-B14F-4D97-AF65-F5344CB8AC3E}">
        <p14:creationId xmlns:p14="http://schemas.microsoft.com/office/powerpoint/2010/main" val="1382244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Photo Section Header">
    <p:bg>
      <p:bgRef idx="1001">
        <a:schemeClr val="bg1"/>
      </p:bgRef>
    </p:bg>
    <p:spTree>
      <p:nvGrpSpPr>
        <p:cNvPr id="1" name=""/>
        <p:cNvGrpSpPr/>
        <p:nvPr/>
      </p:nvGrpSpPr>
      <p:grpSpPr>
        <a:xfrm>
          <a:off x="0" y="0"/>
          <a:ext cx="0" cy="0"/>
          <a:chOff x="0" y="0"/>
          <a:chExt cx="0" cy="0"/>
        </a:xfrm>
      </p:grpSpPr>
      <p:sp>
        <p:nvSpPr>
          <p:cNvPr id="13"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sp>
        <p:nvSpPr>
          <p:cNvPr id="3" name="Title 1"/>
          <p:cNvSpPr>
            <a:spLocks noGrp="1"/>
          </p:cNvSpPr>
          <p:nvPr>
            <p:ph type="ctrTitle" hasCustomPrompt="1"/>
          </p:nvPr>
        </p:nvSpPr>
        <p:spPr>
          <a:xfrm>
            <a:off x="471950" y="3544790"/>
            <a:ext cx="11248100" cy="898708"/>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p:nvPr>
        </p:nvSpPr>
        <p:spPr>
          <a:xfrm>
            <a:off x="471951" y="4443497"/>
            <a:ext cx="11248100" cy="1569853"/>
          </a:xfrm>
        </p:spPr>
        <p:txBody>
          <a:bodyPr>
            <a:spAutoFit/>
          </a:bodyPr>
          <a:lstStyle>
            <a:lvl1pPr>
              <a:spcBef>
                <a:spcPts val="0"/>
              </a:spcBef>
              <a:buClrTx/>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cxnSp>
        <p:nvCxnSpPr>
          <p:cNvPr id="8" name="Straight Connector 7"/>
          <p:cNvCxnSpPr/>
          <p:nvPr userDrawn="1"/>
        </p:nvCxnSpPr>
        <p:spPr>
          <a:xfrm>
            <a:off x="11633712" y="6516195"/>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userDrawn="1"/>
        </p:nvGrpSpPr>
        <p:grpSpPr>
          <a:xfrm>
            <a:off x="11027965" y="6486789"/>
            <a:ext cx="452539" cy="298259"/>
            <a:chOff x="451796" y="386081"/>
            <a:chExt cx="1249194" cy="823318"/>
          </a:xfrm>
        </p:grpSpPr>
        <p:sp>
          <p:nvSpPr>
            <p:cNvPr id="11"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4"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grpSp>
      <p:sp>
        <p:nvSpPr>
          <p:cNvPr id="12" name="TextBox 11"/>
          <p:cNvSpPr txBox="1"/>
          <p:nvPr userDrawn="1"/>
        </p:nvSpPr>
        <p:spPr>
          <a:xfrm>
            <a:off x="471949" y="6520159"/>
            <a:ext cx="1329210" cy="215444"/>
          </a:xfrm>
          <a:prstGeom prst="rect">
            <a:avLst/>
          </a:prstGeom>
          <a:noFill/>
        </p:spPr>
        <p:txBody>
          <a:bodyPr wrap="none" rtlCol="0" anchor="ctr" anchorCtr="0">
            <a:spAutoFit/>
          </a:bodyPr>
          <a:lstStyle/>
          <a:p>
            <a:r>
              <a:rPr lang="en-US" sz="800" dirty="0">
                <a:solidFill>
                  <a:srgbClr val="FFFFFF"/>
                </a:solidFill>
              </a:rPr>
              <a:t>Internet of Things Group</a:t>
            </a:r>
          </a:p>
        </p:txBody>
      </p:sp>
      <p:sp>
        <p:nvSpPr>
          <p:cNvPr id="15" name="TextBox 14"/>
          <p:cNvSpPr txBox="1"/>
          <p:nvPr userDrawn="1"/>
        </p:nvSpPr>
        <p:spPr>
          <a:xfrm>
            <a:off x="5591696" y="6520159"/>
            <a:ext cx="1008609" cy="215444"/>
          </a:xfrm>
          <a:prstGeom prst="rect">
            <a:avLst/>
          </a:prstGeom>
          <a:noFill/>
        </p:spPr>
        <p:txBody>
          <a:bodyPr wrap="none" rtlCol="0" anchor="ctr" anchorCtr="0">
            <a:spAutoFit/>
          </a:bodyPr>
          <a:lstStyle/>
          <a:p>
            <a:pPr algn="ctr"/>
            <a:r>
              <a:rPr lang="en-US" sz="800" dirty="0" smtClean="0">
                <a:solidFill>
                  <a:srgbClr val="FFFFFF"/>
                </a:solidFill>
              </a:rPr>
              <a:t>Intel Confidential </a:t>
            </a:r>
            <a:endParaRPr lang="en-US" sz="800" dirty="0">
              <a:solidFill>
                <a:srgbClr val="FFFFFF"/>
              </a:solidFill>
            </a:endParaRPr>
          </a:p>
        </p:txBody>
      </p:sp>
    </p:spTree>
    <p:extLst>
      <p:ext uri="{BB962C8B-B14F-4D97-AF65-F5344CB8AC3E}">
        <p14:creationId xmlns:p14="http://schemas.microsoft.com/office/powerpoint/2010/main" val="32095072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Header White">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0" y="2612138"/>
            <a:ext cx="11248100" cy="898708"/>
          </a:xfrm>
        </p:spPr>
        <p:txBody>
          <a:bodyPr anchor="b" anchorCtr="0">
            <a:spAutoFit/>
          </a:bodyPr>
          <a:lstStyle>
            <a:lvl1pPr algn="l">
              <a:lnSpc>
                <a:spcPct val="70000"/>
              </a:lnSpc>
              <a:defRPr sz="7200" b="0">
                <a:solidFill>
                  <a:schemeClr val="tx2">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3510845"/>
            <a:ext cx="11248100" cy="1569853"/>
          </a:xfrm>
        </p:spPr>
        <p:txBody>
          <a:bodyPr>
            <a:spAutoFit/>
          </a:bodyPr>
          <a:lstStyle>
            <a:lvl1pPr>
              <a:spcBef>
                <a:spcPts val="0"/>
              </a:spcBef>
              <a:buClrTx/>
              <a:defRPr sz="2133">
                <a:solidFill>
                  <a:schemeClr val="accent1"/>
                </a:solidFill>
              </a:defRPr>
            </a:lvl1pPr>
            <a:lvl2pPr>
              <a:spcBef>
                <a:spcPts val="0"/>
              </a:spcBef>
              <a:buClrTx/>
              <a:defRPr sz="1867">
                <a:solidFill>
                  <a:schemeClr val="accent1"/>
                </a:solidFill>
              </a:defRPr>
            </a:lvl2pPr>
            <a:lvl3pPr>
              <a:spcBef>
                <a:spcPts val="0"/>
              </a:spcBef>
              <a:buClrTx/>
              <a:defRPr sz="1867">
                <a:solidFill>
                  <a:schemeClr val="accent1"/>
                </a:solidFill>
              </a:defRPr>
            </a:lvl3pPr>
            <a:lvl4pPr>
              <a:spcBef>
                <a:spcPts val="0"/>
              </a:spcBef>
              <a:buClrTx/>
              <a:defRPr sz="1867">
                <a:solidFill>
                  <a:schemeClr val="accent1"/>
                </a:solidFill>
              </a:defRPr>
            </a:lvl4pPr>
            <a:lvl5pPr>
              <a:spcBef>
                <a:spcPts val="0"/>
              </a:spcBef>
              <a:buClrTx/>
              <a:defRPr sz="1867">
                <a:solidFill>
                  <a:schemeClr val="accent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2"/>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547860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hoto Section Header White">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0" y="3544790"/>
            <a:ext cx="11248100" cy="898708"/>
          </a:xfrm>
        </p:spPr>
        <p:txBody>
          <a:bodyPr anchor="t" anchorCtr="0">
            <a:spAutoFit/>
          </a:bodyPr>
          <a:lstStyle>
            <a:lvl1pPr algn="l">
              <a:lnSpc>
                <a:spcPct val="70000"/>
              </a:lnSpc>
              <a:defRPr sz="7200" b="0">
                <a:solidFill>
                  <a:schemeClr val="tx2">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4443497"/>
            <a:ext cx="11248100" cy="1569853"/>
          </a:xfrm>
        </p:spPr>
        <p:txBody>
          <a:bodyPr>
            <a:spAutoFit/>
          </a:bodyPr>
          <a:lstStyle>
            <a:lvl1pPr>
              <a:spcBef>
                <a:spcPts val="0"/>
              </a:spcBef>
              <a:buClrTx/>
              <a:defRPr sz="2133">
                <a:solidFill>
                  <a:schemeClr val="accent1"/>
                </a:solidFill>
              </a:defRPr>
            </a:lvl1pPr>
            <a:lvl2pPr>
              <a:spcBef>
                <a:spcPts val="0"/>
              </a:spcBef>
              <a:buClrTx/>
              <a:defRPr sz="1867">
                <a:solidFill>
                  <a:schemeClr val="accent1"/>
                </a:solidFill>
              </a:defRPr>
            </a:lvl2pPr>
            <a:lvl3pPr>
              <a:spcBef>
                <a:spcPts val="0"/>
              </a:spcBef>
              <a:buClrTx/>
              <a:defRPr sz="1867">
                <a:solidFill>
                  <a:schemeClr val="accent1"/>
                </a:solidFill>
              </a:defRPr>
            </a:lvl3pPr>
            <a:lvl4pPr>
              <a:spcBef>
                <a:spcPts val="0"/>
              </a:spcBef>
              <a:buClrTx/>
              <a:defRPr sz="1867">
                <a:solidFill>
                  <a:schemeClr val="accent1"/>
                </a:solidFill>
              </a:defRPr>
            </a:lvl4pPr>
            <a:lvl5pPr>
              <a:spcBef>
                <a:spcPts val="0"/>
              </a:spcBef>
              <a:buClrTx/>
              <a:defRPr sz="1867">
                <a:solidFill>
                  <a:schemeClr val="accent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1705538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 dark">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solidFill>
              </a:defRPr>
            </a:lvl1pPr>
          </a:lstStyle>
          <a:p>
            <a:r>
              <a:rPr lang="en-US" dirty="0"/>
              <a:t>Click to edit title</a:t>
            </a:r>
          </a:p>
        </p:txBody>
      </p:sp>
      <p:sp>
        <p:nvSpPr>
          <p:cNvPr id="3" name="Content Placeholder 2"/>
          <p:cNvSpPr>
            <a:spLocks noGrp="1"/>
          </p:cNvSpPr>
          <p:nvPr>
            <p:ph idx="1" hasCustomPrompt="1"/>
          </p:nvPr>
        </p:nvSpPr>
        <p:spPr>
          <a:xfrm>
            <a:off x="471950" y="1558456"/>
            <a:ext cx="11248101" cy="428498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1257736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09635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s - dark">
    <p:bg>
      <p:bgRef idx="1001">
        <a:schemeClr val="bg2"/>
      </p:bgRef>
    </p:bg>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6197600"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6"/>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lvl1pPr>
              <a:defRPr>
                <a:solidFill>
                  <a:schemeClr val="tx1"/>
                </a:solidFill>
              </a:defRPr>
            </a:lvl1pPr>
          </a:lstStyle>
          <a:p>
            <a:r>
              <a:rPr lang="en-US" dirty="0"/>
              <a:t>Click to edit title</a:t>
            </a:r>
          </a:p>
        </p:txBody>
      </p:sp>
    </p:spTree>
    <p:extLst>
      <p:ext uri="{BB962C8B-B14F-4D97-AF65-F5344CB8AC3E}">
        <p14:creationId xmlns:p14="http://schemas.microsoft.com/office/powerpoint/2010/main" val="3799267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Columns - dark">
    <p:bg>
      <p:bgRef idx="1001">
        <a:schemeClr val="bg2"/>
      </p:bgRef>
    </p:bg>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4289815"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6" hasCustomPrompt="1"/>
          </p:nvPr>
        </p:nvSpPr>
        <p:spPr>
          <a:xfrm>
            <a:off x="8107680"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7"/>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lvl1pPr>
              <a:defRPr>
                <a:solidFill>
                  <a:schemeClr val="tx1"/>
                </a:solidFill>
              </a:defRPr>
            </a:lvl1pPr>
          </a:lstStyle>
          <a:p>
            <a:r>
              <a:rPr lang="en-US" dirty="0"/>
              <a:t>Click to edit title</a:t>
            </a:r>
          </a:p>
        </p:txBody>
      </p:sp>
    </p:spTree>
    <p:extLst>
      <p:ext uri="{BB962C8B-B14F-4D97-AF65-F5344CB8AC3E}">
        <p14:creationId xmlns:p14="http://schemas.microsoft.com/office/powerpoint/2010/main" val="1165241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 dark">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solidFill>
              </a:defRPr>
            </a:lvl1pPr>
          </a:lstStyle>
          <a:p>
            <a:r>
              <a:rPr lang="en-US" dirty="0"/>
              <a:t>Click to edit title</a:t>
            </a:r>
          </a:p>
        </p:txBody>
      </p:sp>
      <p:sp>
        <p:nvSpPr>
          <p:cNvPr id="9"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942081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 dark">
    <p:bg>
      <p:bgRef idx="1001">
        <a:schemeClr val="bg2"/>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820469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Header - dark">
    <p:bg>
      <p:bgRef idx="1001">
        <a:schemeClr val="bg2"/>
      </p:bgRef>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0" y="2612138"/>
            <a:ext cx="11248100" cy="898708"/>
          </a:xfrm>
        </p:spPr>
        <p:txBody>
          <a:bodyPr anchor="b"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3510845"/>
            <a:ext cx="11248100" cy="1569853"/>
          </a:xfrm>
        </p:spPr>
        <p:txBody>
          <a:bodyPr>
            <a:spAutoFit/>
          </a:bodyPr>
          <a:lstStyle>
            <a:lvl1pPr>
              <a:spcBef>
                <a:spcPts val="0"/>
              </a:spcBef>
              <a:buClr>
                <a:schemeClr val="accent3"/>
              </a:buClr>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2"/>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469988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Section Header - dark">
    <p:bg>
      <p:bgRef idx="1001">
        <a:schemeClr val="bg2"/>
      </p:bgRef>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0" y="3544790"/>
            <a:ext cx="11248100" cy="898708"/>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4443497"/>
            <a:ext cx="11248100" cy="1569853"/>
          </a:xfrm>
        </p:spPr>
        <p:txBody>
          <a:bodyPr>
            <a:spAutoFit/>
          </a:bodyPr>
          <a:lstStyle>
            <a:lvl1pPr>
              <a:spcBef>
                <a:spcPts val="0"/>
              </a:spcBef>
              <a:buClrTx/>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4192490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userDrawn="1">
            <p:ph type="title" hasCustomPrompt="1"/>
          </p:nvPr>
        </p:nvSpPr>
        <p:spPr/>
        <p:txBody>
          <a:bodyPr/>
          <a:lstStyle>
            <a:lvl1pPr>
              <a:defRPr>
                <a:solidFill>
                  <a:schemeClr val="tx1">
                    <a:alpha val="90000"/>
                  </a:schemeClr>
                </a:solidFill>
              </a:defRPr>
            </a:lvl1pPr>
          </a:lstStyle>
          <a:p>
            <a:r>
              <a:rPr lang="en-US" dirty="0"/>
              <a:t>Click to edit title</a:t>
            </a:r>
          </a:p>
        </p:txBody>
      </p:sp>
      <p:sp>
        <p:nvSpPr>
          <p:cNvPr id="3" name="Content Placeholder 2"/>
          <p:cNvSpPr>
            <a:spLocks noGrp="1"/>
          </p:cNvSpPr>
          <p:nvPr userDrawn="1">
            <p:ph idx="1" hasCustomPrompt="1"/>
          </p:nvPr>
        </p:nvSpPr>
        <p:spPr>
          <a:xfrm>
            <a:off x="471950" y="1558456"/>
            <a:ext cx="11248101" cy="428498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userDrawn="1">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userDrawn="1">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42753620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s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1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2"/>
          <p:cNvSpPr>
            <a:spLocks noGrp="1"/>
          </p:cNvSpPr>
          <p:nvPr>
            <p:ph idx="14" hasCustomPrompt="1"/>
          </p:nvPr>
        </p:nvSpPr>
        <p:spPr>
          <a:xfrm>
            <a:off x="471949"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6197600"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6"/>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Tree>
    <p:extLst>
      <p:ext uri="{BB962C8B-B14F-4D97-AF65-F5344CB8AC3E}">
        <p14:creationId xmlns:p14="http://schemas.microsoft.com/office/powerpoint/2010/main" val="10821596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ree Columns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1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2"/>
          <p:cNvSpPr>
            <a:spLocks noGrp="1"/>
          </p:cNvSpPr>
          <p:nvPr>
            <p:ph idx="14" hasCustomPrompt="1"/>
          </p:nvPr>
        </p:nvSpPr>
        <p:spPr>
          <a:xfrm>
            <a:off x="471949"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4289815"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6" hasCustomPrompt="1"/>
          </p:nvPr>
        </p:nvSpPr>
        <p:spPr>
          <a:xfrm>
            <a:off x="8107680"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7"/>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Tree>
    <p:extLst>
      <p:ext uri="{BB962C8B-B14F-4D97-AF65-F5344CB8AC3E}">
        <p14:creationId xmlns:p14="http://schemas.microsoft.com/office/powerpoint/2010/main" val="1777095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
        <p:nvSpPr>
          <p:cNvPr id="9"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Tree>
    <p:extLst>
      <p:ext uri="{BB962C8B-B14F-4D97-AF65-F5344CB8AC3E}">
        <p14:creationId xmlns:p14="http://schemas.microsoft.com/office/powerpoint/2010/main" val="2111142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Bulleted Tex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165600" y="6432516"/>
            <a:ext cx="3860800" cy="365125"/>
          </a:xfrm>
          <a:prstGeom prst="rect">
            <a:avLst/>
          </a:prstGeom>
        </p:spPr>
        <p:txBody>
          <a:bodyPr/>
          <a:lstStyle>
            <a:lvl1pPr>
              <a:defRPr>
                <a:solidFill>
                  <a:schemeClr val="accent1"/>
                </a:solidFill>
              </a:defRPr>
            </a:lvl1pPr>
          </a:lstStyle>
          <a:p>
            <a:r>
              <a:rPr lang="en-US" dirty="0" smtClean="0"/>
              <a:t>Intel Confidential</a:t>
            </a:r>
            <a:endParaRPr lang="en-US" dirty="0"/>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73152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
        <p:nvSpPr>
          <p:cNvPr id="9" name="Content Placeholder 8"/>
          <p:cNvSpPr>
            <a:spLocks noGrp="1"/>
          </p:cNvSpPr>
          <p:nvPr>
            <p:ph sz="quarter" idx="13" hasCustomPrompt="1"/>
          </p:nvPr>
        </p:nvSpPr>
        <p:spPr>
          <a:xfrm>
            <a:off x="607484" y="1143317"/>
            <a:ext cx="10970683" cy="5171757"/>
          </a:xfrm>
        </p:spPr>
        <p:txBody>
          <a:bodyPr/>
          <a:lstStyle>
            <a:lvl1pPr>
              <a:defRPr>
                <a:solidFill>
                  <a:srgbClr val="0071C5"/>
                </a:solidFill>
              </a:defRPr>
            </a:lvl1pPr>
            <a:lvl2pPr>
              <a:defRPr sz="2400"/>
            </a:lvl2pPr>
            <a:lvl3pPr>
              <a:defRPr sz="2400"/>
            </a:lvl3pPr>
            <a:lvl4pPr>
              <a:defRPr sz="2133"/>
            </a:lvl4pPr>
          </a:lstStyle>
          <a:p>
            <a:pPr lvl="0"/>
            <a:r>
              <a:rPr lang="en-US" dirty="0" smtClean="0"/>
              <a:t>18pt Intel Clear body text</a:t>
            </a:r>
          </a:p>
          <a:p>
            <a:pPr lvl="1"/>
            <a:r>
              <a:rPr lang="en-US" dirty="0" smtClean="0"/>
              <a:t>18pt Intel Clear bullet one</a:t>
            </a:r>
          </a:p>
          <a:p>
            <a:pPr lvl="2"/>
            <a:r>
              <a:rPr lang="en-US" dirty="0" smtClean="0"/>
              <a:t>18pt Intel Clear sub-bullet</a:t>
            </a:r>
          </a:p>
          <a:p>
            <a:pPr lvl="3"/>
            <a:r>
              <a:rPr lang="en-US" dirty="0" smtClean="0"/>
              <a:t>16pt Intel Clear fourth level</a:t>
            </a:r>
          </a:p>
          <a:p>
            <a:pPr lvl="4"/>
            <a:r>
              <a:rPr lang="en-US" dirty="0" err="1" smtClean="0"/>
              <a:t>14pt</a:t>
            </a:r>
            <a:r>
              <a:rPr lang="en-US" dirty="0" smtClean="0"/>
              <a:t> Intel Clear fifth level</a:t>
            </a:r>
            <a:endParaRPr lang="en-US" dirty="0"/>
          </a:p>
        </p:txBody>
      </p:sp>
    </p:spTree>
    <p:extLst>
      <p:ext uri="{BB962C8B-B14F-4D97-AF65-F5344CB8AC3E}">
        <p14:creationId xmlns:p14="http://schemas.microsoft.com/office/powerpoint/2010/main" val="3982771842"/>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8028418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9"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1"/>
          <p:cNvSpPr>
            <a:spLocks noGrp="1"/>
          </p:cNvSpPr>
          <p:nvPr>
            <p:ph type="ctrTitle" hasCustomPrompt="1"/>
          </p:nvPr>
        </p:nvSpPr>
        <p:spPr>
          <a:xfrm>
            <a:off x="471950" y="2612138"/>
            <a:ext cx="11248100" cy="898708"/>
          </a:xfrm>
        </p:spPr>
        <p:txBody>
          <a:bodyPr anchor="b"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3510845"/>
            <a:ext cx="11248100" cy="1569853"/>
          </a:xfrm>
        </p:spPr>
        <p:txBody>
          <a:bodyPr>
            <a:spAutoFit/>
          </a:bodyPr>
          <a:lstStyle>
            <a:lvl1pPr>
              <a:spcBef>
                <a:spcPts val="0"/>
              </a:spcBef>
              <a:buClr>
                <a:schemeClr val="accent2"/>
              </a:buClr>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2"/>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1859436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1"/>
          <p:cNvSpPr>
            <a:spLocks noGrp="1"/>
          </p:cNvSpPr>
          <p:nvPr>
            <p:ph type="ctrTitle" hasCustomPrompt="1"/>
          </p:nvPr>
        </p:nvSpPr>
        <p:spPr>
          <a:xfrm>
            <a:off x="471950" y="3544790"/>
            <a:ext cx="11248100" cy="898708"/>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4443497"/>
            <a:ext cx="11248100" cy="1569853"/>
          </a:xfrm>
        </p:spPr>
        <p:txBody>
          <a:bodyPr>
            <a:spAutoFit/>
          </a:bodyPr>
          <a:lstStyle>
            <a:lvl1pPr>
              <a:spcBef>
                <a:spcPts val="0"/>
              </a:spcBef>
              <a:buClr>
                <a:schemeClr val="accent2"/>
              </a:buClr>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694752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grpSp>
        <p:nvGrpSpPr>
          <p:cNvPr id="11" name="Group 10"/>
          <p:cNvGrpSpPr/>
          <p:nvPr userDrawn="1"/>
        </p:nvGrpSpPr>
        <p:grpSpPr>
          <a:xfrm>
            <a:off x="4690111"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grpSp>
    </p:spTree>
    <p:extLst>
      <p:ext uri="{BB962C8B-B14F-4D97-AF65-F5344CB8AC3E}">
        <p14:creationId xmlns:p14="http://schemas.microsoft.com/office/powerpoint/2010/main" val="908705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Final Slide with Tagline">
    <p:spTree>
      <p:nvGrpSpPr>
        <p:cNvPr id="1" name=""/>
        <p:cNvGrpSpPr/>
        <p:nvPr/>
      </p:nvGrpSpPr>
      <p:grpSpPr>
        <a:xfrm>
          <a:off x="0" y="0"/>
          <a:ext cx="0" cy="0"/>
          <a:chOff x="0" y="0"/>
          <a:chExt cx="0" cy="0"/>
        </a:xfrm>
      </p:grpSpPr>
      <p:sp>
        <p:nvSpPr>
          <p:cNvPr id="34"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grpSp>
        <p:nvGrpSpPr>
          <p:cNvPr id="4" name="Group 3"/>
          <p:cNvGrpSpPr/>
          <p:nvPr userDrawn="1"/>
        </p:nvGrpSpPr>
        <p:grpSpPr>
          <a:xfrm>
            <a:off x="3662519" y="2499763"/>
            <a:ext cx="4866964" cy="2019320"/>
            <a:chOff x="3095625" y="246063"/>
            <a:chExt cx="5176838" cy="2147887"/>
          </a:xfrm>
          <a:solidFill>
            <a:srgbClr val="FFFFFF"/>
          </a:solidFill>
        </p:grpSpPr>
        <p:sp>
          <p:nvSpPr>
            <p:cNvPr id="5" name="Freeform 4"/>
            <p:cNvSpPr>
              <a:spLocks noEditPoints="1"/>
            </p:cNvSpPr>
            <p:nvPr userDrawn="1"/>
          </p:nvSpPr>
          <p:spPr bwMode="auto">
            <a:xfrm>
              <a:off x="3095625" y="246063"/>
              <a:ext cx="2998788" cy="1976437"/>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6" name="Freeform 5"/>
            <p:cNvSpPr>
              <a:spLocks noEditPoints="1"/>
            </p:cNvSpPr>
            <p:nvPr userDrawn="1"/>
          </p:nvSpPr>
          <p:spPr bwMode="auto">
            <a:xfrm>
              <a:off x="5643563" y="706438"/>
              <a:ext cx="125413" cy="123825"/>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7" name="Freeform 6"/>
            <p:cNvSpPr>
              <a:spLocks noEditPoints="1"/>
            </p:cNvSpPr>
            <p:nvPr userDrawn="1"/>
          </p:nvSpPr>
          <p:spPr bwMode="auto">
            <a:xfrm>
              <a:off x="8145463" y="2079625"/>
              <a:ext cx="127000" cy="61912"/>
            </a:xfrm>
            <a:custGeom>
              <a:avLst/>
              <a:gdLst>
                <a:gd name="T0" fmla="*/ 83 w 160"/>
                <a:gd name="T1" fmla="*/ 0 h 79"/>
                <a:gd name="T2" fmla="*/ 97 w 160"/>
                <a:gd name="T3" fmla="*/ 0 h 79"/>
                <a:gd name="T4" fmla="*/ 123 w 160"/>
                <a:gd name="T5" fmla="*/ 45 h 79"/>
                <a:gd name="T6" fmla="*/ 146 w 160"/>
                <a:gd name="T7" fmla="*/ 0 h 79"/>
                <a:gd name="T8" fmla="*/ 160 w 160"/>
                <a:gd name="T9" fmla="*/ 0 h 79"/>
                <a:gd name="T10" fmla="*/ 160 w 160"/>
                <a:gd name="T11" fmla="*/ 79 h 79"/>
                <a:gd name="T12" fmla="*/ 146 w 160"/>
                <a:gd name="T13" fmla="*/ 79 h 79"/>
                <a:gd name="T14" fmla="*/ 146 w 160"/>
                <a:gd name="T15" fmla="*/ 25 h 79"/>
                <a:gd name="T16" fmla="*/ 128 w 160"/>
                <a:gd name="T17" fmla="*/ 59 h 79"/>
                <a:gd name="T18" fmla="*/ 115 w 160"/>
                <a:gd name="T19" fmla="*/ 59 h 79"/>
                <a:gd name="T20" fmla="*/ 97 w 160"/>
                <a:gd name="T21" fmla="*/ 25 h 79"/>
                <a:gd name="T22" fmla="*/ 97 w 160"/>
                <a:gd name="T23" fmla="*/ 79 h 79"/>
                <a:gd name="T24" fmla="*/ 83 w 160"/>
                <a:gd name="T25" fmla="*/ 79 h 79"/>
                <a:gd name="T26" fmla="*/ 83 w 160"/>
                <a:gd name="T27" fmla="*/ 0 h 79"/>
                <a:gd name="T28" fmla="*/ 0 w 160"/>
                <a:gd name="T29" fmla="*/ 0 h 79"/>
                <a:gd name="T30" fmla="*/ 69 w 160"/>
                <a:gd name="T31" fmla="*/ 0 h 79"/>
                <a:gd name="T32" fmla="*/ 69 w 160"/>
                <a:gd name="T33" fmla="*/ 14 h 79"/>
                <a:gd name="T34" fmla="*/ 41 w 160"/>
                <a:gd name="T35" fmla="*/ 14 h 79"/>
                <a:gd name="T36" fmla="*/ 41 w 160"/>
                <a:gd name="T37" fmla="*/ 79 h 79"/>
                <a:gd name="T38" fmla="*/ 27 w 160"/>
                <a:gd name="T39" fmla="*/ 79 h 79"/>
                <a:gd name="T40" fmla="*/ 27 w 160"/>
                <a:gd name="T41" fmla="*/ 14 h 79"/>
                <a:gd name="T42" fmla="*/ 0 w 160"/>
                <a:gd name="T43" fmla="*/ 14 h 79"/>
                <a:gd name="T44" fmla="*/ 0 w 160"/>
                <a:gd name="T4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0" h="79">
                  <a:moveTo>
                    <a:pt x="83" y="0"/>
                  </a:moveTo>
                  <a:lnTo>
                    <a:pt x="97" y="0"/>
                  </a:lnTo>
                  <a:lnTo>
                    <a:pt x="123" y="45"/>
                  </a:lnTo>
                  <a:lnTo>
                    <a:pt x="146" y="0"/>
                  </a:lnTo>
                  <a:lnTo>
                    <a:pt x="160" y="0"/>
                  </a:lnTo>
                  <a:lnTo>
                    <a:pt x="160" y="79"/>
                  </a:lnTo>
                  <a:lnTo>
                    <a:pt x="146" y="79"/>
                  </a:lnTo>
                  <a:lnTo>
                    <a:pt x="146" y="25"/>
                  </a:lnTo>
                  <a:lnTo>
                    <a:pt x="128" y="59"/>
                  </a:lnTo>
                  <a:lnTo>
                    <a:pt x="115" y="59"/>
                  </a:lnTo>
                  <a:lnTo>
                    <a:pt x="97" y="25"/>
                  </a:lnTo>
                  <a:lnTo>
                    <a:pt x="97" y="79"/>
                  </a:lnTo>
                  <a:lnTo>
                    <a:pt x="83" y="79"/>
                  </a:lnTo>
                  <a:lnTo>
                    <a:pt x="83" y="0"/>
                  </a:lnTo>
                  <a:close/>
                  <a:moveTo>
                    <a:pt x="0" y="0"/>
                  </a:moveTo>
                  <a:lnTo>
                    <a:pt x="69" y="0"/>
                  </a:lnTo>
                  <a:lnTo>
                    <a:pt x="69" y="14"/>
                  </a:lnTo>
                  <a:lnTo>
                    <a:pt x="41" y="14"/>
                  </a:lnTo>
                  <a:lnTo>
                    <a:pt x="41" y="79"/>
                  </a:lnTo>
                  <a:lnTo>
                    <a:pt x="27" y="79"/>
                  </a:lnTo>
                  <a:lnTo>
                    <a:pt x="27" y="14"/>
                  </a:lnTo>
                  <a:lnTo>
                    <a:pt x="0" y="1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8" name="Freeform 7"/>
            <p:cNvSpPr>
              <a:spLocks noEditPoints="1"/>
            </p:cNvSpPr>
            <p:nvPr userDrawn="1"/>
          </p:nvSpPr>
          <p:spPr bwMode="auto">
            <a:xfrm>
              <a:off x="5826125" y="1677988"/>
              <a:ext cx="204788" cy="241300"/>
            </a:xfrm>
            <a:custGeom>
              <a:avLst/>
              <a:gdLst>
                <a:gd name="T0" fmla="*/ 141 w 258"/>
                <a:gd name="T1" fmla="*/ 42 h 304"/>
                <a:gd name="T2" fmla="*/ 117 w 258"/>
                <a:gd name="T3" fmla="*/ 46 h 304"/>
                <a:gd name="T4" fmla="*/ 98 w 258"/>
                <a:gd name="T5" fmla="*/ 52 h 304"/>
                <a:gd name="T6" fmla="*/ 82 w 258"/>
                <a:gd name="T7" fmla="*/ 66 h 304"/>
                <a:gd name="T8" fmla="*/ 68 w 258"/>
                <a:gd name="T9" fmla="*/ 82 h 304"/>
                <a:gd name="T10" fmla="*/ 58 w 258"/>
                <a:gd name="T11" fmla="*/ 101 h 304"/>
                <a:gd name="T12" fmla="*/ 54 w 258"/>
                <a:gd name="T13" fmla="*/ 125 h 304"/>
                <a:gd name="T14" fmla="*/ 211 w 258"/>
                <a:gd name="T15" fmla="*/ 125 h 304"/>
                <a:gd name="T16" fmla="*/ 211 w 258"/>
                <a:gd name="T17" fmla="*/ 119 h 304"/>
                <a:gd name="T18" fmla="*/ 209 w 258"/>
                <a:gd name="T19" fmla="*/ 97 h 304"/>
                <a:gd name="T20" fmla="*/ 203 w 258"/>
                <a:gd name="T21" fmla="*/ 78 h 304"/>
                <a:gd name="T22" fmla="*/ 193 w 258"/>
                <a:gd name="T23" fmla="*/ 64 h 304"/>
                <a:gd name="T24" fmla="*/ 179 w 258"/>
                <a:gd name="T25" fmla="*/ 52 h 304"/>
                <a:gd name="T26" fmla="*/ 161 w 258"/>
                <a:gd name="T27" fmla="*/ 46 h 304"/>
                <a:gd name="T28" fmla="*/ 141 w 258"/>
                <a:gd name="T29" fmla="*/ 42 h 304"/>
                <a:gd name="T30" fmla="*/ 139 w 258"/>
                <a:gd name="T31" fmla="*/ 0 h 304"/>
                <a:gd name="T32" fmla="*/ 167 w 258"/>
                <a:gd name="T33" fmla="*/ 2 h 304"/>
                <a:gd name="T34" fmla="*/ 191 w 258"/>
                <a:gd name="T35" fmla="*/ 10 h 304"/>
                <a:gd name="T36" fmla="*/ 211 w 258"/>
                <a:gd name="T37" fmla="*/ 20 h 304"/>
                <a:gd name="T38" fmla="*/ 228 w 258"/>
                <a:gd name="T39" fmla="*/ 36 h 304"/>
                <a:gd name="T40" fmla="*/ 240 w 258"/>
                <a:gd name="T41" fmla="*/ 56 h 304"/>
                <a:gd name="T42" fmla="*/ 250 w 258"/>
                <a:gd name="T43" fmla="*/ 78 h 304"/>
                <a:gd name="T44" fmla="*/ 256 w 258"/>
                <a:gd name="T45" fmla="*/ 103 h 304"/>
                <a:gd name="T46" fmla="*/ 258 w 258"/>
                <a:gd name="T47" fmla="*/ 129 h 304"/>
                <a:gd name="T48" fmla="*/ 256 w 258"/>
                <a:gd name="T49" fmla="*/ 165 h 304"/>
                <a:gd name="T50" fmla="*/ 52 w 258"/>
                <a:gd name="T51" fmla="*/ 165 h 304"/>
                <a:gd name="T52" fmla="*/ 58 w 258"/>
                <a:gd name="T53" fmla="*/ 193 h 304"/>
                <a:gd name="T54" fmla="*/ 66 w 258"/>
                <a:gd name="T55" fmla="*/ 216 h 304"/>
                <a:gd name="T56" fmla="*/ 80 w 258"/>
                <a:gd name="T57" fmla="*/ 234 h 304"/>
                <a:gd name="T58" fmla="*/ 100 w 258"/>
                <a:gd name="T59" fmla="*/ 248 h 304"/>
                <a:gd name="T60" fmla="*/ 123 w 258"/>
                <a:gd name="T61" fmla="*/ 256 h 304"/>
                <a:gd name="T62" fmla="*/ 153 w 258"/>
                <a:gd name="T63" fmla="*/ 260 h 304"/>
                <a:gd name="T64" fmla="*/ 181 w 258"/>
                <a:gd name="T65" fmla="*/ 256 h 304"/>
                <a:gd name="T66" fmla="*/ 205 w 258"/>
                <a:gd name="T67" fmla="*/ 248 h 304"/>
                <a:gd name="T68" fmla="*/ 226 w 258"/>
                <a:gd name="T69" fmla="*/ 236 h 304"/>
                <a:gd name="T70" fmla="*/ 248 w 258"/>
                <a:gd name="T71" fmla="*/ 270 h 304"/>
                <a:gd name="T72" fmla="*/ 226 w 258"/>
                <a:gd name="T73" fmla="*/ 286 h 304"/>
                <a:gd name="T74" fmla="*/ 203 w 258"/>
                <a:gd name="T75" fmla="*/ 296 h 304"/>
                <a:gd name="T76" fmla="*/ 177 w 258"/>
                <a:gd name="T77" fmla="*/ 302 h 304"/>
                <a:gd name="T78" fmla="*/ 147 w 258"/>
                <a:gd name="T79" fmla="*/ 304 h 304"/>
                <a:gd name="T80" fmla="*/ 115 w 258"/>
                <a:gd name="T81" fmla="*/ 302 h 304"/>
                <a:gd name="T82" fmla="*/ 88 w 258"/>
                <a:gd name="T83" fmla="*/ 294 h 304"/>
                <a:gd name="T84" fmla="*/ 62 w 258"/>
                <a:gd name="T85" fmla="*/ 282 h 304"/>
                <a:gd name="T86" fmla="*/ 42 w 258"/>
                <a:gd name="T87" fmla="*/ 264 h 304"/>
                <a:gd name="T88" fmla="*/ 24 w 258"/>
                <a:gd name="T89" fmla="*/ 242 h 304"/>
                <a:gd name="T90" fmla="*/ 12 w 258"/>
                <a:gd name="T91" fmla="*/ 216 h 304"/>
                <a:gd name="T92" fmla="*/ 4 w 258"/>
                <a:gd name="T93" fmla="*/ 185 h 304"/>
                <a:gd name="T94" fmla="*/ 0 w 258"/>
                <a:gd name="T95" fmla="*/ 149 h 304"/>
                <a:gd name="T96" fmla="*/ 4 w 258"/>
                <a:gd name="T97" fmla="*/ 115 h 304"/>
                <a:gd name="T98" fmla="*/ 12 w 258"/>
                <a:gd name="T99" fmla="*/ 86 h 304"/>
                <a:gd name="T100" fmla="*/ 24 w 258"/>
                <a:gd name="T101" fmla="*/ 60 h 304"/>
                <a:gd name="T102" fmla="*/ 40 w 258"/>
                <a:gd name="T103" fmla="*/ 40 h 304"/>
                <a:gd name="T104" fmla="*/ 62 w 258"/>
                <a:gd name="T105" fmla="*/ 22 h 304"/>
                <a:gd name="T106" fmla="*/ 84 w 258"/>
                <a:gd name="T107" fmla="*/ 10 h 304"/>
                <a:gd name="T108" fmla="*/ 111 w 258"/>
                <a:gd name="T109" fmla="*/ 2 h 304"/>
                <a:gd name="T110" fmla="*/ 139 w 258"/>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4">
                  <a:moveTo>
                    <a:pt x="141" y="42"/>
                  </a:moveTo>
                  <a:lnTo>
                    <a:pt x="117" y="46"/>
                  </a:lnTo>
                  <a:lnTo>
                    <a:pt x="98" y="52"/>
                  </a:lnTo>
                  <a:lnTo>
                    <a:pt x="82" y="66"/>
                  </a:lnTo>
                  <a:lnTo>
                    <a:pt x="68" y="82"/>
                  </a:lnTo>
                  <a:lnTo>
                    <a:pt x="58" y="101"/>
                  </a:lnTo>
                  <a:lnTo>
                    <a:pt x="54" y="125"/>
                  </a:lnTo>
                  <a:lnTo>
                    <a:pt x="211" y="125"/>
                  </a:lnTo>
                  <a:lnTo>
                    <a:pt x="211" y="119"/>
                  </a:lnTo>
                  <a:lnTo>
                    <a:pt x="209" y="97"/>
                  </a:lnTo>
                  <a:lnTo>
                    <a:pt x="203" y="78"/>
                  </a:lnTo>
                  <a:lnTo>
                    <a:pt x="193" y="64"/>
                  </a:lnTo>
                  <a:lnTo>
                    <a:pt x="179" y="52"/>
                  </a:lnTo>
                  <a:lnTo>
                    <a:pt x="161" y="46"/>
                  </a:lnTo>
                  <a:lnTo>
                    <a:pt x="141" y="42"/>
                  </a:lnTo>
                  <a:close/>
                  <a:moveTo>
                    <a:pt x="139" y="0"/>
                  </a:moveTo>
                  <a:lnTo>
                    <a:pt x="167" y="2"/>
                  </a:lnTo>
                  <a:lnTo>
                    <a:pt x="191" y="10"/>
                  </a:lnTo>
                  <a:lnTo>
                    <a:pt x="211" y="20"/>
                  </a:lnTo>
                  <a:lnTo>
                    <a:pt x="228" y="36"/>
                  </a:lnTo>
                  <a:lnTo>
                    <a:pt x="240" y="56"/>
                  </a:lnTo>
                  <a:lnTo>
                    <a:pt x="250" y="78"/>
                  </a:lnTo>
                  <a:lnTo>
                    <a:pt x="256" y="103"/>
                  </a:lnTo>
                  <a:lnTo>
                    <a:pt x="258" y="129"/>
                  </a:lnTo>
                  <a:lnTo>
                    <a:pt x="256" y="165"/>
                  </a:lnTo>
                  <a:lnTo>
                    <a:pt x="52" y="165"/>
                  </a:lnTo>
                  <a:lnTo>
                    <a:pt x="58" y="193"/>
                  </a:lnTo>
                  <a:lnTo>
                    <a:pt x="66" y="216"/>
                  </a:lnTo>
                  <a:lnTo>
                    <a:pt x="80" y="234"/>
                  </a:lnTo>
                  <a:lnTo>
                    <a:pt x="100" y="248"/>
                  </a:lnTo>
                  <a:lnTo>
                    <a:pt x="123" y="256"/>
                  </a:lnTo>
                  <a:lnTo>
                    <a:pt x="153" y="260"/>
                  </a:lnTo>
                  <a:lnTo>
                    <a:pt x="181" y="256"/>
                  </a:lnTo>
                  <a:lnTo>
                    <a:pt x="205" y="248"/>
                  </a:lnTo>
                  <a:lnTo>
                    <a:pt x="226" y="236"/>
                  </a:lnTo>
                  <a:lnTo>
                    <a:pt x="248" y="270"/>
                  </a:lnTo>
                  <a:lnTo>
                    <a:pt x="226" y="286"/>
                  </a:lnTo>
                  <a:lnTo>
                    <a:pt x="203" y="296"/>
                  </a:lnTo>
                  <a:lnTo>
                    <a:pt x="177" y="302"/>
                  </a:lnTo>
                  <a:lnTo>
                    <a:pt x="147" y="304"/>
                  </a:lnTo>
                  <a:lnTo>
                    <a:pt x="115" y="302"/>
                  </a:lnTo>
                  <a:lnTo>
                    <a:pt x="88" y="294"/>
                  </a:lnTo>
                  <a:lnTo>
                    <a:pt x="62" y="282"/>
                  </a:lnTo>
                  <a:lnTo>
                    <a:pt x="42" y="264"/>
                  </a:lnTo>
                  <a:lnTo>
                    <a:pt x="24" y="242"/>
                  </a:lnTo>
                  <a:lnTo>
                    <a:pt x="12" y="216"/>
                  </a:lnTo>
                  <a:lnTo>
                    <a:pt x="4" y="185"/>
                  </a:lnTo>
                  <a:lnTo>
                    <a:pt x="0" y="149"/>
                  </a:lnTo>
                  <a:lnTo>
                    <a:pt x="4" y="115"/>
                  </a:lnTo>
                  <a:lnTo>
                    <a:pt x="12" y="86"/>
                  </a:lnTo>
                  <a:lnTo>
                    <a:pt x="24" y="60"/>
                  </a:lnTo>
                  <a:lnTo>
                    <a:pt x="40" y="40"/>
                  </a:lnTo>
                  <a:lnTo>
                    <a:pt x="62" y="22"/>
                  </a:lnTo>
                  <a:lnTo>
                    <a:pt x="84" y="10"/>
                  </a:lnTo>
                  <a:lnTo>
                    <a:pt x="111" y="2"/>
                  </a:lnTo>
                  <a:lnTo>
                    <a:pt x="1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9" name="Freeform 8"/>
            <p:cNvSpPr>
              <a:spLocks/>
            </p:cNvSpPr>
            <p:nvPr userDrawn="1"/>
          </p:nvSpPr>
          <p:spPr bwMode="auto">
            <a:xfrm>
              <a:off x="6053138" y="1684338"/>
              <a:ext cx="215900" cy="228600"/>
            </a:xfrm>
            <a:custGeom>
              <a:avLst/>
              <a:gdLst>
                <a:gd name="T0" fmla="*/ 6 w 271"/>
                <a:gd name="T1" fmla="*/ 0 h 288"/>
                <a:gd name="T2" fmla="*/ 65 w 271"/>
                <a:gd name="T3" fmla="*/ 0 h 288"/>
                <a:gd name="T4" fmla="*/ 137 w 271"/>
                <a:gd name="T5" fmla="*/ 105 h 288"/>
                <a:gd name="T6" fmla="*/ 208 w 271"/>
                <a:gd name="T7" fmla="*/ 0 h 288"/>
                <a:gd name="T8" fmla="*/ 263 w 271"/>
                <a:gd name="T9" fmla="*/ 0 h 288"/>
                <a:gd name="T10" fmla="*/ 164 w 271"/>
                <a:gd name="T11" fmla="*/ 141 h 288"/>
                <a:gd name="T12" fmla="*/ 271 w 271"/>
                <a:gd name="T13" fmla="*/ 288 h 288"/>
                <a:gd name="T14" fmla="*/ 212 w 271"/>
                <a:gd name="T15" fmla="*/ 288 h 288"/>
                <a:gd name="T16" fmla="*/ 135 w 271"/>
                <a:gd name="T17" fmla="*/ 177 h 288"/>
                <a:gd name="T18" fmla="*/ 55 w 271"/>
                <a:gd name="T19" fmla="*/ 288 h 288"/>
                <a:gd name="T20" fmla="*/ 0 w 271"/>
                <a:gd name="T21" fmla="*/ 288 h 288"/>
                <a:gd name="T22" fmla="*/ 107 w 271"/>
                <a:gd name="T23" fmla="*/ 141 h 288"/>
                <a:gd name="T24" fmla="*/ 6 w 271"/>
                <a:gd name="T25"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1" h="288">
                  <a:moveTo>
                    <a:pt x="6" y="0"/>
                  </a:moveTo>
                  <a:lnTo>
                    <a:pt x="65" y="0"/>
                  </a:lnTo>
                  <a:lnTo>
                    <a:pt x="137" y="105"/>
                  </a:lnTo>
                  <a:lnTo>
                    <a:pt x="208" y="0"/>
                  </a:lnTo>
                  <a:lnTo>
                    <a:pt x="263" y="0"/>
                  </a:lnTo>
                  <a:lnTo>
                    <a:pt x="164" y="141"/>
                  </a:lnTo>
                  <a:lnTo>
                    <a:pt x="271" y="288"/>
                  </a:lnTo>
                  <a:lnTo>
                    <a:pt x="212" y="288"/>
                  </a:lnTo>
                  <a:lnTo>
                    <a:pt x="135" y="177"/>
                  </a:lnTo>
                  <a:lnTo>
                    <a:pt x="55" y="288"/>
                  </a:lnTo>
                  <a:lnTo>
                    <a:pt x="0" y="288"/>
                  </a:lnTo>
                  <a:lnTo>
                    <a:pt x="107" y="14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0" name="Freeform 9"/>
            <p:cNvSpPr>
              <a:spLocks noEditPoints="1"/>
            </p:cNvSpPr>
            <p:nvPr userDrawn="1"/>
          </p:nvSpPr>
          <p:spPr bwMode="auto">
            <a:xfrm>
              <a:off x="6300788" y="1677988"/>
              <a:ext cx="220663" cy="330200"/>
            </a:xfrm>
            <a:custGeom>
              <a:avLst/>
              <a:gdLst>
                <a:gd name="T0" fmla="*/ 143 w 277"/>
                <a:gd name="T1" fmla="*/ 44 h 417"/>
                <a:gd name="T2" fmla="*/ 115 w 277"/>
                <a:gd name="T3" fmla="*/ 48 h 417"/>
                <a:gd name="T4" fmla="*/ 93 w 277"/>
                <a:gd name="T5" fmla="*/ 58 h 417"/>
                <a:gd name="T6" fmla="*/ 75 w 277"/>
                <a:gd name="T7" fmla="*/ 74 h 417"/>
                <a:gd name="T8" fmla="*/ 61 w 277"/>
                <a:gd name="T9" fmla="*/ 97 h 417"/>
                <a:gd name="T10" fmla="*/ 53 w 277"/>
                <a:gd name="T11" fmla="*/ 123 h 417"/>
                <a:gd name="T12" fmla="*/ 51 w 277"/>
                <a:gd name="T13" fmla="*/ 155 h 417"/>
                <a:gd name="T14" fmla="*/ 53 w 277"/>
                <a:gd name="T15" fmla="*/ 185 h 417"/>
                <a:gd name="T16" fmla="*/ 61 w 277"/>
                <a:gd name="T17" fmla="*/ 210 h 417"/>
                <a:gd name="T18" fmla="*/ 73 w 277"/>
                <a:gd name="T19" fmla="*/ 232 h 417"/>
                <a:gd name="T20" fmla="*/ 91 w 277"/>
                <a:gd name="T21" fmla="*/ 246 h 417"/>
                <a:gd name="T22" fmla="*/ 113 w 277"/>
                <a:gd name="T23" fmla="*/ 256 h 417"/>
                <a:gd name="T24" fmla="*/ 137 w 277"/>
                <a:gd name="T25" fmla="*/ 260 h 417"/>
                <a:gd name="T26" fmla="*/ 162 w 277"/>
                <a:gd name="T27" fmla="*/ 256 h 417"/>
                <a:gd name="T28" fmla="*/ 184 w 277"/>
                <a:gd name="T29" fmla="*/ 246 h 417"/>
                <a:gd name="T30" fmla="*/ 200 w 277"/>
                <a:gd name="T31" fmla="*/ 230 h 417"/>
                <a:gd name="T32" fmla="*/ 214 w 277"/>
                <a:gd name="T33" fmla="*/ 208 h 417"/>
                <a:gd name="T34" fmla="*/ 220 w 277"/>
                <a:gd name="T35" fmla="*/ 181 h 417"/>
                <a:gd name="T36" fmla="*/ 224 w 277"/>
                <a:gd name="T37" fmla="*/ 149 h 417"/>
                <a:gd name="T38" fmla="*/ 220 w 277"/>
                <a:gd name="T39" fmla="*/ 117 h 417"/>
                <a:gd name="T40" fmla="*/ 214 w 277"/>
                <a:gd name="T41" fmla="*/ 92 h 417"/>
                <a:gd name="T42" fmla="*/ 202 w 277"/>
                <a:gd name="T43" fmla="*/ 72 h 417"/>
                <a:gd name="T44" fmla="*/ 186 w 277"/>
                <a:gd name="T45" fmla="*/ 56 h 417"/>
                <a:gd name="T46" fmla="*/ 166 w 277"/>
                <a:gd name="T47" fmla="*/ 48 h 417"/>
                <a:gd name="T48" fmla="*/ 143 w 277"/>
                <a:gd name="T49" fmla="*/ 44 h 417"/>
                <a:gd name="T50" fmla="*/ 153 w 277"/>
                <a:gd name="T51" fmla="*/ 0 h 417"/>
                <a:gd name="T52" fmla="*/ 180 w 277"/>
                <a:gd name="T53" fmla="*/ 2 h 417"/>
                <a:gd name="T54" fmla="*/ 206 w 277"/>
                <a:gd name="T55" fmla="*/ 10 h 417"/>
                <a:gd name="T56" fmla="*/ 226 w 277"/>
                <a:gd name="T57" fmla="*/ 24 h 417"/>
                <a:gd name="T58" fmla="*/ 244 w 277"/>
                <a:gd name="T59" fmla="*/ 40 h 417"/>
                <a:gd name="T60" fmla="*/ 258 w 277"/>
                <a:gd name="T61" fmla="*/ 62 h 417"/>
                <a:gd name="T62" fmla="*/ 267 w 277"/>
                <a:gd name="T63" fmla="*/ 86 h 417"/>
                <a:gd name="T64" fmla="*/ 275 w 277"/>
                <a:gd name="T65" fmla="*/ 115 h 417"/>
                <a:gd name="T66" fmla="*/ 277 w 277"/>
                <a:gd name="T67" fmla="*/ 147 h 417"/>
                <a:gd name="T68" fmla="*/ 275 w 277"/>
                <a:gd name="T69" fmla="*/ 179 h 417"/>
                <a:gd name="T70" fmla="*/ 267 w 277"/>
                <a:gd name="T71" fmla="*/ 208 h 417"/>
                <a:gd name="T72" fmla="*/ 258 w 277"/>
                <a:gd name="T73" fmla="*/ 236 h 417"/>
                <a:gd name="T74" fmla="*/ 242 w 277"/>
                <a:gd name="T75" fmla="*/ 260 h 417"/>
                <a:gd name="T76" fmla="*/ 224 w 277"/>
                <a:gd name="T77" fmla="*/ 278 h 417"/>
                <a:gd name="T78" fmla="*/ 200 w 277"/>
                <a:gd name="T79" fmla="*/ 292 h 417"/>
                <a:gd name="T80" fmla="*/ 174 w 277"/>
                <a:gd name="T81" fmla="*/ 302 h 417"/>
                <a:gd name="T82" fmla="*/ 145 w 277"/>
                <a:gd name="T83" fmla="*/ 304 h 417"/>
                <a:gd name="T84" fmla="*/ 115 w 277"/>
                <a:gd name="T85" fmla="*/ 302 h 417"/>
                <a:gd name="T86" fmla="*/ 89 w 277"/>
                <a:gd name="T87" fmla="*/ 292 h 417"/>
                <a:gd name="T88" fmla="*/ 67 w 277"/>
                <a:gd name="T89" fmla="*/ 276 h 417"/>
                <a:gd name="T90" fmla="*/ 51 w 277"/>
                <a:gd name="T91" fmla="*/ 256 h 417"/>
                <a:gd name="T92" fmla="*/ 51 w 277"/>
                <a:gd name="T93" fmla="*/ 417 h 417"/>
                <a:gd name="T94" fmla="*/ 0 w 277"/>
                <a:gd name="T95" fmla="*/ 417 h 417"/>
                <a:gd name="T96" fmla="*/ 0 w 277"/>
                <a:gd name="T97" fmla="*/ 8 h 417"/>
                <a:gd name="T98" fmla="*/ 28 w 277"/>
                <a:gd name="T99" fmla="*/ 8 h 417"/>
                <a:gd name="T100" fmla="*/ 36 w 277"/>
                <a:gd name="T101" fmla="*/ 8 h 417"/>
                <a:gd name="T102" fmla="*/ 42 w 277"/>
                <a:gd name="T103" fmla="*/ 10 h 417"/>
                <a:gd name="T104" fmla="*/ 48 w 277"/>
                <a:gd name="T105" fmla="*/ 14 h 417"/>
                <a:gd name="T106" fmla="*/ 49 w 277"/>
                <a:gd name="T107" fmla="*/ 20 h 417"/>
                <a:gd name="T108" fmla="*/ 51 w 277"/>
                <a:gd name="T109" fmla="*/ 28 h 417"/>
                <a:gd name="T110" fmla="*/ 51 w 277"/>
                <a:gd name="T111" fmla="*/ 52 h 417"/>
                <a:gd name="T112" fmla="*/ 67 w 277"/>
                <a:gd name="T113" fmla="*/ 30 h 417"/>
                <a:gd name="T114" fmla="*/ 91 w 277"/>
                <a:gd name="T115" fmla="*/ 14 h 417"/>
                <a:gd name="T116" fmla="*/ 119 w 277"/>
                <a:gd name="T117" fmla="*/ 4 h 417"/>
                <a:gd name="T118" fmla="*/ 153 w 277"/>
                <a:gd name="T119"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7" h="417">
                  <a:moveTo>
                    <a:pt x="143" y="44"/>
                  </a:moveTo>
                  <a:lnTo>
                    <a:pt x="115" y="48"/>
                  </a:lnTo>
                  <a:lnTo>
                    <a:pt x="93" y="58"/>
                  </a:lnTo>
                  <a:lnTo>
                    <a:pt x="75" y="74"/>
                  </a:lnTo>
                  <a:lnTo>
                    <a:pt x="61" y="97"/>
                  </a:lnTo>
                  <a:lnTo>
                    <a:pt x="53" y="123"/>
                  </a:lnTo>
                  <a:lnTo>
                    <a:pt x="51" y="155"/>
                  </a:lnTo>
                  <a:lnTo>
                    <a:pt x="53" y="185"/>
                  </a:lnTo>
                  <a:lnTo>
                    <a:pt x="61" y="210"/>
                  </a:lnTo>
                  <a:lnTo>
                    <a:pt x="73" y="232"/>
                  </a:lnTo>
                  <a:lnTo>
                    <a:pt x="91" y="246"/>
                  </a:lnTo>
                  <a:lnTo>
                    <a:pt x="113" y="256"/>
                  </a:lnTo>
                  <a:lnTo>
                    <a:pt x="137" y="260"/>
                  </a:lnTo>
                  <a:lnTo>
                    <a:pt x="162" y="256"/>
                  </a:lnTo>
                  <a:lnTo>
                    <a:pt x="184" y="246"/>
                  </a:lnTo>
                  <a:lnTo>
                    <a:pt x="200" y="230"/>
                  </a:lnTo>
                  <a:lnTo>
                    <a:pt x="214" y="208"/>
                  </a:lnTo>
                  <a:lnTo>
                    <a:pt x="220" y="181"/>
                  </a:lnTo>
                  <a:lnTo>
                    <a:pt x="224" y="149"/>
                  </a:lnTo>
                  <a:lnTo>
                    <a:pt x="220" y="117"/>
                  </a:lnTo>
                  <a:lnTo>
                    <a:pt x="214" y="92"/>
                  </a:lnTo>
                  <a:lnTo>
                    <a:pt x="202" y="72"/>
                  </a:lnTo>
                  <a:lnTo>
                    <a:pt x="186" y="56"/>
                  </a:lnTo>
                  <a:lnTo>
                    <a:pt x="166" y="48"/>
                  </a:lnTo>
                  <a:lnTo>
                    <a:pt x="143" y="44"/>
                  </a:lnTo>
                  <a:close/>
                  <a:moveTo>
                    <a:pt x="153" y="0"/>
                  </a:moveTo>
                  <a:lnTo>
                    <a:pt x="180" y="2"/>
                  </a:lnTo>
                  <a:lnTo>
                    <a:pt x="206" y="10"/>
                  </a:lnTo>
                  <a:lnTo>
                    <a:pt x="226" y="24"/>
                  </a:lnTo>
                  <a:lnTo>
                    <a:pt x="244" y="40"/>
                  </a:lnTo>
                  <a:lnTo>
                    <a:pt x="258" y="62"/>
                  </a:lnTo>
                  <a:lnTo>
                    <a:pt x="267" y="86"/>
                  </a:lnTo>
                  <a:lnTo>
                    <a:pt x="275" y="115"/>
                  </a:lnTo>
                  <a:lnTo>
                    <a:pt x="277" y="147"/>
                  </a:lnTo>
                  <a:lnTo>
                    <a:pt x="275" y="179"/>
                  </a:lnTo>
                  <a:lnTo>
                    <a:pt x="267" y="208"/>
                  </a:lnTo>
                  <a:lnTo>
                    <a:pt x="258" y="236"/>
                  </a:lnTo>
                  <a:lnTo>
                    <a:pt x="242" y="260"/>
                  </a:lnTo>
                  <a:lnTo>
                    <a:pt x="224" y="278"/>
                  </a:lnTo>
                  <a:lnTo>
                    <a:pt x="200" y="292"/>
                  </a:lnTo>
                  <a:lnTo>
                    <a:pt x="174" y="302"/>
                  </a:lnTo>
                  <a:lnTo>
                    <a:pt x="145" y="304"/>
                  </a:lnTo>
                  <a:lnTo>
                    <a:pt x="115" y="302"/>
                  </a:lnTo>
                  <a:lnTo>
                    <a:pt x="89" y="292"/>
                  </a:lnTo>
                  <a:lnTo>
                    <a:pt x="67" y="276"/>
                  </a:lnTo>
                  <a:lnTo>
                    <a:pt x="51" y="256"/>
                  </a:lnTo>
                  <a:lnTo>
                    <a:pt x="51" y="417"/>
                  </a:lnTo>
                  <a:lnTo>
                    <a:pt x="0" y="417"/>
                  </a:lnTo>
                  <a:lnTo>
                    <a:pt x="0" y="8"/>
                  </a:lnTo>
                  <a:lnTo>
                    <a:pt x="28" y="8"/>
                  </a:lnTo>
                  <a:lnTo>
                    <a:pt x="36" y="8"/>
                  </a:lnTo>
                  <a:lnTo>
                    <a:pt x="42" y="10"/>
                  </a:lnTo>
                  <a:lnTo>
                    <a:pt x="48" y="14"/>
                  </a:lnTo>
                  <a:lnTo>
                    <a:pt x="49" y="20"/>
                  </a:lnTo>
                  <a:lnTo>
                    <a:pt x="51" y="28"/>
                  </a:lnTo>
                  <a:lnTo>
                    <a:pt x="51" y="52"/>
                  </a:lnTo>
                  <a:lnTo>
                    <a:pt x="67" y="30"/>
                  </a:lnTo>
                  <a:lnTo>
                    <a:pt x="91" y="14"/>
                  </a:lnTo>
                  <a:lnTo>
                    <a:pt x="119" y="4"/>
                  </a:lnTo>
                  <a:lnTo>
                    <a:pt x="1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1" name="Freeform 10"/>
            <p:cNvSpPr>
              <a:spLocks noEditPoints="1"/>
            </p:cNvSpPr>
            <p:nvPr userDrawn="1"/>
          </p:nvSpPr>
          <p:spPr bwMode="auto">
            <a:xfrm>
              <a:off x="6559550" y="1677988"/>
              <a:ext cx="204788" cy="241300"/>
            </a:xfrm>
            <a:custGeom>
              <a:avLst/>
              <a:gdLst>
                <a:gd name="T0" fmla="*/ 141 w 258"/>
                <a:gd name="T1" fmla="*/ 42 h 304"/>
                <a:gd name="T2" fmla="*/ 117 w 258"/>
                <a:gd name="T3" fmla="*/ 46 h 304"/>
                <a:gd name="T4" fmla="*/ 97 w 258"/>
                <a:gd name="T5" fmla="*/ 52 h 304"/>
                <a:gd name="T6" fmla="*/ 81 w 258"/>
                <a:gd name="T7" fmla="*/ 66 h 304"/>
                <a:gd name="T8" fmla="*/ 67 w 258"/>
                <a:gd name="T9" fmla="*/ 82 h 304"/>
                <a:gd name="T10" fmla="*/ 57 w 258"/>
                <a:gd name="T11" fmla="*/ 101 h 304"/>
                <a:gd name="T12" fmla="*/ 53 w 258"/>
                <a:gd name="T13" fmla="*/ 125 h 304"/>
                <a:gd name="T14" fmla="*/ 210 w 258"/>
                <a:gd name="T15" fmla="*/ 125 h 304"/>
                <a:gd name="T16" fmla="*/ 210 w 258"/>
                <a:gd name="T17" fmla="*/ 119 h 304"/>
                <a:gd name="T18" fmla="*/ 208 w 258"/>
                <a:gd name="T19" fmla="*/ 97 h 304"/>
                <a:gd name="T20" fmla="*/ 200 w 258"/>
                <a:gd name="T21" fmla="*/ 78 h 304"/>
                <a:gd name="T22" fmla="*/ 190 w 258"/>
                <a:gd name="T23" fmla="*/ 64 h 304"/>
                <a:gd name="T24" fmla="*/ 178 w 258"/>
                <a:gd name="T25" fmla="*/ 52 h 304"/>
                <a:gd name="T26" fmla="*/ 160 w 258"/>
                <a:gd name="T27" fmla="*/ 46 h 304"/>
                <a:gd name="T28" fmla="*/ 141 w 258"/>
                <a:gd name="T29" fmla="*/ 42 h 304"/>
                <a:gd name="T30" fmla="*/ 139 w 258"/>
                <a:gd name="T31" fmla="*/ 0 h 304"/>
                <a:gd name="T32" fmla="*/ 166 w 258"/>
                <a:gd name="T33" fmla="*/ 2 h 304"/>
                <a:gd name="T34" fmla="*/ 190 w 258"/>
                <a:gd name="T35" fmla="*/ 10 h 304"/>
                <a:gd name="T36" fmla="*/ 210 w 258"/>
                <a:gd name="T37" fmla="*/ 20 h 304"/>
                <a:gd name="T38" fmla="*/ 228 w 258"/>
                <a:gd name="T39" fmla="*/ 36 h 304"/>
                <a:gd name="T40" fmla="*/ 240 w 258"/>
                <a:gd name="T41" fmla="*/ 56 h 304"/>
                <a:gd name="T42" fmla="*/ 250 w 258"/>
                <a:gd name="T43" fmla="*/ 78 h 304"/>
                <a:gd name="T44" fmla="*/ 256 w 258"/>
                <a:gd name="T45" fmla="*/ 103 h 304"/>
                <a:gd name="T46" fmla="*/ 258 w 258"/>
                <a:gd name="T47" fmla="*/ 129 h 304"/>
                <a:gd name="T48" fmla="*/ 256 w 258"/>
                <a:gd name="T49" fmla="*/ 165 h 304"/>
                <a:gd name="T50" fmla="*/ 51 w 258"/>
                <a:gd name="T51" fmla="*/ 165 h 304"/>
                <a:gd name="T52" fmla="*/ 57 w 258"/>
                <a:gd name="T53" fmla="*/ 193 h 304"/>
                <a:gd name="T54" fmla="*/ 65 w 258"/>
                <a:gd name="T55" fmla="*/ 216 h 304"/>
                <a:gd name="T56" fmla="*/ 79 w 258"/>
                <a:gd name="T57" fmla="*/ 234 h 304"/>
                <a:gd name="T58" fmla="*/ 99 w 258"/>
                <a:gd name="T59" fmla="*/ 248 h 304"/>
                <a:gd name="T60" fmla="*/ 123 w 258"/>
                <a:gd name="T61" fmla="*/ 256 h 304"/>
                <a:gd name="T62" fmla="*/ 153 w 258"/>
                <a:gd name="T63" fmla="*/ 260 h 304"/>
                <a:gd name="T64" fmla="*/ 180 w 258"/>
                <a:gd name="T65" fmla="*/ 256 h 304"/>
                <a:gd name="T66" fmla="*/ 204 w 258"/>
                <a:gd name="T67" fmla="*/ 248 h 304"/>
                <a:gd name="T68" fmla="*/ 226 w 258"/>
                <a:gd name="T69" fmla="*/ 236 h 304"/>
                <a:gd name="T70" fmla="*/ 248 w 258"/>
                <a:gd name="T71" fmla="*/ 270 h 304"/>
                <a:gd name="T72" fmla="*/ 226 w 258"/>
                <a:gd name="T73" fmla="*/ 286 h 304"/>
                <a:gd name="T74" fmla="*/ 202 w 258"/>
                <a:gd name="T75" fmla="*/ 296 h 304"/>
                <a:gd name="T76" fmla="*/ 176 w 258"/>
                <a:gd name="T77" fmla="*/ 302 h 304"/>
                <a:gd name="T78" fmla="*/ 147 w 258"/>
                <a:gd name="T79" fmla="*/ 304 h 304"/>
                <a:gd name="T80" fmla="*/ 115 w 258"/>
                <a:gd name="T81" fmla="*/ 302 h 304"/>
                <a:gd name="T82" fmla="*/ 87 w 258"/>
                <a:gd name="T83" fmla="*/ 294 h 304"/>
                <a:gd name="T84" fmla="*/ 61 w 258"/>
                <a:gd name="T85" fmla="*/ 282 h 304"/>
                <a:gd name="T86" fmla="*/ 42 w 258"/>
                <a:gd name="T87" fmla="*/ 264 h 304"/>
                <a:gd name="T88" fmla="*/ 24 w 258"/>
                <a:gd name="T89" fmla="*/ 242 h 304"/>
                <a:gd name="T90" fmla="*/ 12 w 258"/>
                <a:gd name="T91" fmla="*/ 216 h 304"/>
                <a:gd name="T92" fmla="*/ 4 w 258"/>
                <a:gd name="T93" fmla="*/ 185 h 304"/>
                <a:gd name="T94" fmla="*/ 0 w 258"/>
                <a:gd name="T95" fmla="*/ 149 h 304"/>
                <a:gd name="T96" fmla="*/ 4 w 258"/>
                <a:gd name="T97" fmla="*/ 115 h 304"/>
                <a:gd name="T98" fmla="*/ 12 w 258"/>
                <a:gd name="T99" fmla="*/ 86 h 304"/>
                <a:gd name="T100" fmla="*/ 24 w 258"/>
                <a:gd name="T101" fmla="*/ 60 h 304"/>
                <a:gd name="T102" fmla="*/ 40 w 258"/>
                <a:gd name="T103" fmla="*/ 40 h 304"/>
                <a:gd name="T104" fmla="*/ 61 w 258"/>
                <a:gd name="T105" fmla="*/ 22 h 304"/>
                <a:gd name="T106" fmla="*/ 83 w 258"/>
                <a:gd name="T107" fmla="*/ 10 h 304"/>
                <a:gd name="T108" fmla="*/ 111 w 258"/>
                <a:gd name="T109" fmla="*/ 2 h 304"/>
                <a:gd name="T110" fmla="*/ 139 w 258"/>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4">
                  <a:moveTo>
                    <a:pt x="141" y="42"/>
                  </a:moveTo>
                  <a:lnTo>
                    <a:pt x="117" y="46"/>
                  </a:lnTo>
                  <a:lnTo>
                    <a:pt x="97" y="52"/>
                  </a:lnTo>
                  <a:lnTo>
                    <a:pt x="81" y="66"/>
                  </a:lnTo>
                  <a:lnTo>
                    <a:pt x="67" y="82"/>
                  </a:lnTo>
                  <a:lnTo>
                    <a:pt x="57" y="101"/>
                  </a:lnTo>
                  <a:lnTo>
                    <a:pt x="53" y="125"/>
                  </a:lnTo>
                  <a:lnTo>
                    <a:pt x="210" y="125"/>
                  </a:lnTo>
                  <a:lnTo>
                    <a:pt x="210" y="119"/>
                  </a:lnTo>
                  <a:lnTo>
                    <a:pt x="208" y="97"/>
                  </a:lnTo>
                  <a:lnTo>
                    <a:pt x="200" y="78"/>
                  </a:lnTo>
                  <a:lnTo>
                    <a:pt x="190" y="64"/>
                  </a:lnTo>
                  <a:lnTo>
                    <a:pt x="178" y="52"/>
                  </a:lnTo>
                  <a:lnTo>
                    <a:pt x="160" y="46"/>
                  </a:lnTo>
                  <a:lnTo>
                    <a:pt x="141" y="42"/>
                  </a:lnTo>
                  <a:close/>
                  <a:moveTo>
                    <a:pt x="139" y="0"/>
                  </a:moveTo>
                  <a:lnTo>
                    <a:pt x="166" y="2"/>
                  </a:lnTo>
                  <a:lnTo>
                    <a:pt x="190" y="10"/>
                  </a:lnTo>
                  <a:lnTo>
                    <a:pt x="210" y="20"/>
                  </a:lnTo>
                  <a:lnTo>
                    <a:pt x="228" y="36"/>
                  </a:lnTo>
                  <a:lnTo>
                    <a:pt x="240" y="56"/>
                  </a:lnTo>
                  <a:lnTo>
                    <a:pt x="250" y="78"/>
                  </a:lnTo>
                  <a:lnTo>
                    <a:pt x="256" y="103"/>
                  </a:lnTo>
                  <a:lnTo>
                    <a:pt x="258" y="129"/>
                  </a:lnTo>
                  <a:lnTo>
                    <a:pt x="256" y="165"/>
                  </a:lnTo>
                  <a:lnTo>
                    <a:pt x="51" y="165"/>
                  </a:lnTo>
                  <a:lnTo>
                    <a:pt x="57" y="193"/>
                  </a:lnTo>
                  <a:lnTo>
                    <a:pt x="65" y="216"/>
                  </a:lnTo>
                  <a:lnTo>
                    <a:pt x="79" y="234"/>
                  </a:lnTo>
                  <a:lnTo>
                    <a:pt x="99" y="248"/>
                  </a:lnTo>
                  <a:lnTo>
                    <a:pt x="123" y="256"/>
                  </a:lnTo>
                  <a:lnTo>
                    <a:pt x="153" y="260"/>
                  </a:lnTo>
                  <a:lnTo>
                    <a:pt x="180" y="256"/>
                  </a:lnTo>
                  <a:lnTo>
                    <a:pt x="204" y="248"/>
                  </a:lnTo>
                  <a:lnTo>
                    <a:pt x="226" y="236"/>
                  </a:lnTo>
                  <a:lnTo>
                    <a:pt x="248" y="270"/>
                  </a:lnTo>
                  <a:lnTo>
                    <a:pt x="226" y="286"/>
                  </a:lnTo>
                  <a:lnTo>
                    <a:pt x="202" y="296"/>
                  </a:lnTo>
                  <a:lnTo>
                    <a:pt x="176" y="302"/>
                  </a:lnTo>
                  <a:lnTo>
                    <a:pt x="147" y="304"/>
                  </a:lnTo>
                  <a:lnTo>
                    <a:pt x="115" y="302"/>
                  </a:lnTo>
                  <a:lnTo>
                    <a:pt x="87" y="294"/>
                  </a:lnTo>
                  <a:lnTo>
                    <a:pt x="61" y="282"/>
                  </a:lnTo>
                  <a:lnTo>
                    <a:pt x="42" y="264"/>
                  </a:lnTo>
                  <a:lnTo>
                    <a:pt x="24" y="242"/>
                  </a:lnTo>
                  <a:lnTo>
                    <a:pt x="12" y="216"/>
                  </a:lnTo>
                  <a:lnTo>
                    <a:pt x="4" y="185"/>
                  </a:lnTo>
                  <a:lnTo>
                    <a:pt x="0" y="149"/>
                  </a:lnTo>
                  <a:lnTo>
                    <a:pt x="4" y="115"/>
                  </a:lnTo>
                  <a:lnTo>
                    <a:pt x="12" y="86"/>
                  </a:lnTo>
                  <a:lnTo>
                    <a:pt x="24" y="60"/>
                  </a:lnTo>
                  <a:lnTo>
                    <a:pt x="40" y="40"/>
                  </a:lnTo>
                  <a:lnTo>
                    <a:pt x="61" y="22"/>
                  </a:lnTo>
                  <a:lnTo>
                    <a:pt x="83" y="10"/>
                  </a:lnTo>
                  <a:lnTo>
                    <a:pt x="111" y="2"/>
                  </a:lnTo>
                  <a:lnTo>
                    <a:pt x="1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2" name="Freeform 11"/>
            <p:cNvSpPr>
              <a:spLocks/>
            </p:cNvSpPr>
            <p:nvPr userDrawn="1"/>
          </p:nvSpPr>
          <p:spPr bwMode="auto">
            <a:xfrm>
              <a:off x="6816725" y="1681163"/>
              <a:ext cx="130175" cy="231775"/>
            </a:xfrm>
            <a:custGeom>
              <a:avLst/>
              <a:gdLst>
                <a:gd name="T0" fmla="*/ 139 w 164"/>
                <a:gd name="T1" fmla="*/ 0 h 292"/>
                <a:gd name="T2" fmla="*/ 147 w 164"/>
                <a:gd name="T3" fmla="*/ 0 h 292"/>
                <a:gd name="T4" fmla="*/ 155 w 164"/>
                <a:gd name="T5" fmla="*/ 0 h 292"/>
                <a:gd name="T6" fmla="*/ 161 w 164"/>
                <a:gd name="T7" fmla="*/ 2 h 292"/>
                <a:gd name="T8" fmla="*/ 164 w 164"/>
                <a:gd name="T9" fmla="*/ 2 h 292"/>
                <a:gd name="T10" fmla="*/ 164 w 164"/>
                <a:gd name="T11" fmla="*/ 46 h 292"/>
                <a:gd name="T12" fmla="*/ 147 w 164"/>
                <a:gd name="T13" fmla="*/ 46 h 292"/>
                <a:gd name="T14" fmla="*/ 117 w 164"/>
                <a:gd name="T15" fmla="*/ 48 h 292"/>
                <a:gd name="T16" fmla="*/ 93 w 164"/>
                <a:gd name="T17" fmla="*/ 56 h 292"/>
                <a:gd name="T18" fmla="*/ 75 w 164"/>
                <a:gd name="T19" fmla="*/ 70 h 292"/>
                <a:gd name="T20" fmla="*/ 61 w 164"/>
                <a:gd name="T21" fmla="*/ 91 h 292"/>
                <a:gd name="T22" fmla="*/ 54 w 164"/>
                <a:gd name="T23" fmla="*/ 119 h 292"/>
                <a:gd name="T24" fmla="*/ 52 w 164"/>
                <a:gd name="T25" fmla="*/ 153 h 292"/>
                <a:gd name="T26" fmla="*/ 52 w 164"/>
                <a:gd name="T27" fmla="*/ 292 h 292"/>
                <a:gd name="T28" fmla="*/ 0 w 164"/>
                <a:gd name="T29" fmla="*/ 292 h 292"/>
                <a:gd name="T30" fmla="*/ 0 w 164"/>
                <a:gd name="T31" fmla="*/ 4 h 292"/>
                <a:gd name="T32" fmla="*/ 26 w 164"/>
                <a:gd name="T33" fmla="*/ 4 h 292"/>
                <a:gd name="T34" fmla="*/ 36 w 164"/>
                <a:gd name="T35" fmla="*/ 4 h 292"/>
                <a:gd name="T36" fmla="*/ 42 w 164"/>
                <a:gd name="T37" fmla="*/ 6 h 292"/>
                <a:gd name="T38" fmla="*/ 46 w 164"/>
                <a:gd name="T39" fmla="*/ 10 h 292"/>
                <a:gd name="T40" fmla="*/ 50 w 164"/>
                <a:gd name="T41" fmla="*/ 16 h 292"/>
                <a:gd name="T42" fmla="*/ 50 w 164"/>
                <a:gd name="T43" fmla="*/ 24 h 292"/>
                <a:gd name="T44" fmla="*/ 50 w 164"/>
                <a:gd name="T45" fmla="*/ 52 h 292"/>
                <a:gd name="T46" fmla="*/ 65 w 164"/>
                <a:gd name="T47" fmla="*/ 30 h 292"/>
                <a:gd name="T48" fmla="*/ 85 w 164"/>
                <a:gd name="T49" fmla="*/ 12 h 292"/>
                <a:gd name="T50" fmla="*/ 111 w 164"/>
                <a:gd name="T51" fmla="*/ 2 h 292"/>
                <a:gd name="T52" fmla="*/ 139 w 16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4" h="292">
                  <a:moveTo>
                    <a:pt x="139" y="0"/>
                  </a:moveTo>
                  <a:lnTo>
                    <a:pt x="147" y="0"/>
                  </a:lnTo>
                  <a:lnTo>
                    <a:pt x="155" y="0"/>
                  </a:lnTo>
                  <a:lnTo>
                    <a:pt x="161" y="2"/>
                  </a:lnTo>
                  <a:lnTo>
                    <a:pt x="164" y="2"/>
                  </a:lnTo>
                  <a:lnTo>
                    <a:pt x="164" y="46"/>
                  </a:lnTo>
                  <a:lnTo>
                    <a:pt x="147" y="46"/>
                  </a:lnTo>
                  <a:lnTo>
                    <a:pt x="117" y="48"/>
                  </a:lnTo>
                  <a:lnTo>
                    <a:pt x="93" y="56"/>
                  </a:lnTo>
                  <a:lnTo>
                    <a:pt x="75" y="70"/>
                  </a:lnTo>
                  <a:lnTo>
                    <a:pt x="61" y="91"/>
                  </a:lnTo>
                  <a:lnTo>
                    <a:pt x="54" y="119"/>
                  </a:lnTo>
                  <a:lnTo>
                    <a:pt x="52" y="153"/>
                  </a:lnTo>
                  <a:lnTo>
                    <a:pt x="52" y="292"/>
                  </a:lnTo>
                  <a:lnTo>
                    <a:pt x="0" y="292"/>
                  </a:lnTo>
                  <a:lnTo>
                    <a:pt x="0" y="4"/>
                  </a:lnTo>
                  <a:lnTo>
                    <a:pt x="26" y="4"/>
                  </a:lnTo>
                  <a:lnTo>
                    <a:pt x="36" y="4"/>
                  </a:lnTo>
                  <a:lnTo>
                    <a:pt x="42" y="6"/>
                  </a:lnTo>
                  <a:lnTo>
                    <a:pt x="46" y="10"/>
                  </a:lnTo>
                  <a:lnTo>
                    <a:pt x="50" y="16"/>
                  </a:lnTo>
                  <a:lnTo>
                    <a:pt x="50" y="24"/>
                  </a:lnTo>
                  <a:lnTo>
                    <a:pt x="50" y="52"/>
                  </a:lnTo>
                  <a:lnTo>
                    <a:pt x="65" y="30"/>
                  </a:lnTo>
                  <a:lnTo>
                    <a:pt x="85" y="12"/>
                  </a:lnTo>
                  <a:lnTo>
                    <a:pt x="111" y="2"/>
                  </a:lnTo>
                  <a:lnTo>
                    <a:pt x="1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3" name="Freeform 12"/>
            <p:cNvSpPr>
              <a:spLocks noEditPoints="1"/>
            </p:cNvSpPr>
            <p:nvPr userDrawn="1"/>
          </p:nvSpPr>
          <p:spPr bwMode="auto">
            <a:xfrm>
              <a:off x="6985000" y="1592263"/>
              <a:ext cx="41275" cy="320675"/>
            </a:xfrm>
            <a:custGeom>
              <a:avLst/>
              <a:gdLst>
                <a:gd name="T0" fmla="*/ 0 w 54"/>
                <a:gd name="T1" fmla="*/ 117 h 405"/>
                <a:gd name="T2" fmla="*/ 52 w 54"/>
                <a:gd name="T3" fmla="*/ 117 h 405"/>
                <a:gd name="T4" fmla="*/ 52 w 54"/>
                <a:gd name="T5" fmla="*/ 405 h 405"/>
                <a:gd name="T6" fmla="*/ 0 w 54"/>
                <a:gd name="T7" fmla="*/ 405 h 405"/>
                <a:gd name="T8" fmla="*/ 0 w 54"/>
                <a:gd name="T9" fmla="*/ 117 h 405"/>
                <a:gd name="T10" fmla="*/ 0 w 54"/>
                <a:gd name="T11" fmla="*/ 0 h 405"/>
                <a:gd name="T12" fmla="*/ 54 w 54"/>
                <a:gd name="T13" fmla="*/ 0 h 405"/>
                <a:gd name="T14" fmla="*/ 54 w 54"/>
                <a:gd name="T15" fmla="*/ 60 h 405"/>
                <a:gd name="T16" fmla="*/ 0 w 54"/>
                <a:gd name="T17" fmla="*/ 60 h 405"/>
                <a:gd name="T18" fmla="*/ 0 w 54"/>
                <a:gd name="T19"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05">
                  <a:moveTo>
                    <a:pt x="0" y="117"/>
                  </a:moveTo>
                  <a:lnTo>
                    <a:pt x="52" y="117"/>
                  </a:lnTo>
                  <a:lnTo>
                    <a:pt x="52" y="405"/>
                  </a:lnTo>
                  <a:lnTo>
                    <a:pt x="0" y="405"/>
                  </a:lnTo>
                  <a:lnTo>
                    <a:pt x="0" y="117"/>
                  </a:lnTo>
                  <a:close/>
                  <a:moveTo>
                    <a:pt x="0" y="0"/>
                  </a:moveTo>
                  <a:lnTo>
                    <a:pt x="54" y="0"/>
                  </a:lnTo>
                  <a:lnTo>
                    <a:pt x="54" y="60"/>
                  </a:lnTo>
                  <a:lnTo>
                    <a:pt x="0" y="6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4" name="Freeform 13"/>
            <p:cNvSpPr>
              <a:spLocks noEditPoints="1"/>
            </p:cNvSpPr>
            <p:nvPr userDrawn="1"/>
          </p:nvSpPr>
          <p:spPr bwMode="auto">
            <a:xfrm>
              <a:off x="7078663" y="1677988"/>
              <a:ext cx="203200" cy="241300"/>
            </a:xfrm>
            <a:custGeom>
              <a:avLst/>
              <a:gdLst>
                <a:gd name="T0" fmla="*/ 139 w 256"/>
                <a:gd name="T1" fmla="*/ 42 h 304"/>
                <a:gd name="T2" fmla="*/ 117 w 256"/>
                <a:gd name="T3" fmla="*/ 46 h 304"/>
                <a:gd name="T4" fmla="*/ 97 w 256"/>
                <a:gd name="T5" fmla="*/ 52 h 304"/>
                <a:gd name="T6" fmla="*/ 79 w 256"/>
                <a:gd name="T7" fmla="*/ 66 h 304"/>
                <a:gd name="T8" fmla="*/ 67 w 256"/>
                <a:gd name="T9" fmla="*/ 82 h 304"/>
                <a:gd name="T10" fmla="*/ 57 w 256"/>
                <a:gd name="T11" fmla="*/ 101 h 304"/>
                <a:gd name="T12" fmla="*/ 51 w 256"/>
                <a:gd name="T13" fmla="*/ 125 h 304"/>
                <a:gd name="T14" fmla="*/ 208 w 256"/>
                <a:gd name="T15" fmla="*/ 125 h 304"/>
                <a:gd name="T16" fmla="*/ 208 w 256"/>
                <a:gd name="T17" fmla="*/ 119 h 304"/>
                <a:gd name="T18" fmla="*/ 206 w 256"/>
                <a:gd name="T19" fmla="*/ 97 h 304"/>
                <a:gd name="T20" fmla="*/ 200 w 256"/>
                <a:gd name="T21" fmla="*/ 78 h 304"/>
                <a:gd name="T22" fmla="*/ 190 w 256"/>
                <a:gd name="T23" fmla="*/ 64 h 304"/>
                <a:gd name="T24" fmla="*/ 176 w 256"/>
                <a:gd name="T25" fmla="*/ 52 h 304"/>
                <a:gd name="T26" fmla="*/ 159 w 256"/>
                <a:gd name="T27" fmla="*/ 46 h 304"/>
                <a:gd name="T28" fmla="*/ 139 w 256"/>
                <a:gd name="T29" fmla="*/ 42 h 304"/>
                <a:gd name="T30" fmla="*/ 137 w 256"/>
                <a:gd name="T31" fmla="*/ 0 h 304"/>
                <a:gd name="T32" fmla="*/ 164 w 256"/>
                <a:gd name="T33" fmla="*/ 2 h 304"/>
                <a:gd name="T34" fmla="*/ 188 w 256"/>
                <a:gd name="T35" fmla="*/ 10 h 304"/>
                <a:gd name="T36" fmla="*/ 210 w 256"/>
                <a:gd name="T37" fmla="*/ 20 h 304"/>
                <a:gd name="T38" fmla="*/ 226 w 256"/>
                <a:gd name="T39" fmla="*/ 36 h 304"/>
                <a:gd name="T40" fmla="*/ 240 w 256"/>
                <a:gd name="T41" fmla="*/ 56 h 304"/>
                <a:gd name="T42" fmla="*/ 250 w 256"/>
                <a:gd name="T43" fmla="*/ 78 h 304"/>
                <a:gd name="T44" fmla="*/ 254 w 256"/>
                <a:gd name="T45" fmla="*/ 103 h 304"/>
                <a:gd name="T46" fmla="*/ 256 w 256"/>
                <a:gd name="T47" fmla="*/ 129 h 304"/>
                <a:gd name="T48" fmla="*/ 254 w 256"/>
                <a:gd name="T49" fmla="*/ 165 h 304"/>
                <a:gd name="T50" fmla="*/ 51 w 256"/>
                <a:gd name="T51" fmla="*/ 165 h 304"/>
                <a:gd name="T52" fmla="*/ 55 w 256"/>
                <a:gd name="T53" fmla="*/ 193 h 304"/>
                <a:gd name="T54" fmla="*/ 65 w 256"/>
                <a:gd name="T55" fmla="*/ 216 h 304"/>
                <a:gd name="T56" fmla="*/ 79 w 256"/>
                <a:gd name="T57" fmla="*/ 234 h 304"/>
                <a:gd name="T58" fmla="*/ 97 w 256"/>
                <a:gd name="T59" fmla="*/ 248 h 304"/>
                <a:gd name="T60" fmla="*/ 123 w 256"/>
                <a:gd name="T61" fmla="*/ 256 h 304"/>
                <a:gd name="T62" fmla="*/ 151 w 256"/>
                <a:gd name="T63" fmla="*/ 260 h 304"/>
                <a:gd name="T64" fmla="*/ 178 w 256"/>
                <a:gd name="T65" fmla="*/ 256 h 304"/>
                <a:gd name="T66" fmla="*/ 204 w 256"/>
                <a:gd name="T67" fmla="*/ 248 h 304"/>
                <a:gd name="T68" fmla="*/ 224 w 256"/>
                <a:gd name="T69" fmla="*/ 236 h 304"/>
                <a:gd name="T70" fmla="*/ 246 w 256"/>
                <a:gd name="T71" fmla="*/ 270 h 304"/>
                <a:gd name="T72" fmla="*/ 226 w 256"/>
                <a:gd name="T73" fmla="*/ 286 h 304"/>
                <a:gd name="T74" fmla="*/ 202 w 256"/>
                <a:gd name="T75" fmla="*/ 296 h 304"/>
                <a:gd name="T76" fmla="*/ 174 w 256"/>
                <a:gd name="T77" fmla="*/ 302 h 304"/>
                <a:gd name="T78" fmla="*/ 147 w 256"/>
                <a:gd name="T79" fmla="*/ 304 h 304"/>
                <a:gd name="T80" fmla="*/ 115 w 256"/>
                <a:gd name="T81" fmla="*/ 302 h 304"/>
                <a:gd name="T82" fmla="*/ 85 w 256"/>
                <a:gd name="T83" fmla="*/ 294 h 304"/>
                <a:gd name="T84" fmla="*/ 61 w 256"/>
                <a:gd name="T85" fmla="*/ 282 h 304"/>
                <a:gd name="T86" fmla="*/ 40 w 256"/>
                <a:gd name="T87" fmla="*/ 264 h 304"/>
                <a:gd name="T88" fmla="*/ 22 w 256"/>
                <a:gd name="T89" fmla="*/ 242 h 304"/>
                <a:gd name="T90" fmla="*/ 10 w 256"/>
                <a:gd name="T91" fmla="*/ 216 h 304"/>
                <a:gd name="T92" fmla="*/ 2 w 256"/>
                <a:gd name="T93" fmla="*/ 185 h 304"/>
                <a:gd name="T94" fmla="*/ 0 w 256"/>
                <a:gd name="T95" fmla="*/ 149 h 304"/>
                <a:gd name="T96" fmla="*/ 2 w 256"/>
                <a:gd name="T97" fmla="*/ 115 h 304"/>
                <a:gd name="T98" fmla="*/ 10 w 256"/>
                <a:gd name="T99" fmla="*/ 86 h 304"/>
                <a:gd name="T100" fmla="*/ 22 w 256"/>
                <a:gd name="T101" fmla="*/ 60 h 304"/>
                <a:gd name="T102" fmla="*/ 40 w 256"/>
                <a:gd name="T103" fmla="*/ 40 h 304"/>
                <a:gd name="T104" fmla="*/ 59 w 256"/>
                <a:gd name="T105" fmla="*/ 22 h 304"/>
                <a:gd name="T106" fmla="*/ 83 w 256"/>
                <a:gd name="T107" fmla="*/ 10 h 304"/>
                <a:gd name="T108" fmla="*/ 109 w 256"/>
                <a:gd name="T109" fmla="*/ 2 h 304"/>
                <a:gd name="T110" fmla="*/ 137 w 256"/>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04">
                  <a:moveTo>
                    <a:pt x="139" y="42"/>
                  </a:moveTo>
                  <a:lnTo>
                    <a:pt x="117" y="46"/>
                  </a:lnTo>
                  <a:lnTo>
                    <a:pt x="97" y="52"/>
                  </a:lnTo>
                  <a:lnTo>
                    <a:pt x="79" y="66"/>
                  </a:lnTo>
                  <a:lnTo>
                    <a:pt x="67" y="82"/>
                  </a:lnTo>
                  <a:lnTo>
                    <a:pt x="57" y="101"/>
                  </a:lnTo>
                  <a:lnTo>
                    <a:pt x="51" y="125"/>
                  </a:lnTo>
                  <a:lnTo>
                    <a:pt x="208" y="125"/>
                  </a:lnTo>
                  <a:lnTo>
                    <a:pt x="208" y="119"/>
                  </a:lnTo>
                  <a:lnTo>
                    <a:pt x="206" y="97"/>
                  </a:lnTo>
                  <a:lnTo>
                    <a:pt x="200" y="78"/>
                  </a:lnTo>
                  <a:lnTo>
                    <a:pt x="190" y="64"/>
                  </a:lnTo>
                  <a:lnTo>
                    <a:pt x="176" y="52"/>
                  </a:lnTo>
                  <a:lnTo>
                    <a:pt x="159" y="46"/>
                  </a:lnTo>
                  <a:lnTo>
                    <a:pt x="139" y="42"/>
                  </a:lnTo>
                  <a:close/>
                  <a:moveTo>
                    <a:pt x="137" y="0"/>
                  </a:moveTo>
                  <a:lnTo>
                    <a:pt x="164" y="2"/>
                  </a:lnTo>
                  <a:lnTo>
                    <a:pt x="188" y="10"/>
                  </a:lnTo>
                  <a:lnTo>
                    <a:pt x="210" y="20"/>
                  </a:lnTo>
                  <a:lnTo>
                    <a:pt x="226" y="36"/>
                  </a:lnTo>
                  <a:lnTo>
                    <a:pt x="240" y="56"/>
                  </a:lnTo>
                  <a:lnTo>
                    <a:pt x="250" y="78"/>
                  </a:lnTo>
                  <a:lnTo>
                    <a:pt x="254" y="103"/>
                  </a:lnTo>
                  <a:lnTo>
                    <a:pt x="256" y="129"/>
                  </a:lnTo>
                  <a:lnTo>
                    <a:pt x="254" y="165"/>
                  </a:lnTo>
                  <a:lnTo>
                    <a:pt x="51" y="165"/>
                  </a:lnTo>
                  <a:lnTo>
                    <a:pt x="55" y="193"/>
                  </a:lnTo>
                  <a:lnTo>
                    <a:pt x="65" y="216"/>
                  </a:lnTo>
                  <a:lnTo>
                    <a:pt x="79" y="234"/>
                  </a:lnTo>
                  <a:lnTo>
                    <a:pt x="97" y="248"/>
                  </a:lnTo>
                  <a:lnTo>
                    <a:pt x="123" y="256"/>
                  </a:lnTo>
                  <a:lnTo>
                    <a:pt x="151" y="260"/>
                  </a:lnTo>
                  <a:lnTo>
                    <a:pt x="178" y="256"/>
                  </a:lnTo>
                  <a:lnTo>
                    <a:pt x="204" y="248"/>
                  </a:lnTo>
                  <a:lnTo>
                    <a:pt x="224" y="236"/>
                  </a:lnTo>
                  <a:lnTo>
                    <a:pt x="246" y="270"/>
                  </a:lnTo>
                  <a:lnTo>
                    <a:pt x="226" y="286"/>
                  </a:lnTo>
                  <a:lnTo>
                    <a:pt x="202" y="296"/>
                  </a:lnTo>
                  <a:lnTo>
                    <a:pt x="174" y="302"/>
                  </a:lnTo>
                  <a:lnTo>
                    <a:pt x="147" y="304"/>
                  </a:lnTo>
                  <a:lnTo>
                    <a:pt x="115" y="302"/>
                  </a:lnTo>
                  <a:lnTo>
                    <a:pt x="85" y="294"/>
                  </a:lnTo>
                  <a:lnTo>
                    <a:pt x="61" y="282"/>
                  </a:lnTo>
                  <a:lnTo>
                    <a:pt x="40" y="264"/>
                  </a:lnTo>
                  <a:lnTo>
                    <a:pt x="22" y="242"/>
                  </a:lnTo>
                  <a:lnTo>
                    <a:pt x="10" y="216"/>
                  </a:lnTo>
                  <a:lnTo>
                    <a:pt x="2" y="185"/>
                  </a:lnTo>
                  <a:lnTo>
                    <a:pt x="0" y="149"/>
                  </a:lnTo>
                  <a:lnTo>
                    <a:pt x="2" y="115"/>
                  </a:lnTo>
                  <a:lnTo>
                    <a:pt x="10" y="86"/>
                  </a:lnTo>
                  <a:lnTo>
                    <a:pt x="22" y="60"/>
                  </a:lnTo>
                  <a:lnTo>
                    <a:pt x="40" y="40"/>
                  </a:lnTo>
                  <a:lnTo>
                    <a:pt x="59" y="22"/>
                  </a:lnTo>
                  <a:lnTo>
                    <a:pt x="83" y="10"/>
                  </a:lnTo>
                  <a:lnTo>
                    <a:pt x="109" y="2"/>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5" name="Freeform 14"/>
            <p:cNvSpPr>
              <a:spLocks/>
            </p:cNvSpPr>
            <p:nvPr userDrawn="1"/>
          </p:nvSpPr>
          <p:spPr bwMode="auto">
            <a:xfrm>
              <a:off x="7334250" y="1677988"/>
              <a:ext cx="198438" cy="234950"/>
            </a:xfrm>
            <a:custGeom>
              <a:avLst/>
              <a:gdLst>
                <a:gd name="T0" fmla="*/ 149 w 252"/>
                <a:gd name="T1" fmla="*/ 0 h 296"/>
                <a:gd name="T2" fmla="*/ 180 w 252"/>
                <a:gd name="T3" fmla="*/ 2 h 296"/>
                <a:gd name="T4" fmla="*/ 206 w 252"/>
                <a:gd name="T5" fmla="*/ 12 h 296"/>
                <a:gd name="T6" fmla="*/ 226 w 252"/>
                <a:gd name="T7" fmla="*/ 28 h 296"/>
                <a:gd name="T8" fmla="*/ 240 w 252"/>
                <a:gd name="T9" fmla="*/ 50 h 296"/>
                <a:gd name="T10" fmla="*/ 250 w 252"/>
                <a:gd name="T11" fmla="*/ 78 h 296"/>
                <a:gd name="T12" fmla="*/ 252 w 252"/>
                <a:gd name="T13" fmla="*/ 111 h 296"/>
                <a:gd name="T14" fmla="*/ 252 w 252"/>
                <a:gd name="T15" fmla="*/ 296 h 296"/>
                <a:gd name="T16" fmla="*/ 200 w 252"/>
                <a:gd name="T17" fmla="*/ 296 h 296"/>
                <a:gd name="T18" fmla="*/ 200 w 252"/>
                <a:gd name="T19" fmla="*/ 117 h 296"/>
                <a:gd name="T20" fmla="*/ 198 w 252"/>
                <a:gd name="T21" fmla="*/ 94 h 296"/>
                <a:gd name="T22" fmla="*/ 194 w 252"/>
                <a:gd name="T23" fmla="*/ 76 h 296"/>
                <a:gd name="T24" fmla="*/ 184 w 252"/>
                <a:gd name="T25" fmla="*/ 62 h 296"/>
                <a:gd name="T26" fmla="*/ 172 w 252"/>
                <a:gd name="T27" fmla="*/ 52 h 296"/>
                <a:gd name="T28" fmla="*/ 157 w 252"/>
                <a:gd name="T29" fmla="*/ 46 h 296"/>
                <a:gd name="T30" fmla="*/ 137 w 252"/>
                <a:gd name="T31" fmla="*/ 44 h 296"/>
                <a:gd name="T32" fmla="*/ 113 w 252"/>
                <a:gd name="T33" fmla="*/ 48 h 296"/>
                <a:gd name="T34" fmla="*/ 93 w 252"/>
                <a:gd name="T35" fmla="*/ 56 h 296"/>
                <a:gd name="T36" fmla="*/ 75 w 252"/>
                <a:gd name="T37" fmla="*/ 70 h 296"/>
                <a:gd name="T38" fmla="*/ 61 w 252"/>
                <a:gd name="T39" fmla="*/ 90 h 296"/>
                <a:gd name="T40" fmla="*/ 56 w 252"/>
                <a:gd name="T41" fmla="*/ 113 h 296"/>
                <a:gd name="T42" fmla="*/ 52 w 252"/>
                <a:gd name="T43" fmla="*/ 143 h 296"/>
                <a:gd name="T44" fmla="*/ 52 w 252"/>
                <a:gd name="T45" fmla="*/ 296 h 296"/>
                <a:gd name="T46" fmla="*/ 0 w 252"/>
                <a:gd name="T47" fmla="*/ 296 h 296"/>
                <a:gd name="T48" fmla="*/ 0 w 252"/>
                <a:gd name="T49" fmla="*/ 8 h 296"/>
                <a:gd name="T50" fmla="*/ 28 w 252"/>
                <a:gd name="T51" fmla="*/ 8 h 296"/>
                <a:gd name="T52" fmla="*/ 36 w 252"/>
                <a:gd name="T53" fmla="*/ 8 h 296"/>
                <a:gd name="T54" fmla="*/ 42 w 252"/>
                <a:gd name="T55" fmla="*/ 10 h 296"/>
                <a:gd name="T56" fmla="*/ 48 w 252"/>
                <a:gd name="T57" fmla="*/ 14 h 296"/>
                <a:gd name="T58" fmla="*/ 50 w 252"/>
                <a:gd name="T59" fmla="*/ 20 h 296"/>
                <a:gd name="T60" fmla="*/ 52 w 252"/>
                <a:gd name="T61" fmla="*/ 28 h 296"/>
                <a:gd name="T62" fmla="*/ 52 w 252"/>
                <a:gd name="T63" fmla="*/ 52 h 296"/>
                <a:gd name="T64" fmla="*/ 67 w 252"/>
                <a:gd name="T65" fmla="*/ 30 h 296"/>
                <a:gd name="T66" fmla="*/ 89 w 252"/>
                <a:gd name="T67" fmla="*/ 14 h 296"/>
                <a:gd name="T68" fmla="*/ 117 w 252"/>
                <a:gd name="T69" fmla="*/ 4 h 296"/>
                <a:gd name="T70" fmla="*/ 149 w 252"/>
                <a:gd name="T71"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2" h="296">
                  <a:moveTo>
                    <a:pt x="149" y="0"/>
                  </a:moveTo>
                  <a:lnTo>
                    <a:pt x="180" y="2"/>
                  </a:lnTo>
                  <a:lnTo>
                    <a:pt x="206" y="12"/>
                  </a:lnTo>
                  <a:lnTo>
                    <a:pt x="226" y="28"/>
                  </a:lnTo>
                  <a:lnTo>
                    <a:pt x="240" y="50"/>
                  </a:lnTo>
                  <a:lnTo>
                    <a:pt x="250" y="78"/>
                  </a:lnTo>
                  <a:lnTo>
                    <a:pt x="252" y="111"/>
                  </a:lnTo>
                  <a:lnTo>
                    <a:pt x="252" y="296"/>
                  </a:lnTo>
                  <a:lnTo>
                    <a:pt x="200" y="296"/>
                  </a:lnTo>
                  <a:lnTo>
                    <a:pt x="200" y="117"/>
                  </a:lnTo>
                  <a:lnTo>
                    <a:pt x="198" y="94"/>
                  </a:lnTo>
                  <a:lnTo>
                    <a:pt x="194" y="76"/>
                  </a:lnTo>
                  <a:lnTo>
                    <a:pt x="184" y="62"/>
                  </a:lnTo>
                  <a:lnTo>
                    <a:pt x="172" y="52"/>
                  </a:lnTo>
                  <a:lnTo>
                    <a:pt x="157" y="46"/>
                  </a:lnTo>
                  <a:lnTo>
                    <a:pt x="137" y="44"/>
                  </a:lnTo>
                  <a:lnTo>
                    <a:pt x="113" y="48"/>
                  </a:lnTo>
                  <a:lnTo>
                    <a:pt x="93" y="56"/>
                  </a:lnTo>
                  <a:lnTo>
                    <a:pt x="75" y="70"/>
                  </a:lnTo>
                  <a:lnTo>
                    <a:pt x="61" y="90"/>
                  </a:lnTo>
                  <a:lnTo>
                    <a:pt x="56" y="113"/>
                  </a:lnTo>
                  <a:lnTo>
                    <a:pt x="52" y="143"/>
                  </a:lnTo>
                  <a:lnTo>
                    <a:pt x="52" y="296"/>
                  </a:lnTo>
                  <a:lnTo>
                    <a:pt x="0" y="296"/>
                  </a:lnTo>
                  <a:lnTo>
                    <a:pt x="0" y="8"/>
                  </a:lnTo>
                  <a:lnTo>
                    <a:pt x="28" y="8"/>
                  </a:lnTo>
                  <a:lnTo>
                    <a:pt x="36" y="8"/>
                  </a:lnTo>
                  <a:lnTo>
                    <a:pt x="42" y="10"/>
                  </a:lnTo>
                  <a:lnTo>
                    <a:pt x="48" y="14"/>
                  </a:lnTo>
                  <a:lnTo>
                    <a:pt x="50" y="20"/>
                  </a:lnTo>
                  <a:lnTo>
                    <a:pt x="52" y="28"/>
                  </a:lnTo>
                  <a:lnTo>
                    <a:pt x="52" y="52"/>
                  </a:lnTo>
                  <a:lnTo>
                    <a:pt x="67" y="30"/>
                  </a:lnTo>
                  <a:lnTo>
                    <a:pt x="89" y="14"/>
                  </a:lnTo>
                  <a:lnTo>
                    <a:pt x="117" y="4"/>
                  </a:lnTo>
                  <a:lnTo>
                    <a:pt x="1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6" name="Freeform 15"/>
            <p:cNvSpPr>
              <a:spLocks/>
            </p:cNvSpPr>
            <p:nvPr userDrawn="1"/>
          </p:nvSpPr>
          <p:spPr bwMode="auto">
            <a:xfrm>
              <a:off x="7580313" y="1677988"/>
              <a:ext cx="188913" cy="241300"/>
            </a:xfrm>
            <a:custGeom>
              <a:avLst/>
              <a:gdLst>
                <a:gd name="T0" fmla="*/ 149 w 238"/>
                <a:gd name="T1" fmla="*/ 0 h 304"/>
                <a:gd name="T2" fmla="*/ 182 w 238"/>
                <a:gd name="T3" fmla="*/ 2 h 304"/>
                <a:gd name="T4" fmla="*/ 212 w 238"/>
                <a:gd name="T5" fmla="*/ 12 h 304"/>
                <a:gd name="T6" fmla="*/ 236 w 238"/>
                <a:gd name="T7" fmla="*/ 28 h 304"/>
                <a:gd name="T8" fmla="*/ 216 w 238"/>
                <a:gd name="T9" fmla="*/ 64 h 304"/>
                <a:gd name="T10" fmla="*/ 204 w 238"/>
                <a:gd name="T11" fmla="*/ 56 h 304"/>
                <a:gd name="T12" fmla="*/ 188 w 238"/>
                <a:gd name="T13" fmla="*/ 50 h 304"/>
                <a:gd name="T14" fmla="*/ 173 w 238"/>
                <a:gd name="T15" fmla="*/ 46 h 304"/>
                <a:gd name="T16" fmla="*/ 151 w 238"/>
                <a:gd name="T17" fmla="*/ 44 h 304"/>
                <a:gd name="T18" fmla="*/ 123 w 238"/>
                <a:gd name="T19" fmla="*/ 48 h 304"/>
                <a:gd name="T20" fmla="*/ 99 w 238"/>
                <a:gd name="T21" fmla="*/ 56 h 304"/>
                <a:gd name="T22" fmla="*/ 79 w 238"/>
                <a:gd name="T23" fmla="*/ 72 h 304"/>
                <a:gd name="T24" fmla="*/ 66 w 238"/>
                <a:gd name="T25" fmla="*/ 94 h 304"/>
                <a:gd name="T26" fmla="*/ 58 w 238"/>
                <a:gd name="T27" fmla="*/ 119 h 304"/>
                <a:gd name="T28" fmla="*/ 54 w 238"/>
                <a:gd name="T29" fmla="*/ 151 h 304"/>
                <a:gd name="T30" fmla="*/ 58 w 238"/>
                <a:gd name="T31" fmla="*/ 183 h 304"/>
                <a:gd name="T32" fmla="*/ 66 w 238"/>
                <a:gd name="T33" fmla="*/ 210 h 304"/>
                <a:gd name="T34" fmla="*/ 79 w 238"/>
                <a:gd name="T35" fmla="*/ 232 h 304"/>
                <a:gd name="T36" fmla="*/ 99 w 238"/>
                <a:gd name="T37" fmla="*/ 246 h 304"/>
                <a:gd name="T38" fmla="*/ 123 w 238"/>
                <a:gd name="T39" fmla="*/ 256 h 304"/>
                <a:gd name="T40" fmla="*/ 151 w 238"/>
                <a:gd name="T41" fmla="*/ 260 h 304"/>
                <a:gd name="T42" fmla="*/ 186 w 238"/>
                <a:gd name="T43" fmla="*/ 254 h 304"/>
                <a:gd name="T44" fmla="*/ 202 w 238"/>
                <a:gd name="T45" fmla="*/ 248 h 304"/>
                <a:gd name="T46" fmla="*/ 218 w 238"/>
                <a:gd name="T47" fmla="*/ 240 h 304"/>
                <a:gd name="T48" fmla="*/ 238 w 238"/>
                <a:gd name="T49" fmla="*/ 276 h 304"/>
                <a:gd name="T50" fmla="*/ 212 w 238"/>
                <a:gd name="T51" fmla="*/ 292 h 304"/>
                <a:gd name="T52" fmla="*/ 182 w 238"/>
                <a:gd name="T53" fmla="*/ 300 h 304"/>
                <a:gd name="T54" fmla="*/ 147 w 238"/>
                <a:gd name="T55" fmla="*/ 304 h 304"/>
                <a:gd name="T56" fmla="*/ 111 w 238"/>
                <a:gd name="T57" fmla="*/ 302 h 304"/>
                <a:gd name="T58" fmla="*/ 81 w 238"/>
                <a:gd name="T59" fmla="*/ 292 h 304"/>
                <a:gd name="T60" fmla="*/ 58 w 238"/>
                <a:gd name="T61" fmla="*/ 278 h 304"/>
                <a:gd name="T62" fmla="*/ 36 w 238"/>
                <a:gd name="T63" fmla="*/ 260 h 304"/>
                <a:gd name="T64" fmla="*/ 20 w 238"/>
                <a:gd name="T65" fmla="*/ 238 h 304"/>
                <a:gd name="T66" fmla="*/ 10 w 238"/>
                <a:gd name="T67" fmla="*/ 214 h 304"/>
                <a:gd name="T68" fmla="*/ 2 w 238"/>
                <a:gd name="T69" fmla="*/ 185 h 304"/>
                <a:gd name="T70" fmla="*/ 0 w 238"/>
                <a:gd name="T71" fmla="*/ 153 h 304"/>
                <a:gd name="T72" fmla="*/ 4 w 238"/>
                <a:gd name="T73" fmla="*/ 121 h 304"/>
                <a:gd name="T74" fmla="*/ 10 w 238"/>
                <a:gd name="T75" fmla="*/ 90 h 304"/>
                <a:gd name="T76" fmla="*/ 24 w 238"/>
                <a:gd name="T77" fmla="*/ 64 h 304"/>
                <a:gd name="T78" fmla="*/ 40 w 238"/>
                <a:gd name="T79" fmla="*/ 42 h 304"/>
                <a:gd name="T80" fmla="*/ 62 w 238"/>
                <a:gd name="T81" fmla="*/ 24 h 304"/>
                <a:gd name="T82" fmla="*/ 87 w 238"/>
                <a:gd name="T83" fmla="*/ 10 h 304"/>
                <a:gd name="T84" fmla="*/ 115 w 238"/>
                <a:gd name="T85" fmla="*/ 2 h 304"/>
                <a:gd name="T86" fmla="*/ 149 w 238"/>
                <a:gd name="T87"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04">
                  <a:moveTo>
                    <a:pt x="149" y="0"/>
                  </a:moveTo>
                  <a:lnTo>
                    <a:pt x="182" y="2"/>
                  </a:lnTo>
                  <a:lnTo>
                    <a:pt x="212" y="12"/>
                  </a:lnTo>
                  <a:lnTo>
                    <a:pt x="236" y="28"/>
                  </a:lnTo>
                  <a:lnTo>
                    <a:pt x="216" y="64"/>
                  </a:lnTo>
                  <a:lnTo>
                    <a:pt x="204" y="56"/>
                  </a:lnTo>
                  <a:lnTo>
                    <a:pt x="188" y="50"/>
                  </a:lnTo>
                  <a:lnTo>
                    <a:pt x="173" y="46"/>
                  </a:lnTo>
                  <a:lnTo>
                    <a:pt x="151" y="44"/>
                  </a:lnTo>
                  <a:lnTo>
                    <a:pt x="123" y="48"/>
                  </a:lnTo>
                  <a:lnTo>
                    <a:pt x="99" y="56"/>
                  </a:lnTo>
                  <a:lnTo>
                    <a:pt x="79" y="72"/>
                  </a:lnTo>
                  <a:lnTo>
                    <a:pt x="66" y="94"/>
                  </a:lnTo>
                  <a:lnTo>
                    <a:pt x="58" y="119"/>
                  </a:lnTo>
                  <a:lnTo>
                    <a:pt x="54" y="151"/>
                  </a:lnTo>
                  <a:lnTo>
                    <a:pt x="58" y="183"/>
                  </a:lnTo>
                  <a:lnTo>
                    <a:pt x="66" y="210"/>
                  </a:lnTo>
                  <a:lnTo>
                    <a:pt x="79" y="232"/>
                  </a:lnTo>
                  <a:lnTo>
                    <a:pt x="99" y="246"/>
                  </a:lnTo>
                  <a:lnTo>
                    <a:pt x="123" y="256"/>
                  </a:lnTo>
                  <a:lnTo>
                    <a:pt x="151" y="260"/>
                  </a:lnTo>
                  <a:lnTo>
                    <a:pt x="186" y="254"/>
                  </a:lnTo>
                  <a:lnTo>
                    <a:pt x="202" y="248"/>
                  </a:lnTo>
                  <a:lnTo>
                    <a:pt x="218" y="240"/>
                  </a:lnTo>
                  <a:lnTo>
                    <a:pt x="238" y="276"/>
                  </a:lnTo>
                  <a:lnTo>
                    <a:pt x="212" y="292"/>
                  </a:lnTo>
                  <a:lnTo>
                    <a:pt x="182" y="300"/>
                  </a:lnTo>
                  <a:lnTo>
                    <a:pt x="147" y="304"/>
                  </a:lnTo>
                  <a:lnTo>
                    <a:pt x="111" y="302"/>
                  </a:lnTo>
                  <a:lnTo>
                    <a:pt x="81" y="292"/>
                  </a:lnTo>
                  <a:lnTo>
                    <a:pt x="58" y="278"/>
                  </a:lnTo>
                  <a:lnTo>
                    <a:pt x="36" y="260"/>
                  </a:lnTo>
                  <a:lnTo>
                    <a:pt x="20" y="238"/>
                  </a:lnTo>
                  <a:lnTo>
                    <a:pt x="10" y="214"/>
                  </a:lnTo>
                  <a:lnTo>
                    <a:pt x="2" y="185"/>
                  </a:lnTo>
                  <a:lnTo>
                    <a:pt x="0" y="153"/>
                  </a:lnTo>
                  <a:lnTo>
                    <a:pt x="4" y="121"/>
                  </a:lnTo>
                  <a:lnTo>
                    <a:pt x="10" y="90"/>
                  </a:lnTo>
                  <a:lnTo>
                    <a:pt x="24" y="64"/>
                  </a:lnTo>
                  <a:lnTo>
                    <a:pt x="40" y="42"/>
                  </a:lnTo>
                  <a:lnTo>
                    <a:pt x="62" y="24"/>
                  </a:lnTo>
                  <a:lnTo>
                    <a:pt x="87" y="10"/>
                  </a:lnTo>
                  <a:lnTo>
                    <a:pt x="115" y="2"/>
                  </a:lnTo>
                  <a:lnTo>
                    <a:pt x="1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7" name="Freeform 16"/>
            <p:cNvSpPr>
              <a:spLocks noEditPoints="1"/>
            </p:cNvSpPr>
            <p:nvPr userDrawn="1"/>
          </p:nvSpPr>
          <p:spPr bwMode="auto">
            <a:xfrm>
              <a:off x="7789863" y="1677988"/>
              <a:ext cx="203200" cy="241300"/>
            </a:xfrm>
            <a:custGeom>
              <a:avLst/>
              <a:gdLst>
                <a:gd name="T0" fmla="*/ 138 w 255"/>
                <a:gd name="T1" fmla="*/ 42 h 304"/>
                <a:gd name="T2" fmla="*/ 117 w 255"/>
                <a:gd name="T3" fmla="*/ 46 h 304"/>
                <a:gd name="T4" fmla="*/ 97 w 255"/>
                <a:gd name="T5" fmla="*/ 52 h 304"/>
                <a:gd name="T6" fmla="*/ 79 w 255"/>
                <a:gd name="T7" fmla="*/ 66 h 304"/>
                <a:gd name="T8" fmla="*/ 67 w 255"/>
                <a:gd name="T9" fmla="*/ 82 h 304"/>
                <a:gd name="T10" fmla="*/ 57 w 255"/>
                <a:gd name="T11" fmla="*/ 101 h 304"/>
                <a:gd name="T12" fmla="*/ 51 w 255"/>
                <a:gd name="T13" fmla="*/ 125 h 304"/>
                <a:gd name="T14" fmla="*/ 208 w 255"/>
                <a:gd name="T15" fmla="*/ 125 h 304"/>
                <a:gd name="T16" fmla="*/ 208 w 255"/>
                <a:gd name="T17" fmla="*/ 119 h 304"/>
                <a:gd name="T18" fmla="*/ 206 w 255"/>
                <a:gd name="T19" fmla="*/ 97 h 304"/>
                <a:gd name="T20" fmla="*/ 200 w 255"/>
                <a:gd name="T21" fmla="*/ 78 h 304"/>
                <a:gd name="T22" fmla="*/ 190 w 255"/>
                <a:gd name="T23" fmla="*/ 64 h 304"/>
                <a:gd name="T24" fmla="*/ 176 w 255"/>
                <a:gd name="T25" fmla="*/ 52 h 304"/>
                <a:gd name="T26" fmla="*/ 158 w 255"/>
                <a:gd name="T27" fmla="*/ 46 h 304"/>
                <a:gd name="T28" fmla="*/ 138 w 255"/>
                <a:gd name="T29" fmla="*/ 42 h 304"/>
                <a:gd name="T30" fmla="*/ 136 w 255"/>
                <a:gd name="T31" fmla="*/ 0 h 304"/>
                <a:gd name="T32" fmla="*/ 164 w 255"/>
                <a:gd name="T33" fmla="*/ 2 h 304"/>
                <a:gd name="T34" fmla="*/ 188 w 255"/>
                <a:gd name="T35" fmla="*/ 10 h 304"/>
                <a:gd name="T36" fmla="*/ 210 w 255"/>
                <a:gd name="T37" fmla="*/ 20 h 304"/>
                <a:gd name="T38" fmla="*/ 226 w 255"/>
                <a:gd name="T39" fmla="*/ 36 h 304"/>
                <a:gd name="T40" fmla="*/ 240 w 255"/>
                <a:gd name="T41" fmla="*/ 56 h 304"/>
                <a:gd name="T42" fmla="*/ 249 w 255"/>
                <a:gd name="T43" fmla="*/ 78 h 304"/>
                <a:gd name="T44" fmla="*/ 253 w 255"/>
                <a:gd name="T45" fmla="*/ 103 h 304"/>
                <a:gd name="T46" fmla="*/ 255 w 255"/>
                <a:gd name="T47" fmla="*/ 129 h 304"/>
                <a:gd name="T48" fmla="*/ 253 w 255"/>
                <a:gd name="T49" fmla="*/ 165 h 304"/>
                <a:gd name="T50" fmla="*/ 51 w 255"/>
                <a:gd name="T51" fmla="*/ 165 h 304"/>
                <a:gd name="T52" fmla="*/ 55 w 255"/>
                <a:gd name="T53" fmla="*/ 193 h 304"/>
                <a:gd name="T54" fmla="*/ 65 w 255"/>
                <a:gd name="T55" fmla="*/ 216 h 304"/>
                <a:gd name="T56" fmla="*/ 79 w 255"/>
                <a:gd name="T57" fmla="*/ 234 h 304"/>
                <a:gd name="T58" fmla="*/ 97 w 255"/>
                <a:gd name="T59" fmla="*/ 248 h 304"/>
                <a:gd name="T60" fmla="*/ 123 w 255"/>
                <a:gd name="T61" fmla="*/ 256 h 304"/>
                <a:gd name="T62" fmla="*/ 150 w 255"/>
                <a:gd name="T63" fmla="*/ 260 h 304"/>
                <a:gd name="T64" fmla="*/ 178 w 255"/>
                <a:gd name="T65" fmla="*/ 256 h 304"/>
                <a:gd name="T66" fmla="*/ 204 w 255"/>
                <a:gd name="T67" fmla="*/ 248 h 304"/>
                <a:gd name="T68" fmla="*/ 224 w 255"/>
                <a:gd name="T69" fmla="*/ 236 h 304"/>
                <a:gd name="T70" fmla="*/ 245 w 255"/>
                <a:gd name="T71" fmla="*/ 270 h 304"/>
                <a:gd name="T72" fmla="*/ 226 w 255"/>
                <a:gd name="T73" fmla="*/ 286 h 304"/>
                <a:gd name="T74" fmla="*/ 202 w 255"/>
                <a:gd name="T75" fmla="*/ 296 h 304"/>
                <a:gd name="T76" fmla="*/ 174 w 255"/>
                <a:gd name="T77" fmla="*/ 302 h 304"/>
                <a:gd name="T78" fmla="*/ 146 w 255"/>
                <a:gd name="T79" fmla="*/ 304 h 304"/>
                <a:gd name="T80" fmla="*/ 115 w 255"/>
                <a:gd name="T81" fmla="*/ 302 h 304"/>
                <a:gd name="T82" fmla="*/ 85 w 255"/>
                <a:gd name="T83" fmla="*/ 294 h 304"/>
                <a:gd name="T84" fmla="*/ 59 w 255"/>
                <a:gd name="T85" fmla="*/ 282 h 304"/>
                <a:gd name="T86" fmla="*/ 39 w 255"/>
                <a:gd name="T87" fmla="*/ 264 h 304"/>
                <a:gd name="T88" fmla="*/ 22 w 255"/>
                <a:gd name="T89" fmla="*/ 242 h 304"/>
                <a:gd name="T90" fmla="*/ 10 w 255"/>
                <a:gd name="T91" fmla="*/ 216 h 304"/>
                <a:gd name="T92" fmla="*/ 2 w 255"/>
                <a:gd name="T93" fmla="*/ 185 h 304"/>
                <a:gd name="T94" fmla="*/ 0 w 255"/>
                <a:gd name="T95" fmla="*/ 149 h 304"/>
                <a:gd name="T96" fmla="*/ 2 w 255"/>
                <a:gd name="T97" fmla="*/ 115 h 304"/>
                <a:gd name="T98" fmla="*/ 10 w 255"/>
                <a:gd name="T99" fmla="*/ 86 h 304"/>
                <a:gd name="T100" fmla="*/ 22 w 255"/>
                <a:gd name="T101" fmla="*/ 60 h 304"/>
                <a:gd name="T102" fmla="*/ 39 w 255"/>
                <a:gd name="T103" fmla="*/ 40 h 304"/>
                <a:gd name="T104" fmla="*/ 59 w 255"/>
                <a:gd name="T105" fmla="*/ 22 h 304"/>
                <a:gd name="T106" fmla="*/ 83 w 255"/>
                <a:gd name="T107" fmla="*/ 10 h 304"/>
                <a:gd name="T108" fmla="*/ 109 w 255"/>
                <a:gd name="T109" fmla="*/ 2 h 304"/>
                <a:gd name="T110" fmla="*/ 136 w 255"/>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5" h="304">
                  <a:moveTo>
                    <a:pt x="138" y="42"/>
                  </a:moveTo>
                  <a:lnTo>
                    <a:pt x="117" y="46"/>
                  </a:lnTo>
                  <a:lnTo>
                    <a:pt x="97" y="52"/>
                  </a:lnTo>
                  <a:lnTo>
                    <a:pt x="79" y="66"/>
                  </a:lnTo>
                  <a:lnTo>
                    <a:pt x="67" y="82"/>
                  </a:lnTo>
                  <a:lnTo>
                    <a:pt x="57" y="101"/>
                  </a:lnTo>
                  <a:lnTo>
                    <a:pt x="51" y="125"/>
                  </a:lnTo>
                  <a:lnTo>
                    <a:pt x="208" y="125"/>
                  </a:lnTo>
                  <a:lnTo>
                    <a:pt x="208" y="119"/>
                  </a:lnTo>
                  <a:lnTo>
                    <a:pt x="206" y="97"/>
                  </a:lnTo>
                  <a:lnTo>
                    <a:pt x="200" y="78"/>
                  </a:lnTo>
                  <a:lnTo>
                    <a:pt x="190" y="64"/>
                  </a:lnTo>
                  <a:lnTo>
                    <a:pt x="176" y="52"/>
                  </a:lnTo>
                  <a:lnTo>
                    <a:pt x="158" y="46"/>
                  </a:lnTo>
                  <a:lnTo>
                    <a:pt x="138" y="42"/>
                  </a:lnTo>
                  <a:close/>
                  <a:moveTo>
                    <a:pt x="136" y="0"/>
                  </a:moveTo>
                  <a:lnTo>
                    <a:pt x="164" y="2"/>
                  </a:lnTo>
                  <a:lnTo>
                    <a:pt x="188" y="10"/>
                  </a:lnTo>
                  <a:lnTo>
                    <a:pt x="210" y="20"/>
                  </a:lnTo>
                  <a:lnTo>
                    <a:pt x="226" y="36"/>
                  </a:lnTo>
                  <a:lnTo>
                    <a:pt x="240" y="56"/>
                  </a:lnTo>
                  <a:lnTo>
                    <a:pt x="249" y="78"/>
                  </a:lnTo>
                  <a:lnTo>
                    <a:pt x="253" y="103"/>
                  </a:lnTo>
                  <a:lnTo>
                    <a:pt x="255" y="129"/>
                  </a:lnTo>
                  <a:lnTo>
                    <a:pt x="253" y="165"/>
                  </a:lnTo>
                  <a:lnTo>
                    <a:pt x="51" y="165"/>
                  </a:lnTo>
                  <a:lnTo>
                    <a:pt x="55" y="193"/>
                  </a:lnTo>
                  <a:lnTo>
                    <a:pt x="65" y="216"/>
                  </a:lnTo>
                  <a:lnTo>
                    <a:pt x="79" y="234"/>
                  </a:lnTo>
                  <a:lnTo>
                    <a:pt x="97" y="248"/>
                  </a:lnTo>
                  <a:lnTo>
                    <a:pt x="123" y="256"/>
                  </a:lnTo>
                  <a:lnTo>
                    <a:pt x="150" y="260"/>
                  </a:lnTo>
                  <a:lnTo>
                    <a:pt x="178" y="256"/>
                  </a:lnTo>
                  <a:lnTo>
                    <a:pt x="204" y="248"/>
                  </a:lnTo>
                  <a:lnTo>
                    <a:pt x="224" y="236"/>
                  </a:lnTo>
                  <a:lnTo>
                    <a:pt x="245" y="270"/>
                  </a:lnTo>
                  <a:lnTo>
                    <a:pt x="226" y="286"/>
                  </a:lnTo>
                  <a:lnTo>
                    <a:pt x="202" y="296"/>
                  </a:lnTo>
                  <a:lnTo>
                    <a:pt x="174" y="302"/>
                  </a:lnTo>
                  <a:lnTo>
                    <a:pt x="146" y="304"/>
                  </a:lnTo>
                  <a:lnTo>
                    <a:pt x="115" y="302"/>
                  </a:lnTo>
                  <a:lnTo>
                    <a:pt x="85" y="294"/>
                  </a:lnTo>
                  <a:lnTo>
                    <a:pt x="59" y="282"/>
                  </a:lnTo>
                  <a:lnTo>
                    <a:pt x="39" y="264"/>
                  </a:lnTo>
                  <a:lnTo>
                    <a:pt x="22" y="242"/>
                  </a:lnTo>
                  <a:lnTo>
                    <a:pt x="10" y="216"/>
                  </a:lnTo>
                  <a:lnTo>
                    <a:pt x="2" y="185"/>
                  </a:lnTo>
                  <a:lnTo>
                    <a:pt x="0" y="149"/>
                  </a:lnTo>
                  <a:lnTo>
                    <a:pt x="2" y="115"/>
                  </a:lnTo>
                  <a:lnTo>
                    <a:pt x="10" y="86"/>
                  </a:lnTo>
                  <a:lnTo>
                    <a:pt x="22" y="60"/>
                  </a:lnTo>
                  <a:lnTo>
                    <a:pt x="39" y="40"/>
                  </a:lnTo>
                  <a:lnTo>
                    <a:pt x="59" y="22"/>
                  </a:lnTo>
                  <a:lnTo>
                    <a:pt x="83" y="10"/>
                  </a:lnTo>
                  <a:lnTo>
                    <a:pt x="109" y="2"/>
                  </a:lnTo>
                  <a:lnTo>
                    <a:pt x="1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8" name="Freeform 17"/>
            <p:cNvSpPr>
              <a:spLocks/>
            </p:cNvSpPr>
            <p:nvPr userDrawn="1"/>
          </p:nvSpPr>
          <p:spPr bwMode="auto">
            <a:xfrm>
              <a:off x="5586413" y="2159000"/>
              <a:ext cx="328613" cy="228600"/>
            </a:xfrm>
            <a:custGeom>
              <a:avLst/>
              <a:gdLst>
                <a:gd name="T0" fmla="*/ 0 w 414"/>
                <a:gd name="T1" fmla="*/ 0 h 287"/>
                <a:gd name="T2" fmla="*/ 56 w 414"/>
                <a:gd name="T3" fmla="*/ 0 h 287"/>
                <a:gd name="T4" fmla="*/ 117 w 414"/>
                <a:gd name="T5" fmla="*/ 232 h 287"/>
                <a:gd name="T6" fmla="*/ 185 w 414"/>
                <a:gd name="T7" fmla="*/ 22 h 287"/>
                <a:gd name="T8" fmla="*/ 236 w 414"/>
                <a:gd name="T9" fmla="*/ 22 h 287"/>
                <a:gd name="T10" fmla="*/ 301 w 414"/>
                <a:gd name="T11" fmla="*/ 236 h 287"/>
                <a:gd name="T12" fmla="*/ 363 w 414"/>
                <a:gd name="T13" fmla="*/ 0 h 287"/>
                <a:gd name="T14" fmla="*/ 414 w 414"/>
                <a:gd name="T15" fmla="*/ 0 h 287"/>
                <a:gd name="T16" fmla="*/ 325 w 414"/>
                <a:gd name="T17" fmla="*/ 287 h 287"/>
                <a:gd name="T18" fmla="*/ 274 w 414"/>
                <a:gd name="T19" fmla="*/ 287 h 287"/>
                <a:gd name="T20" fmla="*/ 208 w 414"/>
                <a:gd name="T21" fmla="*/ 81 h 287"/>
                <a:gd name="T22" fmla="*/ 141 w 414"/>
                <a:gd name="T23" fmla="*/ 287 h 287"/>
                <a:gd name="T24" fmla="*/ 89 w 414"/>
                <a:gd name="T25" fmla="*/ 287 h 287"/>
                <a:gd name="T26" fmla="*/ 0 w 414"/>
                <a:gd name="T27"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4" h="287">
                  <a:moveTo>
                    <a:pt x="0" y="0"/>
                  </a:moveTo>
                  <a:lnTo>
                    <a:pt x="56" y="0"/>
                  </a:lnTo>
                  <a:lnTo>
                    <a:pt x="117" y="232"/>
                  </a:lnTo>
                  <a:lnTo>
                    <a:pt x="185" y="22"/>
                  </a:lnTo>
                  <a:lnTo>
                    <a:pt x="236" y="22"/>
                  </a:lnTo>
                  <a:lnTo>
                    <a:pt x="301" y="236"/>
                  </a:lnTo>
                  <a:lnTo>
                    <a:pt x="363" y="0"/>
                  </a:lnTo>
                  <a:lnTo>
                    <a:pt x="414" y="0"/>
                  </a:lnTo>
                  <a:lnTo>
                    <a:pt x="325" y="287"/>
                  </a:lnTo>
                  <a:lnTo>
                    <a:pt x="274" y="287"/>
                  </a:lnTo>
                  <a:lnTo>
                    <a:pt x="208" y="81"/>
                  </a:lnTo>
                  <a:lnTo>
                    <a:pt x="141" y="287"/>
                  </a:lnTo>
                  <a:lnTo>
                    <a:pt x="89"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9" name="Freeform 18"/>
            <p:cNvSpPr>
              <a:spLocks/>
            </p:cNvSpPr>
            <p:nvPr userDrawn="1"/>
          </p:nvSpPr>
          <p:spPr bwMode="auto">
            <a:xfrm>
              <a:off x="5951538" y="2060575"/>
              <a:ext cx="198438" cy="327025"/>
            </a:xfrm>
            <a:custGeom>
              <a:avLst/>
              <a:gdLst>
                <a:gd name="T0" fmla="*/ 0 w 252"/>
                <a:gd name="T1" fmla="*/ 0 h 412"/>
                <a:gd name="T2" fmla="*/ 52 w 252"/>
                <a:gd name="T3" fmla="*/ 0 h 412"/>
                <a:gd name="T4" fmla="*/ 52 w 252"/>
                <a:gd name="T5" fmla="*/ 166 h 412"/>
                <a:gd name="T6" fmla="*/ 67 w 252"/>
                <a:gd name="T7" fmla="*/ 147 h 412"/>
                <a:gd name="T8" fmla="*/ 89 w 252"/>
                <a:gd name="T9" fmla="*/ 131 h 412"/>
                <a:gd name="T10" fmla="*/ 117 w 252"/>
                <a:gd name="T11" fmla="*/ 121 h 412"/>
                <a:gd name="T12" fmla="*/ 149 w 252"/>
                <a:gd name="T13" fmla="*/ 117 h 412"/>
                <a:gd name="T14" fmla="*/ 178 w 252"/>
                <a:gd name="T15" fmla="*/ 121 h 412"/>
                <a:gd name="T16" fmla="*/ 204 w 252"/>
                <a:gd name="T17" fmla="*/ 129 h 412"/>
                <a:gd name="T18" fmla="*/ 224 w 252"/>
                <a:gd name="T19" fmla="*/ 145 h 412"/>
                <a:gd name="T20" fmla="*/ 240 w 252"/>
                <a:gd name="T21" fmla="*/ 166 h 412"/>
                <a:gd name="T22" fmla="*/ 248 w 252"/>
                <a:gd name="T23" fmla="*/ 194 h 412"/>
                <a:gd name="T24" fmla="*/ 252 w 252"/>
                <a:gd name="T25" fmla="*/ 228 h 412"/>
                <a:gd name="T26" fmla="*/ 252 w 252"/>
                <a:gd name="T27" fmla="*/ 412 h 412"/>
                <a:gd name="T28" fmla="*/ 200 w 252"/>
                <a:gd name="T29" fmla="*/ 412 h 412"/>
                <a:gd name="T30" fmla="*/ 200 w 252"/>
                <a:gd name="T31" fmla="*/ 234 h 412"/>
                <a:gd name="T32" fmla="*/ 198 w 252"/>
                <a:gd name="T33" fmla="*/ 210 h 412"/>
                <a:gd name="T34" fmla="*/ 192 w 252"/>
                <a:gd name="T35" fmla="*/ 192 h 412"/>
                <a:gd name="T36" fmla="*/ 184 w 252"/>
                <a:gd name="T37" fmla="*/ 178 h 412"/>
                <a:gd name="T38" fmla="*/ 172 w 252"/>
                <a:gd name="T39" fmla="*/ 168 h 412"/>
                <a:gd name="T40" fmla="*/ 157 w 252"/>
                <a:gd name="T41" fmla="*/ 162 h 412"/>
                <a:gd name="T42" fmla="*/ 137 w 252"/>
                <a:gd name="T43" fmla="*/ 160 h 412"/>
                <a:gd name="T44" fmla="*/ 113 w 252"/>
                <a:gd name="T45" fmla="*/ 164 h 412"/>
                <a:gd name="T46" fmla="*/ 91 w 252"/>
                <a:gd name="T47" fmla="*/ 172 h 412"/>
                <a:gd name="T48" fmla="*/ 75 w 252"/>
                <a:gd name="T49" fmla="*/ 186 h 412"/>
                <a:gd name="T50" fmla="*/ 61 w 252"/>
                <a:gd name="T51" fmla="*/ 206 h 412"/>
                <a:gd name="T52" fmla="*/ 54 w 252"/>
                <a:gd name="T53" fmla="*/ 230 h 412"/>
                <a:gd name="T54" fmla="*/ 52 w 252"/>
                <a:gd name="T55" fmla="*/ 259 h 412"/>
                <a:gd name="T56" fmla="*/ 52 w 252"/>
                <a:gd name="T57" fmla="*/ 412 h 412"/>
                <a:gd name="T58" fmla="*/ 0 w 252"/>
                <a:gd name="T59" fmla="*/ 412 h 412"/>
                <a:gd name="T60" fmla="*/ 0 w 252"/>
                <a:gd name="T61"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2" h="412">
                  <a:moveTo>
                    <a:pt x="0" y="0"/>
                  </a:moveTo>
                  <a:lnTo>
                    <a:pt x="52" y="0"/>
                  </a:lnTo>
                  <a:lnTo>
                    <a:pt x="52" y="166"/>
                  </a:lnTo>
                  <a:lnTo>
                    <a:pt x="67" y="147"/>
                  </a:lnTo>
                  <a:lnTo>
                    <a:pt x="89" y="131"/>
                  </a:lnTo>
                  <a:lnTo>
                    <a:pt x="117" y="121"/>
                  </a:lnTo>
                  <a:lnTo>
                    <a:pt x="149" y="117"/>
                  </a:lnTo>
                  <a:lnTo>
                    <a:pt x="178" y="121"/>
                  </a:lnTo>
                  <a:lnTo>
                    <a:pt x="204" y="129"/>
                  </a:lnTo>
                  <a:lnTo>
                    <a:pt x="224" y="145"/>
                  </a:lnTo>
                  <a:lnTo>
                    <a:pt x="240" y="166"/>
                  </a:lnTo>
                  <a:lnTo>
                    <a:pt x="248" y="194"/>
                  </a:lnTo>
                  <a:lnTo>
                    <a:pt x="252" y="228"/>
                  </a:lnTo>
                  <a:lnTo>
                    <a:pt x="252" y="412"/>
                  </a:lnTo>
                  <a:lnTo>
                    <a:pt x="200" y="412"/>
                  </a:lnTo>
                  <a:lnTo>
                    <a:pt x="200" y="234"/>
                  </a:lnTo>
                  <a:lnTo>
                    <a:pt x="198" y="210"/>
                  </a:lnTo>
                  <a:lnTo>
                    <a:pt x="192" y="192"/>
                  </a:lnTo>
                  <a:lnTo>
                    <a:pt x="184" y="178"/>
                  </a:lnTo>
                  <a:lnTo>
                    <a:pt x="172" y="168"/>
                  </a:lnTo>
                  <a:lnTo>
                    <a:pt x="157" y="162"/>
                  </a:lnTo>
                  <a:lnTo>
                    <a:pt x="137" y="160"/>
                  </a:lnTo>
                  <a:lnTo>
                    <a:pt x="113" y="164"/>
                  </a:lnTo>
                  <a:lnTo>
                    <a:pt x="91" y="172"/>
                  </a:lnTo>
                  <a:lnTo>
                    <a:pt x="75" y="186"/>
                  </a:lnTo>
                  <a:lnTo>
                    <a:pt x="61" y="206"/>
                  </a:lnTo>
                  <a:lnTo>
                    <a:pt x="54" y="230"/>
                  </a:lnTo>
                  <a:lnTo>
                    <a:pt x="52" y="259"/>
                  </a:lnTo>
                  <a:lnTo>
                    <a:pt x="52" y="412"/>
                  </a:lnTo>
                  <a:lnTo>
                    <a:pt x="0" y="41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20" name="Freeform 19"/>
            <p:cNvSpPr>
              <a:spLocks noEditPoints="1"/>
            </p:cNvSpPr>
            <p:nvPr userDrawn="1"/>
          </p:nvSpPr>
          <p:spPr bwMode="auto">
            <a:xfrm>
              <a:off x="6197600" y="2152650"/>
              <a:ext cx="206375" cy="241300"/>
            </a:xfrm>
            <a:custGeom>
              <a:avLst/>
              <a:gdLst>
                <a:gd name="T0" fmla="*/ 89 w 260"/>
                <a:gd name="T1" fmla="*/ 164 h 303"/>
                <a:gd name="T2" fmla="*/ 54 w 260"/>
                <a:gd name="T3" fmla="*/ 190 h 303"/>
                <a:gd name="T4" fmla="*/ 54 w 260"/>
                <a:gd name="T5" fmla="*/ 232 h 303"/>
                <a:gd name="T6" fmla="*/ 79 w 260"/>
                <a:gd name="T7" fmla="*/ 255 h 303"/>
                <a:gd name="T8" fmla="*/ 123 w 260"/>
                <a:gd name="T9" fmla="*/ 257 h 303"/>
                <a:gd name="T10" fmla="*/ 147 w 260"/>
                <a:gd name="T11" fmla="*/ 248 h 303"/>
                <a:gd name="T12" fmla="*/ 163 w 260"/>
                <a:gd name="T13" fmla="*/ 236 h 303"/>
                <a:gd name="T14" fmla="*/ 173 w 260"/>
                <a:gd name="T15" fmla="*/ 220 h 303"/>
                <a:gd name="T16" fmla="*/ 182 w 260"/>
                <a:gd name="T17" fmla="*/ 176 h 303"/>
                <a:gd name="T18" fmla="*/ 119 w 260"/>
                <a:gd name="T19" fmla="*/ 162 h 303"/>
                <a:gd name="T20" fmla="*/ 163 w 260"/>
                <a:gd name="T21" fmla="*/ 6 h 303"/>
                <a:gd name="T22" fmla="*/ 198 w 260"/>
                <a:gd name="T23" fmla="*/ 24 h 303"/>
                <a:gd name="T24" fmla="*/ 222 w 260"/>
                <a:gd name="T25" fmla="*/ 55 h 303"/>
                <a:gd name="T26" fmla="*/ 230 w 260"/>
                <a:gd name="T27" fmla="*/ 107 h 303"/>
                <a:gd name="T28" fmla="*/ 232 w 260"/>
                <a:gd name="T29" fmla="*/ 244 h 303"/>
                <a:gd name="T30" fmla="*/ 236 w 260"/>
                <a:gd name="T31" fmla="*/ 253 h 303"/>
                <a:gd name="T32" fmla="*/ 246 w 260"/>
                <a:gd name="T33" fmla="*/ 257 h 303"/>
                <a:gd name="T34" fmla="*/ 260 w 260"/>
                <a:gd name="T35" fmla="*/ 257 h 303"/>
                <a:gd name="T36" fmla="*/ 254 w 260"/>
                <a:gd name="T37" fmla="*/ 295 h 303"/>
                <a:gd name="T38" fmla="*/ 234 w 260"/>
                <a:gd name="T39" fmla="*/ 297 h 303"/>
                <a:gd name="T40" fmla="*/ 200 w 260"/>
                <a:gd name="T41" fmla="*/ 285 h 303"/>
                <a:gd name="T42" fmla="*/ 188 w 260"/>
                <a:gd name="T43" fmla="*/ 251 h 303"/>
                <a:gd name="T44" fmla="*/ 153 w 260"/>
                <a:gd name="T45" fmla="*/ 289 h 303"/>
                <a:gd name="T46" fmla="*/ 95 w 260"/>
                <a:gd name="T47" fmla="*/ 303 h 303"/>
                <a:gd name="T48" fmla="*/ 54 w 260"/>
                <a:gd name="T49" fmla="*/ 295 h 303"/>
                <a:gd name="T50" fmla="*/ 34 w 260"/>
                <a:gd name="T51" fmla="*/ 285 h 303"/>
                <a:gd name="T52" fmla="*/ 18 w 260"/>
                <a:gd name="T53" fmla="*/ 269 h 303"/>
                <a:gd name="T54" fmla="*/ 6 w 260"/>
                <a:gd name="T55" fmla="*/ 249 h 303"/>
                <a:gd name="T56" fmla="*/ 0 w 260"/>
                <a:gd name="T57" fmla="*/ 214 h 303"/>
                <a:gd name="T58" fmla="*/ 10 w 260"/>
                <a:gd name="T59" fmla="*/ 172 h 303"/>
                <a:gd name="T60" fmla="*/ 26 w 260"/>
                <a:gd name="T61" fmla="*/ 152 h 303"/>
                <a:gd name="T62" fmla="*/ 54 w 260"/>
                <a:gd name="T63" fmla="*/ 137 h 303"/>
                <a:gd name="T64" fmla="*/ 119 w 260"/>
                <a:gd name="T65" fmla="*/ 125 h 303"/>
                <a:gd name="T66" fmla="*/ 182 w 260"/>
                <a:gd name="T67" fmla="*/ 107 h 303"/>
                <a:gd name="T68" fmla="*/ 167 w 260"/>
                <a:gd name="T69" fmla="*/ 59 h 303"/>
                <a:gd name="T70" fmla="*/ 137 w 260"/>
                <a:gd name="T71" fmla="*/ 43 h 303"/>
                <a:gd name="T72" fmla="*/ 91 w 260"/>
                <a:gd name="T73" fmla="*/ 43 h 303"/>
                <a:gd name="T74" fmla="*/ 50 w 260"/>
                <a:gd name="T75" fmla="*/ 57 h 303"/>
                <a:gd name="T76" fmla="*/ 8 w 260"/>
                <a:gd name="T77" fmla="*/ 35 h 303"/>
                <a:gd name="T78" fmla="*/ 60 w 260"/>
                <a:gd name="T79" fmla="*/ 8 h 303"/>
                <a:gd name="T80" fmla="*/ 119 w 260"/>
                <a:gd name="T8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0" h="303">
                  <a:moveTo>
                    <a:pt x="119" y="162"/>
                  </a:moveTo>
                  <a:lnTo>
                    <a:pt x="89" y="164"/>
                  </a:lnTo>
                  <a:lnTo>
                    <a:pt x="68" y="174"/>
                  </a:lnTo>
                  <a:lnTo>
                    <a:pt x="54" y="190"/>
                  </a:lnTo>
                  <a:lnTo>
                    <a:pt x="50" y="212"/>
                  </a:lnTo>
                  <a:lnTo>
                    <a:pt x="54" y="232"/>
                  </a:lnTo>
                  <a:lnTo>
                    <a:pt x="64" y="248"/>
                  </a:lnTo>
                  <a:lnTo>
                    <a:pt x="79" y="255"/>
                  </a:lnTo>
                  <a:lnTo>
                    <a:pt x="105" y="259"/>
                  </a:lnTo>
                  <a:lnTo>
                    <a:pt x="123" y="257"/>
                  </a:lnTo>
                  <a:lnTo>
                    <a:pt x="137" y="253"/>
                  </a:lnTo>
                  <a:lnTo>
                    <a:pt x="147" y="248"/>
                  </a:lnTo>
                  <a:lnTo>
                    <a:pt x="155" y="244"/>
                  </a:lnTo>
                  <a:lnTo>
                    <a:pt x="163" y="236"/>
                  </a:lnTo>
                  <a:lnTo>
                    <a:pt x="169" y="228"/>
                  </a:lnTo>
                  <a:lnTo>
                    <a:pt x="173" y="220"/>
                  </a:lnTo>
                  <a:lnTo>
                    <a:pt x="177" y="210"/>
                  </a:lnTo>
                  <a:lnTo>
                    <a:pt x="182" y="176"/>
                  </a:lnTo>
                  <a:lnTo>
                    <a:pt x="182" y="162"/>
                  </a:lnTo>
                  <a:lnTo>
                    <a:pt x="119" y="162"/>
                  </a:lnTo>
                  <a:close/>
                  <a:moveTo>
                    <a:pt x="119" y="0"/>
                  </a:moveTo>
                  <a:lnTo>
                    <a:pt x="163" y="6"/>
                  </a:lnTo>
                  <a:lnTo>
                    <a:pt x="180" y="12"/>
                  </a:lnTo>
                  <a:lnTo>
                    <a:pt x="198" y="24"/>
                  </a:lnTo>
                  <a:lnTo>
                    <a:pt x="212" y="37"/>
                  </a:lnTo>
                  <a:lnTo>
                    <a:pt x="222" y="55"/>
                  </a:lnTo>
                  <a:lnTo>
                    <a:pt x="228" y="79"/>
                  </a:lnTo>
                  <a:lnTo>
                    <a:pt x="230" y="107"/>
                  </a:lnTo>
                  <a:lnTo>
                    <a:pt x="230" y="236"/>
                  </a:lnTo>
                  <a:lnTo>
                    <a:pt x="232" y="244"/>
                  </a:lnTo>
                  <a:lnTo>
                    <a:pt x="232" y="249"/>
                  </a:lnTo>
                  <a:lnTo>
                    <a:pt x="236" y="253"/>
                  </a:lnTo>
                  <a:lnTo>
                    <a:pt x="240" y="255"/>
                  </a:lnTo>
                  <a:lnTo>
                    <a:pt x="246" y="257"/>
                  </a:lnTo>
                  <a:lnTo>
                    <a:pt x="254" y="257"/>
                  </a:lnTo>
                  <a:lnTo>
                    <a:pt x="260" y="257"/>
                  </a:lnTo>
                  <a:lnTo>
                    <a:pt x="260" y="293"/>
                  </a:lnTo>
                  <a:lnTo>
                    <a:pt x="254" y="295"/>
                  </a:lnTo>
                  <a:lnTo>
                    <a:pt x="248" y="297"/>
                  </a:lnTo>
                  <a:lnTo>
                    <a:pt x="234" y="297"/>
                  </a:lnTo>
                  <a:lnTo>
                    <a:pt x="214" y="295"/>
                  </a:lnTo>
                  <a:lnTo>
                    <a:pt x="200" y="285"/>
                  </a:lnTo>
                  <a:lnTo>
                    <a:pt x="192" y="271"/>
                  </a:lnTo>
                  <a:lnTo>
                    <a:pt x="188" y="251"/>
                  </a:lnTo>
                  <a:lnTo>
                    <a:pt x="173" y="273"/>
                  </a:lnTo>
                  <a:lnTo>
                    <a:pt x="153" y="289"/>
                  </a:lnTo>
                  <a:lnTo>
                    <a:pt x="125" y="299"/>
                  </a:lnTo>
                  <a:lnTo>
                    <a:pt x="95" y="303"/>
                  </a:lnTo>
                  <a:lnTo>
                    <a:pt x="73" y="301"/>
                  </a:lnTo>
                  <a:lnTo>
                    <a:pt x="54" y="295"/>
                  </a:lnTo>
                  <a:lnTo>
                    <a:pt x="44" y="291"/>
                  </a:lnTo>
                  <a:lnTo>
                    <a:pt x="34" y="285"/>
                  </a:lnTo>
                  <a:lnTo>
                    <a:pt x="24" y="277"/>
                  </a:lnTo>
                  <a:lnTo>
                    <a:pt x="18" y="269"/>
                  </a:lnTo>
                  <a:lnTo>
                    <a:pt x="12" y="259"/>
                  </a:lnTo>
                  <a:lnTo>
                    <a:pt x="6" y="249"/>
                  </a:lnTo>
                  <a:lnTo>
                    <a:pt x="2" y="232"/>
                  </a:lnTo>
                  <a:lnTo>
                    <a:pt x="0" y="214"/>
                  </a:lnTo>
                  <a:lnTo>
                    <a:pt x="2" y="192"/>
                  </a:lnTo>
                  <a:lnTo>
                    <a:pt x="10" y="172"/>
                  </a:lnTo>
                  <a:lnTo>
                    <a:pt x="18" y="162"/>
                  </a:lnTo>
                  <a:lnTo>
                    <a:pt x="26" y="152"/>
                  </a:lnTo>
                  <a:lnTo>
                    <a:pt x="36" y="144"/>
                  </a:lnTo>
                  <a:lnTo>
                    <a:pt x="54" y="137"/>
                  </a:lnTo>
                  <a:lnTo>
                    <a:pt x="73" y="129"/>
                  </a:lnTo>
                  <a:lnTo>
                    <a:pt x="119" y="125"/>
                  </a:lnTo>
                  <a:lnTo>
                    <a:pt x="182" y="125"/>
                  </a:lnTo>
                  <a:lnTo>
                    <a:pt x="182" y="107"/>
                  </a:lnTo>
                  <a:lnTo>
                    <a:pt x="179" y="79"/>
                  </a:lnTo>
                  <a:lnTo>
                    <a:pt x="167" y="59"/>
                  </a:lnTo>
                  <a:lnTo>
                    <a:pt x="155" y="49"/>
                  </a:lnTo>
                  <a:lnTo>
                    <a:pt x="137" y="43"/>
                  </a:lnTo>
                  <a:lnTo>
                    <a:pt x="113" y="43"/>
                  </a:lnTo>
                  <a:lnTo>
                    <a:pt x="91" y="43"/>
                  </a:lnTo>
                  <a:lnTo>
                    <a:pt x="70" y="49"/>
                  </a:lnTo>
                  <a:lnTo>
                    <a:pt x="50" y="57"/>
                  </a:lnTo>
                  <a:lnTo>
                    <a:pt x="30" y="69"/>
                  </a:lnTo>
                  <a:lnTo>
                    <a:pt x="8" y="35"/>
                  </a:lnTo>
                  <a:lnTo>
                    <a:pt x="32" y="20"/>
                  </a:lnTo>
                  <a:lnTo>
                    <a:pt x="60" y="8"/>
                  </a:lnTo>
                  <a:lnTo>
                    <a:pt x="87" y="2"/>
                  </a:lnTo>
                  <a:lnTo>
                    <a:pt x="11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21" name="Freeform 20"/>
            <p:cNvSpPr>
              <a:spLocks/>
            </p:cNvSpPr>
            <p:nvPr userDrawn="1"/>
          </p:nvSpPr>
          <p:spPr bwMode="auto">
            <a:xfrm>
              <a:off x="6423025" y="2101850"/>
              <a:ext cx="136525" cy="288925"/>
            </a:xfrm>
            <a:custGeom>
              <a:avLst/>
              <a:gdLst>
                <a:gd name="T0" fmla="*/ 49 w 172"/>
                <a:gd name="T1" fmla="*/ 0 h 365"/>
                <a:gd name="T2" fmla="*/ 101 w 172"/>
                <a:gd name="T3" fmla="*/ 0 h 365"/>
                <a:gd name="T4" fmla="*/ 101 w 172"/>
                <a:gd name="T5" fmla="*/ 74 h 365"/>
                <a:gd name="T6" fmla="*/ 172 w 172"/>
                <a:gd name="T7" fmla="*/ 74 h 365"/>
                <a:gd name="T8" fmla="*/ 172 w 172"/>
                <a:gd name="T9" fmla="*/ 115 h 365"/>
                <a:gd name="T10" fmla="*/ 101 w 172"/>
                <a:gd name="T11" fmla="*/ 115 h 365"/>
                <a:gd name="T12" fmla="*/ 101 w 172"/>
                <a:gd name="T13" fmla="*/ 270 h 365"/>
                <a:gd name="T14" fmla="*/ 101 w 172"/>
                <a:gd name="T15" fmla="*/ 288 h 365"/>
                <a:gd name="T16" fmla="*/ 105 w 172"/>
                <a:gd name="T17" fmla="*/ 302 h 365"/>
                <a:gd name="T18" fmla="*/ 113 w 172"/>
                <a:gd name="T19" fmla="*/ 312 h 365"/>
                <a:gd name="T20" fmla="*/ 130 w 172"/>
                <a:gd name="T21" fmla="*/ 319 h 365"/>
                <a:gd name="T22" fmla="*/ 158 w 172"/>
                <a:gd name="T23" fmla="*/ 321 h 365"/>
                <a:gd name="T24" fmla="*/ 172 w 172"/>
                <a:gd name="T25" fmla="*/ 321 h 365"/>
                <a:gd name="T26" fmla="*/ 172 w 172"/>
                <a:gd name="T27" fmla="*/ 361 h 365"/>
                <a:gd name="T28" fmla="*/ 156 w 172"/>
                <a:gd name="T29" fmla="*/ 363 h 365"/>
                <a:gd name="T30" fmla="*/ 148 w 172"/>
                <a:gd name="T31" fmla="*/ 363 h 365"/>
                <a:gd name="T32" fmla="*/ 140 w 172"/>
                <a:gd name="T33" fmla="*/ 365 h 365"/>
                <a:gd name="T34" fmla="*/ 111 w 172"/>
                <a:gd name="T35" fmla="*/ 361 h 365"/>
                <a:gd name="T36" fmla="*/ 87 w 172"/>
                <a:gd name="T37" fmla="*/ 353 h 365"/>
                <a:gd name="T38" fmla="*/ 71 w 172"/>
                <a:gd name="T39" fmla="*/ 341 h 365"/>
                <a:gd name="T40" fmla="*/ 57 w 172"/>
                <a:gd name="T41" fmla="*/ 321 h 365"/>
                <a:gd name="T42" fmla="*/ 51 w 172"/>
                <a:gd name="T43" fmla="*/ 298 h 365"/>
                <a:gd name="T44" fmla="*/ 49 w 172"/>
                <a:gd name="T45" fmla="*/ 264 h 365"/>
                <a:gd name="T46" fmla="*/ 49 w 172"/>
                <a:gd name="T47" fmla="*/ 115 h 365"/>
                <a:gd name="T48" fmla="*/ 0 w 172"/>
                <a:gd name="T49" fmla="*/ 115 h 365"/>
                <a:gd name="T50" fmla="*/ 0 w 172"/>
                <a:gd name="T51" fmla="*/ 74 h 365"/>
                <a:gd name="T52" fmla="*/ 49 w 172"/>
                <a:gd name="T53" fmla="*/ 74 h 365"/>
                <a:gd name="T54" fmla="*/ 49 w 172"/>
                <a:gd name="T5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2" h="365">
                  <a:moveTo>
                    <a:pt x="49" y="0"/>
                  </a:moveTo>
                  <a:lnTo>
                    <a:pt x="101" y="0"/>
                  </a:lnTo>
                  <a:lnTo>
                    <a:pt x="101" y="74"/>
                  </a:lnTo>
                  <a:lnTo>
                    <a:pt x="172" y="74"/>
                  </a:lnTo>
                  <a:lnTo>
                    <a:pt x="172" y="115"/>
                  </a:lnTo>
                  <a:lnTo>
                    <a:pt x="101" y="115"/>
                  </a:lnTo>
                  <a:lnTo>
                    <a:pt x="101" y="270"/>
                  </a:lnTo>
                  <a:lnTo>
                    <a:pt x="101" y="288"/>
                  </a:lnTo>
                  <a:lnTo>
                    <a:pt x="105" y="302"/>
                  </a:lnTo>
                  <a:lnTo>
                    <a:pt x="113" y="312"/>
                  </a:lnTo>
                  <a:lnTo>
                    <a:pt x="130" y="319"/>
                  </a:lnTo>
                  <a:lnTo>
                    <a:pt x="158" y="321"/>
                  </a:lnTo>
                  <a:lnTo>
                    <a:pt x="172" y="321"/>
                  </a:lnTo>
                  <a:lnTo>
                    <a:pt x="172" y="361"/>
                  </a:lnTo>
                  <a:lnTo>
                    <a:pt x="156" y="363"/>
                  </a:lnTo>
                  <a:lnTo>
                    <a:pt x="148" y="363"/>
                  </a:lnTo>
                  <a:lnTo>
                    <a:pt x="140" y="365"/>
                  </a:lnTo>
                  <a:lnTo>
                    <a:pt x="111" y="361"/>
                  </a:lnTo>
                  <a:lnTo>
                    <a:pt x="87" y="353"/>
                  </a:lnTo>
                  <a:lnTo>
                    <a:pt x="71" y="341"/>
                  </a:lnTo>
                  <a:lnTo>
                    <a:pt x="57" y="321"/>
                  </a:lnTo>
                  <a:lnTo>
                    <a:pt x="51" y="298"/>
                  </a:lnTo>
                  <a:lnTo>
                    <a:pt x="49" y="264"/>
                  </a:lnTo>
                  <a:lnTo>
                    <a:pt x="49" y="115"/>
                  </a:lnTo>
                  <a:lnTo>
                    <a:pt x="0" y="115"/>
                  </a:lnTo>
                  <a:lnTo>
                    <a:pt x="0" y="74"/>
                  </a:lnTo>
                  <a:lnTo>
                    <a:pt x="49" y="74"/>
                  </a:lnTo>
                  <a:lnTo>
                    <a:pt x="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22" name="Freeform 21"/>
            <p:cNvSpPr>
              <a:spLocks/>
            </p:cNvSpPr>
            <p:nvPr userDrawn="1"/>
          </p:nvSpPr>
          <p:spPr bwMode="auto">
            <a:xfrm>
              <a:off x="6600825" y="2071688"/>
              <a:ext cx="44450" cy="122237"/>
            </a:xfrm>
            <a:custGeom>
              <a:avLst/>
              <a:gdLst>
                <a:gd name="T0" fmla="*/ 0 w 58"/>
                <a:gd name="T1" fmla="*/ 0 h 154"/>
                <a:gd name="T2" fmla="*/ 58 w 58"/>
                <a:gd name="T3" fmla="*/ 0 h 154"/>
                <a:gd name="T4" fmla="*/ 58 w 58"/>
                <a:gd name="T5" fmla="*/ 35 h 154"/>
                <a:gd name="T6" fmla="*/ 56 w 58"/>
                <a:gd name="T7" fmla="*/ 71 h 154"/>
                <a:gd name="T8" fmla="*/ 50 w 58"/>
                <a:gd name="T9" fmla="*/ 103 h 154"/>
                <a:gd name="T10" fmla="*/ 42 w 58"/>
                <a:gd name="T11" fmla="*/ 131 h 154"/>
                <a:gd name="T12" fmla="*/ 30 w 58"/>
                <a:gd name="T13" fmla="*/ 154 h 154"/>
                <a:gd name="T14" fmla="*/ 0 w 58"/>
                <a:gd name="T15" fmla="*/ 138 h 154"/>
                <a:gd name="T16" fmla="*/ 16 w 58"/>
                <a:gd name="T17" fmla="*/ 101 h 154"/>
                <a:gd name="T18" fmla="*/ 22 w 58"/>
                <a:gd name="T19" fmla="*/ 61 h 154"/>
                <a:gd name="T20" fmla="*/ 0 w 58"/>
                <a:gd name="T21" fmla="*/ 61 h 154"/>
                <a:gd name="T22" fmla="*/ 0 w 58"/>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154">
                  <a:moveTo>
                    <a:pt x="0" y="0"/>
                  </a:moveTo>
                  <a:lnTo>
                    <a:pt x="58" y="0"/>
                  </a:lnTo>
                  <a:lnTo>
                    <a:pt x="58" y="35"/>
                  </a:lnTo>
                  <a:lnTo>
                    <a:pt x="56" y="71"/>
                  </a:lnTo>
                  <a:lnTo>
                    <a:pt x="50" y="103"/>
                  </a:lnTo>
                  <a:lnTo>
                    <a:pt x="42" y="131"/>
                  </a:lnTo>
                  <a:lnTo>
                    <a:pt x="30" y="154"/>
                  </a:lnTo>
                  <a:lnTo>
                    <a:pt x="0" y="138"/>
                  </a:lnTo>
                  <a:lnTo>
                    <a:pt x="16" y="101"/>
                  </a:lnTo>
                  <a:lnTo>
                    <a:pt x="22" y="61"/>
                  </a:lnTo>
                  <a:lnTo>
                    <a:pt x="0" y="6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23" name="Freeform 22"/>
            <p:cNvSpPr>
              <a:spLocks/>
            </p:cNvSpPr>
            <p:nvPr userDrawn="1"/>
          </p:nvSpPr>
          <p:spPr bwMode="auto">
            <a:xfrm>
              <a:off x="6661150" y="2152650"/>
              <a:ext cx="177800" cy="241300"/>
            </a:xfrm>
            <a:custGeom>
              <a:avLst/>
              <a:gdLst>
                <a:gd name="T0" fmla="*/ 170 w 224"/>
                <a:gd name="T1" fmla="*/ 8 h 303"/>
                <a:gd name="T2" fmla="*/ 216 w 224"/>
                <a:gd name="T3" fmla="*/ 30 h 303"/>
                <a:gd name="T4" fmla="*/ 160 w 224"/>
                <a:gd name="T5" fmla="*/ 49 h 303"/>
                <a:gd name="T6" fmla="*/ 117 w 224"/>
                <a:gd name="T7" fmla="*/ 43 h 303"/>
                <a:gd name="T8" fmla="*/ 77 w 224"/>
                <a:gd name="T9" fmla="*/ 51 h 303"/>
                <a:gd name="T10" fmla="*/ 65 w 224"/>
                <a:gd name="T11" fmla="*/ 63 h 303"/>
                <a:gd name="T12" fmla="*/ 61 w 224"/>
                <a:gd name="T13" fmla="*/ 83 h 303"/>
                <a:gd name="T14" fmla="*/ 67 w 224"/>
                <a:gd name="T15" fmla="*/ 103 h 303"/>
                <a:gd name="T16" fmla="*/ 79 w 224"/>
                <a:gd name="T17" fmla="*/ 111 h 303"/>
                <a:gd name="T18" fmla="*/ 97 w 224"/>
                <a:gd name="T19" fmla="*/ 119 h 303"/>
                <a:gd name="T20" fmla="*/ 182 w 224"/>
                <a:gd name="T21" fmla="*/ 148 h 303"/>
                <a:gd name="T22" fmla="*/ 218 w 224"/>
                <a:gd name="T23" fmla="*/ 188 h 303"/>
                <a:gd name="T24" fmla="*/ 220 w 224"/>
                <a:gd name="T25" fmla="*/ 240 h 303"/>
                <a:gd name="T26" fmla="*/ 194 w 224"/>
                <a:gd name="T27" fmla="*/ 279 h 303"/>
                <a:gd name="T28" fmla="*/ 144 w 224"/>
                <a:gd name="T29" fmla="*/ 301 h 303"/>
                <a:gd name="T30" fmla="*/ 79 w 224"/>
                <a:gd name="T31" fmla="*/ 301 h 303"/>
                <a:gd name="T32" fmla="*/ 24 w 224"/>
                <a:gd name="T33" fmla="*/ 281 h 303"/>
                <a:gd name="T34" fmla="*/ 24 w 224"/>
                <a:gd name="T35" fmla="*/ 230 h 303"/>
                <a:gd name="T36" fmla="*/ 65 w 224"/>
                <a:gd name="T37" fmla="*/ 251 h 303"/>
                <a:gd name="T38" fmla="*/ 113 w 224"/>
                <a:gd name="T39" fmla="*/ 259 h 303"/>
                <a:gd name="T40" fmla="*/ 156 w 224"/>
                <a:gd name="T41" fmla="*/ 249 h 303"/>
                <a:gd name="T42" fmla="*/ 172 w 224"/>
                <a:gd name="T43" fmla="*/ 216 h 303"/>
                <a:gd name="T44" fmla="*/ 168 w 224"/>
                <a:gd name="T45" fmla="*/ 198 h 303"/>
                <a:gd name="T46" fmla="*/ 156 w 224"/>
                <a:gd name="T47" fmla="*/ 186 h 303"/>
                <a:gd name="T48" fmla="*/ 135 w 224"/>
                <a:gd name="T49" fmla="*/ 176 h 303"/>
                <a:gd name="T50" fmla="*/ 49 w 224"/>
                <a:gd name="T51" fmla="*/ 148 h 303"/>
                <a:gd name="T52" fmla="*/ 14 w 224"/>
                <a:gd name="T53" fmla="*/ 109 h 303"/>
                <a:gd name="T54" fmla="*/ 12 w 224"/>
                <a:gd name="T55" fmla="*/ 63 h 303"/>
                <a:gd name="T56" fmla="*/ 24 w 224"/>
                <a:gd name="T57" fmla="*/ 37 h 303"/>
                <a:gd name="T58" fmla="*/ 41 w 224"/>
                <a:gd name="T59" fmla="*/ 20 h 303"/>
                <a:gd name="T60" fmla="*/ 75 w 224"/>
                <a:gd name="T61" fmla="*/ 6 h 303"/>
                <a:gd name="T62" fmla="*/ 117 w 224"/>
                <a:gd name="T63"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4" h="303">
                  <a:moveTo>
                    <a:pt x="117" y="0"/>
                  </a:moveTo>
                  <a:lnTo>
                    <a:pt x="170" y="8"/>
                  </a:lnTo>
                  <a:lnTo>
                    <a:pt x="196" y="16"/>
                  </a:lnTo>
                  <a:lnTo>
                    <a:pt x="216" y="30"/>
                  </a:lnTo>
                  <a:lnTo>
                    <a:pt x="198" y="65"/>
                  </a:lnTo>
                  <a:lnTo>
                    <a:pt x="160" y="49"/>
                  </a:lnTo>
                  <a:lnTo>
                    <a:pt x="140" y="43"/>
                  </a:lnTo>
                  <a:lnTo>
                    <a:pt x="117" y="43"/>
                  </a:lnTo>
                  <a:lnTo>
                    <a:pt x="95" y="45"/>
                  </a:lnTo>
                  <a:lnTo>
                    <a:pt x="77" y="51"/>
                  </a:lnTo>
                  <a:lnTo>
                    <a:pt x="69" y="57"/>
                  </a:lnTo>
                  <a:lnTo>
                    <a:pt x="65" y="63"/>
                  </a:lnTo>
                  <a:lnTo>
                    <a:pt x="61" y="73"/>
                  </a:lnTo>
                  <a:lnTo>
                    <a:pt x="61" y="83"/>
                  </a:lnTo>
                  <a:lnTo>
                    <a:pt x="63" y="93"/>
                  </a:lnTo>
                  <a:lnTo>
                    <a:pt x="67" y="103"/>
                  </a:lnTo>
                  <a:lnTo>
                    <a:pt x="71" y="107"/>
                  </a:lnTo>
                  <a:lnTo>
                    <a:pt x="79" y="111"/>
                  </a:lnTo>
                  <a:lnTo>
                    <a:pt x="87" y="115"/>
                  </a:lnTo>
                  <a:lnTo>
                    <a:pt x="97" y="119"/>
                  </a:lnTo>
                  <a:lnTo>
                    <a:pt x="150" y="135"/>
                  </a:lnTo>
                  <a:lnTo>
                    <a:pt x="182" y="148"/>
                  </a:lnTo>
                  <a:lnTo>
                    <a:pt x="206" y="166"/>
                  </a:lnTo>
                  <a:lnTo>
                    <a:pt x="218" y="188"/>
                  </a:lnTo>
                  <a:lnTo>
                    <a:pt x="224" y="214"/>
                  </a:lnTo>
                  <a:lnTo>
                    <a:pt x="220" y="240"/>
                  </a:lnTo>
                  <a:lnTo>
                    <a:pt x="210" y="259"/>
                  </a:lnTo>
                  <a:lnTo>
                    <a:pt x="194" y="279"/>
                  </a:lnTo>
                  <a:lnTo>
                    <a:pt x="172" y="293"/>
                  </a:lnTo>
                  <a:lnTo>
                    <a:pt x="144" y="301"/>
                  </a:lnTo>
                  <a:lnTo>
                    <a:pt x="113" y="303"/>
                  </a:lnTo>
                  <a:lnTo>
                    <a:pt x="79" y="301"/>
                  </a:lnTo>
                  <a:lnTo>
                    <a:pt x="49" y="293"/>
                  </a:lnTo>
                  <a:lnTo>
                    <a:pt x="24" y="281"/>
                  </a:lnTo>
                  <a:lnTo>
                    <a:pt x="0" y="265"/>
                  </a:lnTo>
                  <a:lnTo>
                    <a:pt x="24" y="230"/>
                  </a:lnTo>
                  <a:lnTo>
                    <a:pt x="43" y="242"/>
                  </a:lnTo>
                  <a:lnTo>
                    <a:pt x="65" y="251"/>
                  </a:lnTo>
                  <a:lnTo>
                    <a:pt x="87" y="257"/>
                  </a:lnTo>
                  <a:lnTo>
                    <a:pt x="113" y="259"/>
                  </a:lnTo>
                  <a:lnTo>
                    <a:pt x="137" y="257"/>
                  </a:lnTo>
                  <a:lnTo>
                    <a:pt x="156" y="249"/>
                  </a:lnTo>
                  <a:lnTo>
                    <a:pt x="168" y="236"/>
                  </a:lnTo>
                  <a:lnTo>
                    <a:pt x="172" y="216"/>
                  </a:lnTo>
                  <a:lnTo>
                    <a:pt x="170" y="206"/>
                  </a:lnTo>
                  <a:lnTo>
                    <a:pt x="168" y="198"/>
                  </a:lnTo>
                  <a:lnTo>
                    <a:pt x="164" y="192"/>
                  </a:lnTo>
                  <a:lnTo>
                    <a:pt x="156" y="186"/>
                  </a:lnTo>
                  <a:lnTo>
                    <a:pt x="146" y="182"/>
                  </a:lnTo>
                  <a:lnTo>
                    <a:pt x="135" y="176"/>
                  </a:lnTo>
                  <a:lnTo>
                    <a:pt x="81" y="160"/>
                  </a:lnTo>
                  <a:lnTo>
                    <a:pt x="49" y="148"/>
                  </a:lnTo>
                  <a:lnTo>
                    <a:pt x="28" y="131"/>
                  </a:lnTo>
                  <a:lnTo>
                    <a:pt x="14" y="109"/>
                  </a:lnTo>
                  <a:lnTo>
                    <a:pt x="10" y="83"/>
                  </a:lnTo>
                  <a:lnTo>
                    <a:pt x="12" y="63"/>
                  </a:lnTo>
                  <a:lnTo>
                    <a:pt x="18" y="47"/>
                  </a:lnTo>
                  <a:lnTo>
                    <a:pt x="24" y="37"/>
                  </a:lnTo>
                  <a:lnTo>
                    <a:pt x="31" y="28"/>
                  </a:lnTo>
                  <a:lnTo>
                    <a:pt x="41" y="20"/>
                  </a:lnTo>
                  <a:lnTo>
                    <a:pt x="55" y="12"/>
                  </a:lnTo>
                  <a:lnTo>
                    <a:pt x="75" y="6"/>
                  </a:lnTo>
                  <a:lnTo>
                    <a:pt x="95" y="2"/>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24" name="Freeform 23"/>
            <p:cNvSpPr>
              <a:spLocks noEditPoints="1"/>
            </p:cNvSpPr>
            <p:nvPr userDrawn="1"/>
          </p:nvSpPr>
          <p:spPr bwMode="auto">
            <a:xfrm>
              <a:off x="6994525" y="2068513"/>
              <a:ext cx="42863" cy="319087"/>
            </a:xfrm>
            <a:custGeom>
              <a:avLst/>
              <a:gdLst>
                <a:gd name="T0" fmla="*/ 2 w 53"/>
                <a:gd name="T1" fmla="*/ 115 h 402"/>
                <a:gd name="T2" fmla="*/ 53 w 53"/>
                <a:gd name="T3" fmla="*/ 115 h 402"/>
                <a:gd name="T4" fmla="*/ 53 w 53"/>
                <a:gd name="T5" fmla="*/ 402 h 402"/>
                <a:gd name="T6" fmla="*/ 2 w 53"/>
                <a:gd name="T7" fmla="*/ 402 h 402"/>
                <a:gd name="T8" fmla="*/ 2 w 53"/>
                <a:gd name="T9" fmla="*/ 115 h 402"/>
                <a:gd name="T10" fmla="*/ 0 w 53"/>
                <a:gd name="T11" fmla="*/ 0 h 402"/>
                <a:gd name="T12" fmla="*/ 53 w 53"/>
                <a:gd name="T13" fmla="*/ 0 h 402"/>
                <a:gd name="T14" fmla="*/ 53 w 53"/>
                <a:gd name="T15" fmla="*/ 57 h 402"/>
                <a:gd name="T16" fmla="*/ 0 w 53"/>
                <a:gd name="T17" fmla="*/ 57 h 402"/>
                <a:gd name="T18" fmla="*/ 0 w 53"/>
                <a:gd name="T1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02">
                  <a:moveTo>
                    <a:pt x="2" y="115"/>
                  </a:moveTo>
                  <a:lnTo>
                    <a:pt x="53" y="115"/>
                  </a:lnTo>
                  <a:lnTo>
                    <a:pt x="53" y="402"/>
                  </a:lnTo>
                  <a:lnTo>
                    <a:pt x="2" y="402"/>
                  </a:lnTo>
                  <a:lnTo>
                    <a:pt x="2" y="115"/>
                  </a:lnTo>
                  <a:close/>
                  <a:moveTo>
                    <a:pt x="0" y="0"/>
                  </a:moveTo>
                  <a:lnTo>
                    <a:pt x="53" y="0"/>
                  </a:lnTo>
                  <a:lnTo>
                    <a:pt x="53" y="57"/>
                  </a:lnTo>
                  <a:lnTo>
                    <a:pt x="0" y="5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25" name="Freeform 24"/>
            <p:cNvSpPr>
              <a:spLocks/>
            </p:cNvSpPr>
            <p:nvPr userDrawn="1"/>
          </p:nvSpPr>
          <p:spPr bwMode="auto">
            <a:xfrm>
              <a:off x="7104063" y="2152650"/>
              <a:ext cx="200025" cy="234950"/>
            </a:xfrm>
            <a:custGeom>
              <a:avLst/>
              <a:gdLst>
                <a:gd name="T0" fmla="*/ 148 w 251"/>
                <a:gd name="T1" fmla="*/ 0 h 295"/>
                <a:gd name="T2" fmla="*/ 178 w 251"/>
                <a:gd name="T3" fmla="*/ 4 h 295"/>
                <a:gd name="T4" fmla="*/ 204 w 251"/>
                <a:gd name="T5" fmla="*/ 12 h 295"/>
                <a:gd name="T6" fmla="*/ 224 w 251"/>
                <a:gd name="T7" fmla="*/ 28 h 295"/>
                <a:gd name="T8" fmla="*/ 239 w 251"/>
                <a:gd name="T9" fmla="*/ 49 h 295"/>
                <a:gd name="T10" fmla="*/ 247 w 251"/>
                <a:gd name="T11" fmla="*/ 77 h 295"/>
                <a:gd name="T12" fmla="*/ 251 w 251"/>
                <a:gd name="T13" fmla="*/ 111 h 295"/>
                <a:gd name="T14" fmla="*/ 251 w 251"/>
                <a:gd name="T15" fmla="*/ 295 h 295"/>
                <a:gd name="T16" fmla="*/ 200 w 251"/>
                <a:gd name="T17" fmla="*/ 295 h 295"/>
                <a:gd name="T18" fmla="*/ 200 w 251"/>
                <a:gd name="T19" fmla="*/ 117 h 295"/>
                <a:gd name="T20" fmla="*/ 198 w 251"/>
                <a:gd name="T21" fmla="*/ 93 h 295"/>
                <a:gd name="T22" fmla="*/ 192 w 251"/>
                <a:gd name="T23" fmla="*/ 75 h 295"/>
                <a:gd name="T24" fmla="*/ 184 w 251"/>
                <a:gd name="T25" fmla="*/ 61 h 295"/>
                <a:gd name="T26" fmla="*/ 172 w 251"/>
                <a:gd name="T27" fmla="*/ 51 h 295"/>
                <a:gd name="T28" fmla="*/ 156 w 251"/>
                <a:gd name="T29" fmla="*/ 45 h 295"/>
                <a:gd name="T30" fmla="*/ 136 w 251"/>
                <a:gd name="T31" fmla="*/ 43 h 295"/>
                <a:gd name="T32" fmla="*/ 113 w 251"/>
                <a:gd name="T33" fmla="*/ 47 h 295"/>
                <a:gd name="T34" fmla="*/ 91 w 251"/>
                <a:gd name="T35" fmla="*/ 55 h 295"/>
                <a:gd name="T36" fmla="*/ 75 w 251"/>
                <a:gd name="T37" fmla="*/ 69 h 295"/>
                <a:gd name="T38" fmla="*/ 61 w 251"/>
                <a:gd name="T39" fmla="*/ 89 h 295"/>
                <a:gd name="T40" fmla="*/ 53 w 251"/>
                <a:gd name="T41" fmla="*/ 113 h 295"/>
                <a:gd name="T42" fmla="*/ 51 w 251"/>
                <a:gd name="T43" fmla="*/ 142 h 295"/>
                <a:gd name="T44" fmla="*/ 51 w 251"/>
                <a:gd name="T45" fmla="*/ 295 h 295"/>
                <a:gd name="T46" fmla="*/ 0 w 251"/>
                <a:gd name="T47" fmla="*/ 295 h 295"/>
                <a:gd name="T48" fmla="*/ 0 w 251"/>
                <a:gd name="T49" fmla="*/ 8 h 295"/>
                <a:gd name="T50" fmla="*/ 25 w 251"/>
                <a:gd name="T51" fmla="*/ 8 h 295"/>
                <a:gd name="T52" fmla="*/ 35 w 251"/>
                <a:gd name="T53" fmla="*/ 8 h 295"/>
                <a:gd name="T54" fmla="*/ 41 w 251"/>
                <a:gd name="T55" fmla="*/ 10 h 295"/>
                <a:gd name="T56" fmla="*/ 45 w 251"/>
                <a:gd name="T57" fmla="*/ 16 h 295"/>
                <a:gd name="T58" fmla="*/ 49 w 251"/>
                <a:gd name="T59" fmla="*/ 20 h 295"/>
                <a:gd name="T60" fmla="*/ 49 w 251"/>
                <a:gd name="T61" fmla="*/ 28 h 295"/>
                <a:gd name="T62" fmla="*/ 49 w 251"/>
                <a:gd name="T63" fmla="*/ 51 h 295"/>
                <a:gd name="T64" fmla="*/ 65 w 251"/>
                <a:gd name="T65" fmla="*/ 30 h 295"/>
                <a:gd name="T66" fmla="*/ 89 w 251"/>
                <a:gd name="T67" fmla="*/ 14 h 295"/>
                <a:gd name="T68" fmla="*/ 117 w 251"/>
                <a:gd name="T69" fmla="*/ 4 h 295"/>
                <a:gd name="T70" fmla="*/ 148 w 251"/>
                <a:gd name="T71"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295">
                  <a:moveTo>
                    <a:pt x="148" y="0"/>
                  </a:moveTo>
                  <a:lnTo>
                    <a:pt x="178" y="4"/>
                  </a:lnTo>
                  <a:lnTo>
                    <a:pt x="204" y="12"/>
                  </a:lnTo>
                  <a:lnTo>
                    <a:pt x="224" y="28"/>
                  </a:lnTo>
                  <a:lnTo>
                    <a:pt x="239" y="49"/>
                  </a:lnTo>
                  <a:lnTo>
                    <a:pt x="247" y="77"/>
                  </a:lnTo>
                  <a:lnTo>
                    <a:pt x="251" y="111"/>
                  </a:lnTo>
                  <a:lnTo>
                    <a:pt x="251" y="295"/>
                  </a:lnTo>
                  <a:lnTo>
                    <a:pt x="200" y="295"/>
                  </a:lnTo>
                  <a:lnTo>
                    <a:pt x="200" y="117"/>
                  </a:lnTo>
                  <a:lnTo>
                    <a:pt x="198" y="93"/>
                  </a:lnTo>
                  <a:lnTo>
                    <a:pt x="192" y="75"/>
                  </a:lnTo>
                  <a:lnTo>
                    <a:pt x="184" y="61"/>
                  </a:lnTo>
                  <a:lnTo>
                    <a:pt x="172" y="51"/>
                  </a:lnTo>
                  <a:lnTo>
                    <a:pt x="156" y="45"/>
                  </a:lnTo>
                  <a:lnTo>
                    <a:pt x="136" y="43"/>
                  </a:lnTo>
                  <a:lnTo>
                    <a:pt x="113" y="47"/>
                  </a:lnTo>
                  <a:lnTo>
                    <a:pt x="91" y="55"/>
                  </a:lnTo>
                  <a:lnTo>
                    <a:pt x="75" y="69"/>
                  </a:lnTo>
                  <a:lnTo>
                    <a:pt x="61" y="89"/>
                  </a:lnTo>
                  <a:lnTo>
                    <a:pt x="53" y="113"/>
                  </a:lnTo>
                  <a:lnTo>
                    <a:pt x="51" y="142"/>
                  </a:lnTo>
                  <a:lnTo>
                    <a:pt x="51" y="295"/>
                  </a:lnTo>
                  <a:lnTo>
                    <a:pt x="0" y="295"/>
                  </a:lnTo>
                  <a:lnTo>
                    <a:pt x="0" y="8"/>
                  </a:lnTo>
                  <a:lnTo>
                    <a:pt x="25" y="8"/>
                  </a:lnTo>
                  <a:lnTo>
                    <a:pt x="35" y="8"/>
                  </a:lnTo>
                  <a:lnTo>
                    <a:pt x="41" y="10"/>
                  </a:lnTo>
                  <a:lnTo>
                    <a:pt x="45" y="16"/>
                  </a:lnTo>
                  <a:lnTo>
                    <a:pt x="49" y="20"/>
                  </a:lnTo>
                  <a:lnTo>
                    <a:pt x="49" y="28"/>
                  </a:lnTo>
                  <a:lnTo>
                    <a:pt x="49" y="51"/>
                  </a:lnTo>
                  <a:lnTo>
                    <a:pt x="65" y="30"/>
                  </a:lnTo>
                  <a:lnTo>
                    <a:pt x="89" y="14"/>
                  </a:lnTo>
                  <a:lnTo>
                    <a:pt x="117" y="4"/>
                  </a:lnTo>
                  <a:lnTo>
                    <a:pt x="14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26" name="Freeform 25"/>
            <p:cNvSpPr>
              <a:spLocks/>
            </p:cNvSpPr>
            <p:nvPr userDrawn="1"/>
          </p:nvSpPr>
          <p:spPr bwMode="auto">
            <a:xfrm>
              <a:off x="7348538" y="2152650"/>
              <a:ext cx="176213" cy="241300"/>
            </a:xfrm>
            <a:custGeom>
              <a:avLst/>
              <a:gdLst>
                <a:gd name="T0" fmla="*/ 143 w 222"/>
                <a:gd name="T1" fmla="*/ 2 h 303"/>
                <a:gd name="T2" fmla="*/ 194 w 222"/>
                <a:gd name="T3" fmla="*/ 16 h 303"/>
                <a:gd name="T4" fmla="*/ 196 w 222"/>
                <a:gd name="T5" fmla="*/ 65 h 303"/>
                <a:gd name="T6" fmla="*/ 141 w 222"/>
                <a:gd name="T7" fmla="*/ 43 h 303"/>
                <a:gd name="T8" fmla="*/ 95 w 222"/>
                <a:gd name="T9" fmla="*/ 45 h 303"/>
                <a:gd name="T10" fmla="*/ 69 w 222"/>
                <a:gd name="T11" fmla="*/ 57 h 303"/>
                <a:gd name="T12" fmla="*/ 61 w 222"/>
                <a:gd name="T13" fmla="*/ 73 h 303"/>
                <a:gd name="T14" fmla="*/ 61 w 222"/>
                <a:gd name="T15" fmla="*/ 93 h 303"/>
                <a:gd name="T16" fmla="*/ 71 w 222"/>
                <a:gd name="T17" fmla="*/ 107 h 303"/>
                <a:gd name="T18" fmla="*/ 87 w 222"/>
                <a:gd name="T19" fmla="*/ 115 h 303"/>
                <a:gd name="T20" fmla="*/ 150 w 222"/>
                <a:gd name="T21" fmla="*/ 135 h 303"/>
                <a:gd name="T22" fmla="*/ 206 w 222"/>
                <a:gd name="T23" fmla="*/ 166 h 303"/>
                <a:gd name="T24" fmla="*/ 222 w 222"/>
                <a:gd name="T25" fmla="*/ 214 h 303"/>
                <a:gd name="T26" fmla="*/ 210 w 222"/>
                <a:gd name="T27" fmla="*/ 259 h 303"/>
                <a:gd name="T28" fmla="*/ 172 w 222"/>
                <a:gd name="T29" fmla="*/ 293 h 303"/>
                <a:gd name="T30" fmla="*/ 113 w 222"/>
                <a:gd name="T31" fmla="*/ 303 h 303"/>
                <a:gd name="T32" fmla="*/ 49 w 222"/>
                <a:gd name="T33" fmla="*/ 293 h 303"/>
                <a:gd name="T34" fmla="*/ 0 w 222"/>
                <a:gd name="T35" fmla="*/ 265 h 303"/>
                <a:gd name="T36" fmla="*/ 43 w 222"/>
                <a:gd name="T37" fmla="*/ 242 h 303"/>
                <a:gd name="T38" fmla="*/ 87 w 222"/>
                <a:gd name="T39" fmla="*/ 257 h 303"/>
                <a:gd name="T40" fmla="*/ 137 w 222"/>
                <a:gd name="T41" fmla="*/ 257 h 303"/>
                <a:gd name="T42" fmla="*/ 168 w 222"/>
                <a:gd name="T43" fmla="*/ 236 h 303"/>
                <a:gd name="T44" fmla="*/ 170 w 222"/>
                <a:gd name="T45" fmla="*/ 206 h 303"/>
                <a:gd name="T46" fmla="*/ 164 w 222"/>
                <a:gd name="T47" fmla="*/ 192 h 303"/>
                <a:gd name="T48" fmla="*/ 146 w 222"/>
                <a:gd name="T49" fmla="*/ 182 h 303"/>
                <a:gd name="T50" fmla="*/ 81 w 222"/>
                <a:gd name="T51" fmla="*/ 160 h 303"/>
                <a:gd name="T52" fmla="*/ 28 w 222"/>
                <a:gd name="T53" fmla="*/ 131 h 303"/>
                <a:gd name="T54" fmla="*/ 10 w 222"/>
                <a:gd name="T55" fmla="*/ 83 h 303"/>
                <a:gd name="T56" fmla="*/ 18 w 222"/>
                <a:gd name="T57" fmla="*/ 47 h 303"/>
                <a:gd name="T58" fmla="*/ 32 w 222"/>
                <a:gd name="T59" fmla="*/ 28 h 303"/>
                <a:gd name="T60" fmla="*/ 55 w 222"/>
                <a:gd name="T61" fmla="*/ 12 h 303"/>
                <a:gd name="T62" fmla="*/ 95 w 222"/>
                <a:gd name="T63" fmla="*/ 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2" h="303">
                  <a:moveTo>
                    <a:pt x="117" y="0"/>
                  </a:moveTo>
                  <a:lnTo>
                    <a:pt x="143" y="2"/>
                  </a:lnTo>
                  <a:lnTo>
                    <a:pt x="170" y="8"/>
                  </a:lnTo>
                  <a:lnTo>
                    <a:pt x="194" y="16"/>
                  </a:lnTo>
                  <a:lnTo>
                    <a:pt x="216" y="30"/>
                  </a:lnTo>
                  <a:lnTo>
                    <a:pt x="196" y="65"/>
                  </a:lnTo>
                  <a:lnTo>
                    <a:pt x="160" y="49"/>
                  </a:lnTo>
                  <a:lnTo>
                    <a:pt x="141" y="43"/>
                  </a:lnTo>
                  <a:lnTo>
                    <a:pt x="117" y="43"/>
                  </a:lnTo>
                  <a:lnTo>
                    <a:pt x="95" y="45"/>
                  </a:lnTo>
                  <a:lnTo>
                    <a:pt x="77" y="51"/>
                  </a:lnTo>
                  <a:lnTo>
                    <a:pt x="69" y="57"/>
                  </a:lnTo>
                  <a:lnTo>
                    <a:pt x="65" y="63"/>
                  </a:lnTo>
                  <a:lnTo>
                    <a:pt x="61" y="73"/>
                  </a:lnTo>
                  <a:lnTo>
                    <a:pt x="61" y="83"/>
                  </a:lnTo>
                  <a:lnTo>
                    <a:pt x="61" y="93"/>
                  </a:lnTo>
                  <a:lnTo>
                    <a:pt x="67" y="103"/>
                  </a:lnTo>
                  <a:lnTo>
                    <a:pt x="71" y="107"/>
                  </a:lnTo>
                  <a:lnTo>
                    <a:pt x="77" y="111"/>
                  </a:lnTo>
                  <a:lnTo>
                    <a:pt x="87" y="115"/>
                  </a:lnTo>
                  <a:lnTo>
                    <a:pt x="97" y="119"/>
                  </a:lnTo>
                  <a:lnTo>
                    <a:pt x="150" y="135"/>
                  </a:lnTo>
                  <a:lnTo>
                    <a:pt x="182" y="148"/>
                  </a:lnTo>
                  <a:lnTo>
                    <a:pt x="206" y="166"/>
                  </a:lnTo>
                  <a:lnTo>
                    <a:pt x="218" y="188"/>
                  </a:lnTo>
                  <a:lnTo>
                    <a:pt x="222" y="214"/>
                  </a:lnTo>
                  <a:lnTo>
                    <a:pt x="220" y="240"/>
                  </a:lnTo>
                  <a:lnTo>
                    <a:pt x="210" y="259"/>
                  </a:lnTo>
                  <a:lnTo>
                    <a:pt x="194" y="279"/>
                  </a:lnTo>
                  <a:lnTo>
                    <a:pt x="172" y="293"/>
                  </a:lnTo>
                  <a:lnTo>
                    <a:pt x="145" y="301"/>
                  </a:lnTo>
                  <a:lnTo>
                    <a:pt x="113" y="303"/>
                  </a:lnTo>
                  <a:lnTo>
                    <a:pt x="79" y="301"/>
                  </a:lnTo>
                  <a:lnTo>
                    <a:pt x="49" y="293"/>
                  </a:lnTo>
                  <a:lnTo>
                    <a:pt x="24" y="281"/>
                  </a:lnTo>
                  <a:lnTo>
                    <a:pt x="0" y="265"/>
                  </a:lnTo>
                  <a:lnTo>
                    <a:pt x="24" y="230"/>
                  </a:lnTo>
                  <a:lnTo>
                    <a:pt x="43" y="242"/>
                  </a:lnTo>
                  <a:lnTo>
                    <a:pt x="63" y="251"/>
                  </a:lnTo>
                  <a:lnTo>
                    <a:pt x="87" y="257"/>
                  </a:lnTo>
                  <a:lnTo>
                    <a:pt x="113" y="259"/>
                  </a:lnTo>
                  <a:lnTo>
                    <a:pt x="137" y="257"/>
                  </a:lnTo>
                  <a:lnTo>
                    <a:pt x="156" y="249"/>
                  </a:lnTo>
                  <a:lnTo>
                    <a:pt x="168" y="236"/>
                  </a:lnTo>
                  <a:lnTo>
                    <a:pt x="172" y="216"/>
                  </a:lnTo>
                  <a:lnTo>
                    <a:pt x="170" y="206"/>
                  </a:lnTo>
                  <a:lnTo>
                    <a:pt x="168" y="198"/>
                  </a:lnTo>
                  <a:lnTo>
                    <a:pt x="164" y="192"/>
                  </a:lnTo>
                  <a:lnTo>
                    <a:pt x="156" y="186"/>
                  </a:lnTo>
                  <a:lnTo>
                    <a:pt x="146" y="182"/>
                  </a:lnTo>
                  <a:lnTo>
                    <a:pt x="135" y="176"/>
                  </a:lnTo>
                  <a:lnTo>
                    <a:pt x="81" y="160"/>
                  </a:lnTo>
                  <a:lnTo>
                    <a:pt x="49" y="148"/>
                  </a:lnTo>
                  <a:lnTo>
                    <a:pt x="28" y="131"/>
                  </a:lnTo>
                  <a:lnTo>
                    <a:pt x="14" y="109"/>
                  </a:lnTo>
                  <a:lnTo>
                    <a:pt x="10" y="83"/>
                  </a:lnTo>
                  <a:lnTo>
                    <a:pt x="12" y="63"/>
                  </a:lnTo>
                  <a:lnTo>
                    <a:pt x="18" y="47"/>
                  </a:lnTo>
                  <a:lnTo>
                    <a:pt x="24" y="37"/>
                  </a:lnTo>
                  <a:lnTo>
                    <a:pt x="32" y="28"/>
                  </a:lnTo>
                  <a:lnTo>
                    <a:pt x="39" y="20"/>
                  </a:lnTo>
                  <a:lnTo>
                    <a:pt x="55" y="12"/>
                  </a:lnTo>
                  <a:lnTo>
                    <a:pt x="73" y="6"/>
                  </a:lnTo>
                  <a:lnTo>
                    <a:pt x="95" y="2"/>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27" name="Freeform 26"/>
            <p:cNvSpPr>
              <a:spLocks noEditPoints="1"/>
            </p:cNvSpPr>
            <p:nvPr userDrawn="1"/>
          </p:nvSpPr>
          <p:spPr bwMode="auto">
            <a:xfrm>
              <a:off x="7575550" y="2068513"/>
              <a:ext cx="42863" cy="319087"/>
            </a:xfrm>
            <a:custGeom>
              <a:avLst/>
              <a:gdLst>
                <a:gd name="T0" fmla="*/ 2 w 54"/>
                <a:gd name="T1" fmla="*/ 115 h 402"/>
                <a:gd name="T2" fmla="*/ 54 w 54"/>
                <a:gd name="T3" fmla="*/ 115 h 402"/>
                <a:gd name="T4" fmla="*/ 54 w 54"/>
                <a:gd name="T5" fmla="*/ 402 h 402"/>
                <a:gd name="T6" fmla="*/ 2 w 54"/>
                <a:gd name="T7" fmla="*/ 402 h 402"/>
                <a:gd name="T8" fmla="*/ 2 w 54"/>
                <a:gd name="T9" fmla="*/ 115 h 402"/>
                <a:gd name="T10" fmla="*/ 0 w 54"/>
                <a:gd name="T11" fmla="*/ 0 h 402"/>
                <a:gd name="T12" fmla="*/ 54 w 54"/>
                <a:gd name="T13" fmla="*/ 0 h 402"/>
                <a:gd name="T14" fmla="*/ 54 w 54"/>
                <a:gd name="T15" fmla="*/ 57 h 402"/>
                <a:gd name="T16" fmla="*/ 0 w 54"/>
                <a:gd name="T17" fmla="*/ 57 h 402"/>
                <a:gd name="T18" fmla="*/ 0 w 54"/>
                <a:gd name="T1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02">
                  <a:moveTo>
                    <a:pt x="2" y="115"/>
                  </a:moveTo>
                  <a:lnTo>
                    <a:pt x="54" y="115"/>
                  </a:lnTo>
                  <a:lnTo>
                    <a:pt x="54" y="402"/>
                  </a:lnTo>
                  <a:lnTo>
                    <a:pt x="2" y="402"/>
                  </a:lnTo>
                  <a:lnTo>
                    <a:pt x="2" y="115"/>
                  </a:lnTo>
                  <a:close/>
                  <a:moveTo>
                    <a:pt x="0" y="0"/>
                  </a:moveTo>
                  <a:lnTo>
                    <a:pt x="54" y="0"/>
                  </a:lnTo>
                  <a:lnTo>
                    <a:pt x="54" y="57"/>
                  </a:lnTo>
                  <a:lnTo>
                    <a:pt x="0" y="5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28" name="Freeform 27"/>
            <p:cNvSpPr>
              <a:spLocks noEditPoints="1"/>
            </p:cNvSpPr>
            <p:nvPr userDrawn="1"/>
          </p:nvSpPr>
          <p:spPr bwMode="auto">
            <a:xfrm>
              <a:off x="7669213" y="2060575"/>
              <a:ext cx="219075" cy="333375"/>
            </a:xfrm>
            <a:custGeom>
              <a:avLst/>
              <a:gdLst>
                <a:gd name="T0" fmla="*/ 141 w 278"/>
                <a:gd name="T1" fmla="*/ 160 h 420"/>
                <a:gd name="T2" fmla="*/ 115 w 278"/>
                <a:gd name="T3" fmla="*/ 164 h 420"/>
                <a:gd name="T4" fmla="*/ 93 w 278"/>
                <a:gd name="T5" fmla="*/ 174 h 420"/>
                <a:gd name="T6" fmla="*/ 77 w 278"/>
                <a:gd name="T7" fmla="*/ 190 h 420"/>
                <a:gd name="T8" fmla="*/ 64 w 278"/>
                <a:gd name="T9" fmla="*/ 210 h 420"/>
                <a:gd name="T10" fmla="*/ 58 w 278"/>
                <a:gd name="T11" fmla="*/ 238 h 420"/>
                <a:gd name="T12" fmla="*/ 54 w 278"/>
                <a:gd name="T13" fmla="*/ 269 h 420"/>
                <a:gd name="T14" fmla="*/ 58 w 278"/>
                <a:gd name="T15" fmla="*/ 301 h 420"/>
                <a:gd name="T16" fmla="*/ 64 w 278"/>
                <a:gd name="T17" fmla="*/ 327 h 420"/>
                <a:gd name="T18" fmla="*/ 77 w 278"/>
                <a:gd name="T19" fmla="*/ 349 h 420"/>
                <a:gd name="T20" fmla="*/ 93 w 278"/>
                <a:gd name="T21" fmla="*/ 365 h 420"/>
                <a:gd name="T22" fmla="*/ 115 w 278"/>
                <a:gd name="T23" fmla="*/ 372 h 420"/>
                <a:gd name="T24" fmla="*/ 141 w 278"/>
                <a:gd name="T25" fmla="*/ 376 h 420"/>
                <a:gd name="T26" fmla="*/ 167 w 278"/>
                <a:gd name="T27" fmla="*/ 372 h 420"/>
                <a:gd name="T28" fmla="*/ 186 w 278"/>
                <a:gd name="T29" fmla="*/ 363 h 420"/>
                <a:gd name="T30" fmla="*/ 204 w 278"/>
                <a:gd name="T31" fmla="*/ 347 h 420"/>
                <a:gd name="T32" fmla="*/ 216 w 278"/>
                <a:gd name="T33" fmla="*/ 325 h 420"/>
                <a:gd name="T34" fmla="*/ 224 w 278"/>
                <a:gd name="T35" fmla="*/ 299 h 420"/>
                <a:gd name="T36" fmla="*/ 226 w 278"/>
                <a:gd name="T37" fmla="*/ 269 h 420"/>
                <a:gd name="T38" fmla="*/ 224 w 278"/>
                <a:gd name="T39" fmla="*/ 236 h 420"/>
                <a:gd name="T40" fmla="*/ 218 w 278"/>
                <a:gd name="T41" fmla="*/ 210 h 420"/>
                <a:gd name="T42" fmla="*/ 204 w 278"/>
                <a:gd name="T43" fmla="*/ 188 h 420"/>
                <a:gd name="T44" fmla="*/ 188 w 278"/>
                <a:gd name="T45" fmla="*/ 174 h 420"/>
                <a:gd name="T46" fmla="*/ 167 w 278"/>
                <a:gd name="T47" fmla="*/ 164 h 420"/>
                <a:gd name="T48" fmla="*/ 141 w 278"/>
                <a:gd name="T49" fmla="*/ 160 h 420"/>
                <a:gd name="T50" fmla="*/ 226 w 278"/>
                <a:gd name="T51" fmla="*/ 0 h 420"/>
                <a:gd name="T52" fmla="*/ 278 w 278"/>
                <a:gd name="T53" fmla="*/ 0 h 420"/>
                <a:gd name="T54" fmla="*/ 278 w 278"/>
                <a:gd name="T55" fmla="*/ 412 h 420"/>
                <a:gd name="T56" fmla="*/ 250 w 278"/>
                <a:gd name="T57" fmla="*/ 412 h 420"/>
                <a:gd name="T58" fmla="*/ 242 w 278"/>
                <a:gd name="T59" fmla="*/ 412 h 420"/>
                <a:gd name="T60" fmla="*/ 236 w 278"/>
                <a:gd name="T61" fmla="*/ 410 h 420"/>
                <a:gd name="T62" fmla="*/ 230 w 278"/>
                <a:gd name="T63" fmla="*/ 406 h 420"/>
                <a:gd name="T64" fmla="*/ 228 w 278"/>
                <a:gd name="T65" fmla="*/ 400 h 420"/>
                <a:gd name="T66" fmla="*/ 226 w 278"/>
                <a:gd name="T67" fmla="*/ 392 h 420"/>
                <a:gd name="T68" fmla="*/ 226 w 278"/>
                <a:gd name="T69" fmla="*/ 370 h 420"/>
                <a:gd name="T70" fmla="*/ 210 w 278"/>
                <a:gd name="T71" fmla="*/ 390 h 420"/>
                <a:gd name="T72" fmla="*/ 188 w 278"/>
                <a:gd name="T73" fmla="*/ 406 h 420"/>
                <a:gd name="T74" fmla="*/ 161 w 278"/>
                <a:gd name="T75" fmla="*/ 416 h 420"/>
                <a:gd name="T76" fmla="*/ 129 w 278"/>
                <a:gd name="T77" fmla="*/ 420 h 420"/>
                <a:gd name="T78" fmla="*/ 99 w 278"/>
                <a:gd name="T79" fmla="*/ 418 h 420"/>
                <a:gd name="T80" fmla="*/ 73 w 278"/>
                <a:gd name="T81" fmla="*/ 410 h 420"/>
                <a:gd name="T82" fmla="*/ 52 w 278"/>
                <a:gd name="T83" fmla="*/ 396 h 420"/>
                <a:gd name="T84" fmla="*/ 34 w 278"/>
                <a:gd name="T85" fmla="*/ 378 h 420"/>
                <a:gd name="T86" fmla="*/ 20 w 278"/>
                <a:gd name="T87" fmla="*/ 357 h 420"/>
                <a:gd name="T88" fmla="*/ 10 w 278"/>
                <a:gd name="T89" fmla="*/ 331 h 420"/>
                <a:gd name="T90" fmla="*/ 2 w 278"/>
                <a:gd name="T91" fmla="*/ 301 h 420"/>
                <a:gd name="T92" fmla="*/ 0 w 278"/>
                <a:gd name="T93" fmla="*/ 269 h 420"/>
                <a:gd name="T94" fmla="*/ 2 w 278"/>
                <a:gd name="T95" fmla="*/ 236 h 420"/>
                <a:gd name="T96" fmla="*/ 10 w 278"/>
                <a:gd name="T97" fmla="*/ 208 h 420"/>
                <a:gd name="T98" fmla="*/ 20 w 278"/>
                <a:gd name="T99" fmla="*/ 182 h 420"/>
                <a:gd name="T100" fmla="*/ 36 w 278"/>
                <a:gd name="T101" fmla="*/ 160 h 420"/>
                <a:gd name="T102" fmla="*/ 54 w 278"/>
                <a:gd name="T103" fmla="*/ 141 h 420"/>
                <a:gd name="T104" fmla="*/ 77 w 278"/>
                <a:gd name="T105" fmla="*/ 129 h 420"/>
                <a:gd name="T106" fmla="*/ 103 w 278"/>
                <a:gd name="T107" fmla="*/ 119 h 420"/>
                <a:gd name="T108" fmla="*/ 133 w 278"/>
                <a:gd name="T109" fmla="*/ 117 h 420"/>
                <a:gd name="T110" fmla="*/ 163 w 278"/>
                <a:gd name="T111" fmla="*/ 121 h 420"/>
                <a:gd name="T112" fmla="*/ 188 w 278"/>
                <a:gd name="T113" fmla="*/ 129 h 420"/>
                <a:gd name="T114" fmla="*/ 208 w 278"/>
                <a:gd name="T115" fmla="*/ 143 h 420"/>
                <a:gd name="T116" fmla="*/ 226 w 278"/>
                <a:gd name="T117" fmla="*/ 162 h 420"/>
                <a:gd name="T118" fmla="*/ 226 w 278"/>
                <a:gd name="T119"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8" h="420">
                  <a:moveTo>
                    <a:pt x="141" y="160"/>
                  </a:moveTo>
                  <a:lnTo>
                    <a:pt x="115" y="164"/>
                  </a:lnTo>
                  <a:lnTo>
                    <a:pt x="93" y="174"/>
                  </a:lnTo>
                  <a:lnTo>
                    <a:pt x="77" y="190"/>
                  </a:lnTo>
                  <a:lnTo>
                    <a:pt x="64" y="210"/>
                  </a:lnTo>
                  <a:lnTo>
                    <a:pt x="58" y="238"/>
                  </a:lnTo>
                  <a:lnTo>
                    <a:pt x="54" y="269"/>
                  </a:lnTo>
                  <a:lnTo>
                    <a:pt x="58" y="301"/>
                  </a:lnTo>
                  <a:lnTo>
                    <a:pt x="64" y="327"/>
                  </a:lnTo>
                  <a:lnTo>
                    <a:pt x="77" y="349"/>
                  </a:lnTo>
                  <a:lnTo>
                    <a:pt x="93" y="365"/>
                  </a:lnTo>
                  <a:lnTo>
                    <a:pt x="115" y="372"/>
                  </a:lnTo>
                  <a:lnTo>
                    <a:pt x="141" y="376"/>
                  </a:lnTo>
                  <a:lnTo>
                    <a:pt x="167" y="372"/>
                  </a:lnTo>
                  <a:lnTo>
                    <a:pt x="186" y="363"/>
                  </a:lnTo>
                  <a:lnTo>
                    <a:pt x="204" y="347"/>
                  </a:lnTo>
                  <a:lnTo>
                    <a:pt x="216" y="325"/>
                  </a:lnTo>
                  <a:lnTo>
                    <a:pt x="224" y="299"/>
                  </a:lnTo>
                  <a:lnTo>
                    <a:pt x="226" y="269"/>
                  </a:lnTo>
                  <a:lnTo>
                    <a:pt x="224" y="236"/>
                  </a:lnTo>
                  <a:lnTo>
                    <a:pt x="218" y="210"/>
                  </a:lnTo>
                  <a:lnTo>
                    <a:pt x="204" y="188"/>
                  </a:lnTo>
                  <a:lnTo>
                    <a:pt x="188" y="174"/>
                  </a:lnTo>
                  <a:lnTo>
                    <a:pt x="167" y="164"/>
                  </a:lnTo>
                  <a:lnTo>
                    <a:pt x="141" y="160"/>
                  </a:lnTo>
                  <a:close/>
                  <a:moveTo>
                    <a:pt x="226" y="0"/>
                  </a:moveTo>
                  <a:lnTo>
                    <a:pt x="278" y="0"/>
                  </a:lnTo>
                  <a:lnTo>
                    <a:pt x="278" y="412"/>
                  </a:lnTo>
                  <a:lnTo>
                    <a:pt x="250" y="412"/>
                  </a:lnTo>
                  <a:lnTo>
                    <a:pt x="242" y="412"/>
                  </a:lnTo>
                  <a:lnTo>
                    <a:pt x="236" y="410"/>
                  </a:lnTo>
                  <a:lnTo>
                    <a:pt x="230" y="406"/>
                  </a:lnTo>
                  <a:lnTo>
                    <a:pt x="228" y="400"/>
                  </a:lnTo>
                  <a:lnTo>
                    <a:pt x="226" y="392"/>
                  </a:lnTo>
                  <a:lnTo>
                    <a:pt x="226" y="370"/>
                  </a:lnTo>
                  <a:lnTo>
                    <a:pt x="210" y="390"/>
                  </a:lnTo>
                  <a:lnTo>
                    <a:pt x="188" y="406"/>
                  </a:lnTo>
                  <a:lnTo>
                    <a:pt x="161" y="416"/>
                  </a:lnTo>
                  <a:lnTo>
                    <a:pt x="129" y="420"/>
                  </a:lnTo>
                  <a:lnTo>
                    <a:pt x="99" y="418"/>
                  </a:lnTo>
                  <a:lnTo>
                    <a:pt x="73" y="410"/>
                  </a:lnTo>
                  <a:lnTo>
                    <a:pt x="52" y="396"/>
                  </a:lnTo>
                  <a:lnTo>
                    <a:pt x="34" y="378"/>
                  </a:lnTo>
                  <a:lnTo>
                    <a:pt x="20" y="357"/>
                  </a:lnTo>
                  <a:lnTo>
                    <a:pt x="10" y="331"/>
                  </a:lnTo>
                  <a:lnTo>
                    <a:pt x="2" y="301"/>
                  </a:lnTo>
                  <a:lnTo>
                    <a:pt x="0" y="269"/>
                  </a:lnTo>
                  <a:lnTo>
                    <a:pt x="2" y="236"/>
                  </a:lnTo>
                  <a:lnTo>
                    <a:pt x="10" y="208"/>
                  </a:lnTo>
                  <a:lnTo>
                    <a:pt x="20" y="182"/>
                  </a:lnTo>
                  <a:lnTo>
                    <a:pt x="36" y="160"/>
                  </a:lnTo>
                  <a:lnTo>
                    <a:pt x="54" y="141"/>
                  </a:lnTo>
                  <a:lnTo>
                    <a:pt x="77" y="129"/>
                  </a:lnTo>
                  <a:lnTo>
                    <a:pt x="103" y="119"/>
                  </a:lnTo>
                  <a:lnTo>
                    <a:pt x="133" y="117"/>
                  </a:lnTo>
                  <a:lnTo>
                    <a:pt x="163" y="121"/>
                  </a:lnTo>
                  <a:lnTo>
                    <a:pt x="188" y="129"/>
                  </a:lnTo>
                  <a:lnTo>
                    <a:pt x="208" y="143"/>
                  </a:lnTo>
                  <a:lnTo>
                    <a:pt x="226" y="162"/>
                  </a:lnTo>
                  <a:lnTo>
                    <a:pt x="22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30" name="Freeform 29"/>
            <p:cNvSpPr>
              <a:spLocks noEditPoints="1"/>
            </p:cNvSpPr>
            <p:nvPr userDrawn="1"/>
          </p:nvSpPr>
          <p:spPr bwMode="auto">
            <a:xfrm>
              <a:off x="7940675" y="2152650"/>
              <a:ext cx="204788" cy="241300"/>
            </a:xfrm>
            <a:custGeom>
              <a:avLst/>
              <a:gdLst>
                <a:gd name="T0" fmla="*/ 139 w 258"/>
                <a:gd name="T1" fmla="*/ 43 h 303"/>
                <a:gd name="T2" fmla="*/ 117 w 258"/>
                <a:gd name="T3" fmla="*/ 45 h 303"/>
                <a:gd name="T4" fmla="*/ 97 w 258"/>
                <a:gd name="T5" fmla="*/ 51 h 303"/>
                <a:gd name="T6" fmla="*/ 81 w 258"/>
                <a:gd name="T7" fmla="*/ 65 h 303"/>
                <a:gd name="T8" fmla="*/ 67 w 258"/>
                <a:gd name="T9" fmla="*/ 81 h 303"/>
                <a:gd name="T10" fmla="*/ 57 w 258"/>
                <a:gd name="T11" fmla="*/ 101 h 303"/>
                <a:gd name="T12" fmla="*/ 54 w 258"/>
                <a:gd name="T13" fmla="*/ 125 h 303"/>
                <a:gd name="T14" fmla="*/ 208 w 258"/>
                <a:gd name="T15" fmla="*/ 125 h 303"/>
                <a:gd name="T16" fmla="*/ 208 w 258"/>
                <a:gd name="T17" fmla="*/ 121 h 303"/>
                <a:gd name="T18" fmla="*/ 206 w 258"/>
                <a:gd name="T19" fmla="*/ 97 h 303"/>
                <a:gd name="T20" fmla="*/ 200 w 258"/>
                <a:gd name="T21" fmla="*/ 77 h 303"/>
                <a:gd name="T22" fmla="*/ 190 w 258"/>
                <a:gd name="T23" fmla="*/ 63 h 303"/>
                <a:gd name="T24" fmla="*/ 176 w 258"/>
                <a:gd name="T25" fmla="*/ 51 h 303"/>
                <a:gd name="T26" fmla="*/ 161 w 258"/>
                <a:gd name="T27" fmla="*/ 45 h 303"/>
                <a:gd name="T28" fmla="*/ 139 w 258"/>
                <a:gd name="T29" fmla="*/ 43 h 303"/>
                <a:gd name="T30" fmla="*/ 139 w 258"/>
                <a:gd name="T31" fmla="*/ 0 h 303"/>
                <a:gd name="T32" fmla="*/ 166 w 258"/>
                <a:gd name="T33" fmla="*/ 2 h 303"/>
                <a:gd name="T34" fmla="*/ 190 w 258"/>
                <a:gd name="T35" fmla="*/ 10 h 303"/>
                <a:gd name="T36" fmla="*/ 210 w 258"/>
                <a:gd name="T37" fmla="*/ 22 h 303"/>
                <a:gd name="T38" fmla="*/ 226 w 258"/>
                <a:gd name="T39" fmla="*/ 35 h 303"/>
                <a:gd name="T40" fmla="*/ 240 w 258"/>
                <a:gd name="T41" fmla="*/ 55 h 303"/>
                <a:gd name="T42" fmla="*/ 250 w 258"/>
                <a:gd name="T43" fmla="*/ 77 h 303"/>
                <a:gd name="T44" fmla="*/ 256 w 258"/>
                <a:gd name="T45" fmla="*/ 103 h 303"/>
                <a:gd name="T46" fmla="*/ 258 w 258"/>
                <a:gd name="T47" fmla="*/ 131 h 303"/>
                <a:gd name="T48" fmla="*/ 254 w 258"/>
                <a:gd name="T49" fmla="*/ 164 h 303"/>
                <a:gd name="T50" fmla="*/ 52 w 258"/>
                <a:gd name="T51" fmla="*/ 164 h 303"/>
                <a:gd name="T52" fmla="*/ 55 w 258"/>
                <a:gd name="T53" fmla="*/ 192 h 303"/>
                <a:gd name="T54" fmla="*/ 65 w 258"/>
                <a:gd name="T55" fmla="*/ 216 h 303"/>
                <a:gd name="T56" fmla="*/ 79 w 258"/>
                <a:gd name="T57" fmla="*/ 236 h 303"/>
                <a:gd name="T58" fmla="*/ 99 w 258"/>
                <a:gd name="T59" fmla="*/ 248 h 303"/>
                <a:gd name="T60" fmla="*/ 123 w 258"/>
                <a:gd name="T61" fmla="*/ 255 h 303"/>
                <a:gd name="T62" fmla="*/ 151 w 258"/>
                <a:gd name="T63" fmla="*/ 259 h 303"/>
                <a:gd name="T64" fmla="*/ 180 w 258"/>
                <a:gd name="T65" fmla="*/ 255 h 303"/>
                <a:gd name="T66" fmla="*/ 204 w 258"/>
                <a:gd name="T67" fmla="*/ 249 h 303"/>
                <a:gd name="T68" fmla="*/ 224 w 258"/>
                <a:gd name="T69" fmla="*/ 236 h 303"/>
                <a:gd name="T70" fmla="*/ 246 w 258"/>
                <a:gd name="T71" fmla="*/ 269 h 303"/>
                <a:gd name="T72" fmla="*/ 226 w 258"/>
                <a:gd name="T73" fmla="*/ 285 h 303"/>
                <a:gd name="T74" fmla="*/ 202 w 258"/>
                <a:gd name="T75" fmla="*/ 295 h 303"/>
                <a:gd name="T76" fmla="*/ 176 w 258"/>
                <a:gd name="T77" fmla="*/ 301 h 303"/>
                <a:gd name="T78" fmla="*/ 147 w 258"/>
                <a:gd name="T79" fmla="*/ 303 h 303"/>
                <a:gd name="T80" fmla="*/ 115 w 258"/>
                <a:gd name="T81" fmla="*/ 301 h 303"/>
                <a:gd name="T82" fmla="*/ 85 w 258"/>
                <a:gd name="T83" fmla="*/ 293 h 303"/>
                <a:gd name="T84" fmla="*/ 61 w 258"/>
                <a:gd name="T85" fmla="*/ 281 h 303"/>
                <a:gd name="T86" fmla="*/ 40 w 258"/>
                <a:gd name="T87" fmla="*/ 263 h 303"/>
                <a:gd name="T88" fmla="*/ 24 w 258"/>
                <a:gd name="T89" fmla="*/ 242 h 303"/>
                <a:gd name="T90" fmla="*/ 10 w 258"/>
                <a:gd name="T91" fmla="*/ 216 h 303"/>
                <a:gd name="T92" fmla="*/ 2 w 258"/>
                <a:gd name="T93" fmla="*/ 184 h 303"/>
                <a:gd name="T94" fmla="*/ 0 w 258"/>
                <a:gd name="T95" fmla="*/ 148 h 303"/>
                <a:gd name="T96" fmla="*/ 2 w 258"/>
                <a:gd name="T97" fmla="*/ 115 h 303"/>
                <a:gd name="T98" fmla="*/ 10 w 258"/>
                <a:gd name="T99" fmla="*/ 85 h 303"/>
                <a:gd name="T100" fmla="*/ 24 w 258"/>
                <a:gd name="T101" fmla="*/ 59 h 303"/>
                <a:gd name="T102" fmla="*/ 40 w 258"/>
                <a:gd name="T103" fmla="*/ 39 h 303"/>
                <a:gd name="T104" fmla="*/ 59 w 258"/>
                <a:gd name="T105" fmla="*/ 22 h 303"/>
                <a:gd name="T106" fmla="*/ 83 w 258"/>
                <a:gd name="T107" fmla="*/ 10 h 303"/>
                <a:gd name="T108" fmla="*/ 109 w 258"/>
                <a:gd name="T109" fmla="*/ 2 h 303"/>
                <a:gd name="T110" fmla="*/ 139 w 258"/>
                <a:gd name="T11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3">
                  <a:moveTo>
                    <a:pt x="139" y="43"/>
                  </a:moveTo>
                  <a:lnTo>
                    <a:pt x="117" y="45"/>
                  </a:lnTo>
                  <a:lnTo>
                    <a:pt x="97" y="51"/>
                  </a:lnTo>
                  <a:lnTo>
                    <a:pt x="81" y="65"/>
                  </a:lnTo>
                  <a:lnTo>
                    <a:pt x="67" y="81"/>
                  </a:lnTo>
                  <a:lnTo>
                    <a:pt x="57" y="101"/>
                  </a:lnTo>
                  <a:lnTo>
                    <a:pt x="54" y="125"/>
                  </a:lnTo>
                  <a:lnTo>
                    <a:pt x="208" y="125"/>
                  </a:lnTo>
                  <a:lnTo>
                    <a:pt x="208" y="121"/>
                  </a:lnTo>
                  <a:lnTo>
                    <a:pt x="206" y="97"/>
                  </a:lnTo>
                  <a:lnTo>
                    <a:pt x="200" y="77"/>
                  </a:lnTo>
                  <a:lnTo>
                    <a:pt x="190" y="63"/>
                  </a:lnTo>
                  <a:lnTo>
                    <a:pt x="176" y="51"/>
                  </a:lnTo>
                  <a:lnTo>
                    <a:pt x="161" y="45"/>
                  </a:lnTo>
                  <a:lnTo>
                    <a:pt x="139" y="43"/>
                  </a:lnTo>
                  <a:close/>
                  <a:moveTo>
                    <a:pt x="139" y="0"/>
                  </a:moveTo>
                  <a:lnTo>
                    <a:pt x="166" y="2"/>
                  </a:lnTo>
                  <a:lnTo>
                    <a:pt x="190" y="10"/>
                  </a:lnTo>
                  <a:lnTo>
                    <a:pt x="210" y="22"/>
                  </a:lnTo>
                  <a:lnTo>
                    <a:pt x="226" y="35"/>
                  </a:lnTo>
                  <a:lnTo>
                    <a:pt x="240" y="55"/>
                  </a:lnTo>
                  <a:lnTo>
                    <a:pt x="250" y="77"/>
                  </a:lnTo>
                  <a:lnTo>
                    <a:pt x="256" y="103"/>
                  </a:lnTo>
                  <a:lnTo>
                    <a:pt x="258" y="131"/>
                  </a:lnTo>
                  <a:lnTo>
                    <a:pt x="254" y="164"/>
                  </a:lnTo>
                  <a:lnTo>
                    <a:pt x="52" y="164"/>
                  </a:lnTo>
                  <a:lnTo>
                    <a:pt x="55" y="192"/>
                  </a:lnTo>
                  <a:lnTo>
                    <a:pt x="65" y="216"/>
                  </a:lnTo>
                  <a:lnTo>
                    <a:pt x="79" y="236"/>
                  </a:lnTo>
                  <a:lnTo>
                    <a:pt x="99" y="248"/>
                  </a:lnTo>
                  <a:lnTo>
                    <a:pt x="123" y="255"/>
                  </a:lnTo>
                  <a:lnTo>
                    <a:pt x="151" y="259"/>
                  </a:lnTo>
                  <a:lnTo>
                    <a:pt x="180" y="255"/>
                  </a:lnTo>
                  <a:lnTo>
                    <a:pt x="204" y="249"/>
                  </a:lnTo>
                  <a:lnTo>
                    <a:pt x="224" y="236"/>
                  </a:lnTo>
                  <a:lnTo>
                    <a:pt x="246" y="269"/>
                  </a:lnTo>
                  <a:lnTo>
                    <a:pt x="226" y="285"/>
                  </a:lnTo>
                  <a:lnTo>
                    <a:pt x="202" y="295"/>
                  </a:lnTo>
                  <a:lnTo>
                    <a:pt x="176" y="301"/>
                  </a:lnTo>
                  <a:lnTo>
                    <a:pt x="147" y="303"/>
                  </a:lnTo>
                  <a:lnTo>
                    <a:pt x="115" y="301"/>
                  </a:lnTo>
                  <a:lnTo>
                    <a:pt x="85" y="293"/>
                  </a:lnTo>
                  <a:lnTo>
                    <a:pt x="61" y="281"/>
                  </a:lnTo>
                  <a:lnTo>
                    <a:pt x="40" y="263"/>
                  </a:lnTo>
                  <a:lnTo>
                    <a:pt x="24" y="242"/>
                  </a:lnTo>
                  <a:lnTo>
                    <a:pt x="10" y="216"/>
                  </a:lnTo>
                  <a:lnTo>
                    <a:pt x="2" y="184"/>
                  </a:lnTo>
                  <a:lnTo>
                    <a:pt x="0" y="148"/>
                  </a:lnTo>
                  <a:lnTo>
                    <a:pt x="2" y="115"/>
                  </a:lnTo>
                  <a:lnTo>
                    <a:pt x="10" y="85"/>
                  </a:lnTo>
                  <a:lnTo>
                    <a:pt x="24" y="59"/>
                  </a:lnTo>
                  <a:lnTo>
                    <a:pt x="40" y="39"/>
                  </a:lnTo>
                  <a:lnTo>
                    <a:pt x="59" y="22"/>
                  </a:lnTo>
                  <a:lnTo>
                    <a:pt x="83" y="10"/>
                  </a:lnTo>
                  <a:lnTo>
                    <a:pt x="109" y="2"/>
                  </a:lnTo>
                  <a:lnTo>
                    <a:pt x="1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grpSp>
    </p:spTree>
    <p:extLst>
      <p:ext uri="{BB962C8B-B14F-4D97-AF65-F5344CB8AC3E}">
        <p14:creationId xmlns:p14="http://schemas.microsoft.com/office/powerpoint/2010/main" val="2401069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PACER">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Tree>
    <p:extLst>
      <p:ext uri="{BB962C8B-B14F-4D97-AF65-F5344CB8AC3E}">
        <p14:creationId xmlns:p14="http://schemas.microsoft.com/office/powerpoint/2010/main" val="2331169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4106909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39704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1.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5.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3627529566"/>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4295" r:id="rId6"/>
    <p:sldLayoutId id="214748431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2660164927"/>
      </p:ext>
    </p:extLst>
  </p:cSld>
  <p:clrMap bg1="lt1" tx1="dk1" bg2="lt2" tx2="dk2" accent1="accent1" accent2="accent2" accent3="accent3" accent4="accent4" accent5="accent5" accent6="accent6" hlink="hlink" folHlink="folHlink"/>
  <p:sldLayoutIdLst>
    <p:sldLayoutId id="2147484288" r:id="rId1"/>
    <p:sldLayoutId id="2147484289" r:id="rId2"/>
    <p:sldLayoutId id="2147484290" r:id="rId3"/>
    <p:sldLayoutId id="2147484291" r:id="rId4"/>
    <p:sldLayoutId id="2147484292" r:id="rId5"/>
    <p:sldLayoutId id="2147484293" r:id="rId6"/>
    <p:sldLayoutId id="2147484294"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1855247284"/>
      </p:ext>
    </p:extLst>
  </p:cSld>
  <p:clrMap bg1="lt1" tx1="dk1" bg2="lt2" tx2="dk2" accent1="accent1" accent2="accent2" accent3="accent3" accent4="accent4" accent5="accent5" accent6="accent6" hlink="hlink" folHlink="folHlink"/>
  <p:sldLayoutIdLst>
    <p:sldLayoutId id="2147484297" r:id="rId1"/>
    <p:sldLayoutId id="2147484298" r:id="rId2"/>
    <p:sldLayoutId id="2147484299" r:id="rId3"/>
    <p:sldLayoutId id="2147484300" r:id="rId4"/>
    <p:sldLayoutId id="2147484301" r:id="rId5"/>
    <p:sldLayoutId id="2147484302" r:id="rId6"/>
    <p:sldLayoutId id="2147484303"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3616642723"/>
      </p:ext>
    </p:extLst>
  </p:cSld>
  <p:clrMap bg1="lt1" tx1="dk1" bg2="lt2" tx2="dk2" accent1="accent1" accent2="accent2" accent3="accent3" accent4="accent4" accent5="accent5" accent6="accent6" hlink="hlink" folHlink="folHlink"/>
  <p:sldLayoutIdLst>
    <p:sldLayoutId id="2147484305" r:id="rId1"/>
    <p:sldLayoutId id="2147484306" r:id="rId2"/>
    <p:sldLayoutId id="2147484307" r:id="rId3"/>
    <p:sldLayoutId id="2147484308" r:id="rId4"/>
    <p:sldLayoutId id="2147484309" r:id="rId5"/>
    <p:sldLayoutId id="2147484310" r:id="rId6"/>
    <p:sldLayoutId id="2147484311"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2116" y="6345936"/>
            <a:ext cx="12192000" cy="512064"/>
          </a:xfrm>
          <a:prstGeom prst="rect">
            <a:avLst/>
          </a:prstGeom>
          <a:gradFill flip="none" rotWithShape="1">
            <a:gsLst>
              <a:gs pos="32000">
                <a:schemeClr val="tx2"/>
              </a:gs>
              <a:gs pos="95000">
                <a:srgbClr val="009FDF"/>
              </a:gs>
              <a:gs pos="78000">
                <a:srgbClr val="0071C5"/>
              </a:gs>
            </a:gsLst>
            <a:lin ang="1986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prstClr val="white"/>
              </a:solidFill>
            </a:endParaRPr>
          </a:p>
        </p:txBody>
      </p:sp>
      <p:pic>
        <p:nvPicPr>
          <p:cNvPr id="11" name="Picture 2" descr="\\.psf\Home\Desktop\Intel.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0986554" y="6440786"/>
            <a:ext cx="485781" cy="320175"/>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2" name="Straight Connector 11"/>
          <p:cNvCxnSpPr/>
          <p:nvPr/>
        </p:nvCxnSpPr>
        <p:spPr>
          <a:xfrm>
            <a:off x="11624735" y="6432680"/>
            <a:ext cx="3175" cy="316992"/>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607484" y="413507"/>
            <a:ext cx="10972800" cy="1158240"/>
          </a:xfrm>
          <a:prstGeom prst="rect">
            <a:avLst/>
          </a:prstGeom>
        </p:spPr>
        <p:txBody>
          <a:bodyPr vert="horz" lIns="0" tIns="0" rIns="0" bIns="0" rtlCol="0" anchor="t" anchorCtr="0">
            <a:noAutofit/>
          </a:bodyPr>
          <a:lstStyle/>
          <a:p>
            <a:r>
              <a:rPr lang="en-US" dirty="0"/>
              <a:t>28pt Intel Clear Headline</a:t>
            </a:r>
          </a:p>
        </p:txBody>
      </p:sp>
      <p:sp>
        <p:nvSpPr>
          <p:cNvPr id="3" name="Text Placeholder 2"/>
          <p:cNvSpPr>
            <a:spLocks noGrp="1"/>
          </p:cNvSpPr>
          <p:nvPr>
            <p:ph type="body" idx="1"/>
          </p:nvPr>
        </p:nvSpPr>
        <p:spPr>
          <a:xfrm>
            <a:off x="607484" y="1604434"/>
            <a:ext cx="10970683" cy="4567767"/>
          </a:xfrm>
          <a:prstGeom prst="rect">
            <a:avLst/>
          </a:prstGeom>
        </p:spPr>
        <p:txBody>
          <a:bodyPr vert="horz" lIns="0" tIns="0" rIns="0" bIns="0" rtlCol="0">
            <a:noAutofit/>
          </a:bodyPr>
          <a:lstStyle/>
          <a:p>
            <a:pPr lvl="0"/>
            <a:r>
              <a:rPr lang="en-US" dirty="0"/>
              <a:t>18pt Intel Clear body text</a:t>
            </a:r>
          </a:p>
          <a:p>
            <a:pPr lvl="1"/>
            <a:r>
              <a:rPr lang="en-US" dirty="0"/>
              <a:t>16pt Intel Clear bullet one</a:t>
            </a:r>
          </a:p>
          <a:p>
            <a:pPr lvl="2"/>
            <a:r>
              <a:rPr lang="en-US" dirty="0"/>
              <a:t>16pt Intel Clear sub-bullet</a:t>
            </a:r>
          </a:p>
          <a:p>
            <a:pPr lvl="3"/>
            <a:r>
              <a:rPr lang="en-US" dirty="0" err="1"/>
              <a:t>14pt</a:t>
            </a:r>
            <a:r>
              <a:rPr lang="en-US" dirty="0"/>
              <a:t> Intel Clear fourth level</a:t>
            </a:r>
          </a:p>
          <a:p>
            <a:pPr lvl="4"/>
            <a:r>
              <a:rPr lang="en-US" dirty="0" err="1"/>
              <a:t>14pt</a:t>
            </a:r>
            <a:r>
              <a:rPr lang="en-US" dirty="0"/>
              <a:t> Intel Clear fifth level</a:t>
            </a:r>
          </a:p>
        </p:txBody>
      </p:sp>
      <p:sp>
        <p:nvSpPr>
          <p:cNvPr id="6" name="Slide Number Placeholder 5"/>
          <p:cNvSpPr>
            <a:spLocks noGrp="1"/>
          </p:cNvSpPr>
          <p:nvPr>
            <p:ph type="sldNum" sz="quarter" idx="4"/>
          </p:nvPr>
        </p:nvSpPr>
        <p:spPr>
          <a:xfrm>
            <a:off x="9163136" y="6432516"/>
            <a:ext cx="2844800" cy="365125"/>
          </a:xfrm>
          <a:prstGeom prst="rect">
            <a:avLst/>
          </a:prstGeom>
        </p:spPr>
        <p:txBody>
          <a:bodyPr vert="horz" lIns="0" tIns="0" rIns="0" bIns="0" rtlCol="0" anchor="ctr"/>
          <a:lstStyle>
            <a:lvl1pPr algn="r">
              <a:defRPr sz="1067">
                <a:solidFill>
                  <a:schemeClr val="bg1"/>
                </a:solidFill>
                <a:latin typeface="+mn-lt"/>
                <a:cs typeface="Intel Clear"/>
              </a:defRPr>
            </a:lvl1pPr>
          </a:lstStyle>
          <a:p>
            <a:pPr defTabSz="609585"/>
            <a:fld id="{EE2556C5-CE8C-6547-B838-EA80C61A4AF7}" type="slidenum">
              <a:rPr lang="en-US" smtClean="0">
                <a:solidFill>
                  <a:prstClr val="white"/>
                </a:solidFill>
              </a:rPr>
              <a:pPr defTabSz="609585"/>
              <a:t>‹#›</a:t>
            </a:fld>
            <a:endParaRPr lang="en-US" dirty="0">
              <a:solidFill>
                <a:prstClr val="white"/>
              </a:solidFill>
            </a:endParaRPr>
          </a:p>
        </p:txBody>
      </p:sp>
    </p:spTree>
    <p:extLst>
      <p:ext uri="{BB962C8B-B14F-4D97-AF65-F5344CB8AC3E}">
        <p14:creationId xmlns:p14="http://schemas.microsoft.com/office/powerpoint/2010/main" val="3286525566"/>
      </p:ext>
    </p:extLst>
  </p:cSld>
  <p:clrMap bg1="lt1" tx1="dk1" bg2="lt2" tx2="dk2" accent1="accent1" accent2="accent2" accent3="accent3" accent4="accent4" accent5="accent5" accent6="accent6" hlink="hlink" folHlink="folHlink"/>
  <p:sldLayoutIdLst>
    <p:sldLayoutId id="2147484314" r:id="rId1"/>
    <p:sldLayoutId id="2147484315" r:id="rId2"/>
    <p:sldLayoutId id="2147484316" r:id="rId3"/>
    <p:sldLayoutId id="2147484317" r:id="rId4"/>
    <p:sldLayoutId id="2147484318" r:id="rId5"/>
    <p:sldLayoutId id="2147484319" r:id="rId6"/>
    <p:sldLayoutId id="2147484320" r:id="rId7"/>
    <p:sldLayoutId id="2147484321" r:id="rId8"/>
    <p:sldLayoutId id="2147484322" r:id="rId9"/>
    <p:sldLayoutId id="2147484323" r:id="rId10"/>
    <p:sldLayoutId id="2147484324" r:id="rId11"/>
    <p:sldLayoutId id="2147484325" r:id="rId12"/>
    <p:sldLayoutId id="2147484326" r:id="rId13"/>
    <p:sldLayoutId id="2147484327" r:id="rId14"/>
    <p:sldLayoutId id="2147484328" r:id="rId15"/>
    <p:sldLayoutId id="2147484329" r:id="rId16"/>
    <p:sldLayoutId id="2147484330" r:id="rId17"/>
    <p:sldLayoutId id="2147484331"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09585" rtl="0" eaLnBrk="1" latinLnBrk="0" hangingPunct="1">
        <a:lnSpc>
          <a:spcPct val="100000"/>
        </a:lnSpc>
        <a:spcBef>
          <a:spcPct val="0"/>
        </a:spcBef>
        <a:buNone/>
        <a:defRPr sz="3733" b="0" i="0" kern="1200" spc="0" baseline="0">
          <a:solidFill>
            <a:schemeClr val="tx2"/>
          </a:solidFill>
          <a:latin typeface="Intel Clear"/>
          <a:ea typeface="Intel Clear"/>
          <a:cs typeface="Intel Clear"/>
        </a:defRPr>
      </a:lvl1pPr>
    </p:titleStyle>
    <p:bodyStyle>
      <a:lvl1pPr marL="0" indent="0" algn="l" defTabSz="609585" rtl="0" eaLnBrk="1" latinLnBrk="0" hangingPunct="1">
        <a:spcBef>
          <a:spcPts val="1600"/>
        </a:spcBef>
        <a:spcAft>
          <a:spcPts val="0"/>
        </a:spcAft>
        <a:buFont typeface="Wingdings" panose="05000000000000000000" pitchFamily="2" charset="2"/>
        <a:buNone/>
        <a:defRPr sz="2400" b="0" kern="1200">
          <a:solidFill>
            <a:srgbClr val="0071C5"/>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133" kern="1200" baseline="0">
          <a:solidFill>
            <a:schemeClr val="tx2"/>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chemeClr val="tx2"/>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867" kern="1200">
          <a:solidFill>
            <a:schemeClr val="tx2"/>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chemeClr val="tx2"/>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cxnSp>
        <p:nvCxnSpPr>
          <p:cNvPr id="10" name="Straight Connector 9"/>
          <p:cNvCxnSpPr/>
          <p:nvPr/>
        </p:nvCxnSpPr>
        <p:spPr>
          <a:xfrm>
            <a:off x="11633712" y="6516195"/>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0" y="304701"/>
            <a:ext cx="11248101" cy="724365"/>
          </a:xfrm>
          <a:prstGeom prst="rect">
            <a:avLst/>
          </a:prstGeom>
        </p:spPr>
        <p:txBody>
          <a:bodyPr vert="horz" lIns="91440" tIns="45720" rIns="91440" bIns="45720" rtlCol="0" anchor="t" anchorCtr="0">
            <a:spAutoFit/>
          </a:bodyPr>
          <a:lstStyle/>
          <a:p>
            <a:r>
              <a:rPr lang="en-US" dirty="0"/>
              <a:t>Click to edit Master title style</a:t>
            </a:r>
          </a:p>
        </p:txBody>
      </p:sp>
      <p:sp>
        <p:nvSpPr>
          <p:cNvPr id="3" name="Text Placeholder 2"/>
          <p:cNvSpPr>
            <a:spLocks noGrp="1"/>
          </p:cNvSpPr>
          <p:nvPr>
            <p:ph type="body" idx="1"/>
          </p:nvPr>
        </p:nvSpPr>
        <p:spPr>
          <a:xfrm>
            <a:off x="471950" y="1558456"/>
            <a:ext cx="11248101" cy="428510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797792" y="6553185"/>
            <a:ext cx="170987" cy="164148"/>
          </a:xfrm>
          <a:prstGeom prst="rect">
            <a:avLst/>
          </a:prstGeom>
          <a:noFill/>
          <a:ln w="50800" algn="ctr">
            <a:noFill/>
            <a:miter lim="800000"/>
            <a:headEnd type="none" w="sm" len="sm"/>
            <a:tailEnd type="none" w="sm" len="sm"/>
          </a:ln>
          <a:effectLst/>
        </p:spPr>
        <p:txBody>
          <a:bodyPr wrap="none" lIns="0" tIns="0" rIns="0" bIns="0" anchor="ctr" anchorCtr="0">
            <a:spAutoFit/>
          </a:bodyPr>
          <a:lstStyle>
            <a:lvl1pPr algn="l">
              <a:defRPr lang="en-US" sz="1067" smtClean="0">
                <a:solidFill>
                  <a:srgbClr val="FFFFFF"/>
                </a:solidFill>
                <a:latin typeface="+mn-lt"/>
                <a:cs typeface="Arial" panose="020B0604020202020204" pitchFamily="34" charset="0"/>
              </a:defRPr>
            </a:lvl1p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grpSp>
        <p:nvGrpSpPr>
          <p:cNvPr id="15" name="Group 14"/>
          <p:cNvGrpSpPr/>
          <p:nvPr/>
        </p:nvGrpSpPr>
        <p:grpSpPr>
          <a:xfrm>
            <a:off x="11027965" y="6486789"/>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endParaRPr>
            </a:p>
          </p:txBody>
        </p:sp>
      </p:grpSp>
      <p:sp>
        <p:nvSpPr>
          <p:cNvPr id="11" name="TextBox 10"/>
          <p:cNvSpPr txBox="1"/>
          <p:nvPr userDrawn="1"/>
        </p:nvSpPr>
        <p:spPr>
          <a:xfrm>
            <a:off x="471949" y="6520159"/>
            <a:ext cx="1329210" cy="215444"/>
          </a:xfrm>
          <a:prstGeom prst="rect">
            <a:avLst/>
          </a:prstGeom>
          <a:noFill/>
        </p:spPr>
        <p:txBody>
          <a:bodyPr wrap="none" rtlCol="0" anchor="ctr" anchorCtr="0">
            <a:spAutoFit/>
          </a:bodyPr>
          <a:lstStyle/>
          <a:p>
            <a:r>
              <a:rPr lang="en-US" sz="800" dirty="0">
                <a:solidFill>
                  <a:srgbClr val="FFFFFF"/>
                </a:solidFill>
              </a:rPr>
              <a:t>Internet of Things Group</a:t>
            </a:r>
          </a:p>
        </p:txBody>
      </p:sp>
      <p:sp>
        <p:nvSpPr>
          <p:cNvPr id="12" name="TextBox 11"/>
          <p:cNvSpPr txBox="1"/>
          <p:nvPr userDrawn="1"/>
        </p:nvSpPr>
        <p:spPr>
          <a:xfrm>
            <a:off x="5591696" y="6520159"/>
            <a:ext cx="1008609" cy="215444"/>
          </a:xfrm>
          <a:prstGeom prst="rect">
            <a:avLst/>
          </a:prstGeom>
          <a:noFill/>
        </p:spPr>
        <p:txBody>
          <a:bodyPr wrap="none" rtlCol="0" anchor="ctr" anchorCtr="0">
            <a:spAutoFit/>
          </a:bodyPr>
          <a:lstStyle/>
          <a:p>
            <a:pPr algn="ctr"/>
            <a:r>
              <a:rPr lang="en-US" sz="800" dirty="0" smtClean="0">
                <a:solidFill>
                  <a:srgbClr val="FFFFFF"/>
                </a:solidFill>
              </a:rPr>
              <a:t>Intel Confidential </a:t>
            </a:r>
            <a:endParaRPr lang="en-US" sz="800" dirty="0">
              <a:solidFill>
                <a:srgbClr val="FFFFFF"/>
              </a:solidFill>
            </a:endParaRPr>
          </a:p>
        </p:txBody>
      </p:sp>
    </p:spTree>
    <p:extLst>
      <p:ext uri="{BB962C8B-B14F-4D97-AF65-F5344CB8AC3E}">
        <p14:creationId xmlns:p14="http://schemas.microsoft.com/office/powerpoint/2010/main" val="3095323628"/>
      </p:ext>
    </p:extLst>
  </p:cSld>
  <p:clrMap bg1="lt1" tx1="dk1" bg2="lt2" tx2="dk2" accent1="accent1" accent2="accent2" accent3="accent3" accent4="accent4" accent5="accent5" accent6="accent6" hlink="hlink" folHlink="folHlink"/>
  <p:sldLayoutIdLst>
    <p:sldLayoutId id="2147484333" r:id="rId1"/>
    <p:sldLayoutId id="2147484334" r:id="rId2"/>
    <p:sldLayoutId id="2147484335" r:id="rId3"/>
    <p:sldLayoutId id="2147484336" r:id="rId4"/>
    <p:sldLayoutId id="2147484337" r:id="rId5"/>
    <p:sldLayoutId id="2147484338" r:id="rId6"/>
    <p:sldLayoutId id="2147484339" r:id="rId7"/>
    <p:sldLayoutId id="2147484340" r:id="rId8"/>
    <p:sldLayoutId id="2147484341" r:id="rId9"/>
    <p:sldLayoutId id="2147484342" r:id="rId10"/>
    <p:sldLayoutId id="2147484343" r:id="rId11"/>
    <p:sldLayoutId id="2147484344" r:id="rId12"/>
    <p:sldLayoutId id="2147484345" r:id="rId13"/>
    <p:sldLayoutId id="2147484346" r:id="rId14"/>
    <p:sldLayoutId id="2147484347" r:id="rId15"/>
    <p:sldLayoutId id="2147484348" r:id="rId16"/>
    <p:sldLayoutId id="2147484349" r:id="rId17"/>
    <p:sldLayoutId id="2147484350" r:id="rId18"/>
    <p:sldLayoutId id="2147484351" r:id="rId19"/>
    <p:sldLayoutId id="2147484352" r:id="rId20"/>
    <p:sldLayoutId id="2147484353" r:id="rId21"/>
    <p:sldLayoutId id="2147484354" r:id="rId22"/>
    <p:sldLayoutId id="2147484355" r:id="rId23"/>
    <p:sldLayoutId id="2147484356" r:id="rId24"/>
    <p:sldLayoutId id="2147484357" r:id="rId25"/>
    <p:sldLayoutId id="2147484358" r:id="rId26"/>
    <p:sldLayoutId id="2147484359" r:id="rId27"/>
    <p:sldLayoutId id="2147484360" r:id="rId28"/>
    <p:sldLayoutId id="2147484361"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21917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7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94" indent="-228594" algn="l" defTabSz="1219170" rtl="0" eaLnBrk="1" latinLnBrk="0" hangingPunct="1">
        <a:spcBef>
          <a:spcPts val="800"/>
        </a:spcBef>
        <a:buClr>
          <a:schemeClr val="tx2"/>
        </a:buClr>
        <a:buFont typeface="Wingdings" panose="05000000000000000000" pitchFamily="2" charset="2"/>
        <a:buChar char="§"/>
        <a:defRPr sz="2400" kern="1200">
          <a:solidFill>
            <a:schemeClr val="tx1">
              <a:lumMod val="65000"/>
              <a:lumOff val="35000"/>
            </a:schemeClr>
          </a:solidFill>
          <a:latin typeface="+mn-lt"/>
          <a:ea typeface="+mn-ea"/>
          <a:cs typeface="+mn-cs"/>
        </a:defRPr>
      </a:lvl2pPr>
      <a:lvl3pPr marL="463539" indent="-228594" algn="l" defTabSz="1219170" rtl="0" eaLnBrk="1" latinLnBrk="0" hangingPunct="1">
        <a:spcBef>
          <a:spcPts val="800"/>
        </a:spcBef>
        <a:buClr>
          <a:schemeClr val="tx2"/>
        </a:buClr>
        <a:buFont typeface="Intel Clear" panose="020B0604020203020204" pitchFamily="34" charset="0"/>
        <a:buChar char="–"/>
        <a:defRPr sz="2400" kern="1200">
          <a:solidFill>
            <a:schemeClr val="tx1">
              <a:lumMod val="65000"/>
              <a:lumOff val="35000"/>
            </a:schemeClr>
          </a:solidFill>
          <a:latin typeface="+mn-lt"/>
          <a:ea typeface="+mn-ea"/>
          <a:cs typeface="+mn-cs"/>
        </a:defRPr>
      </a:lvl3pPr>
      <a:lvl4pPr marL="681550" indent="-228594" algn="l" defTabSz="1219170" rtl="0" eaLnBrk="1" latinLnBrk="0" hangingPunct="1">
        <a:spcBef>
          <a:spcPts val="800"/>
        </a:spcBef>
        <a:buClr>
          <a:schemeClr val="tx2"/>
        </a:buClr>
        <a:buFont typeface="Intel Clear" panose="020B0604020203020204" pitchFamily="34" charset="0"/>
        <a:buChar char="–"/>
        <a:defRPr sz="2133" kern="1200">
          <a:solidFill>
            <a:schemeClr val="tx1">
              <a:lumMod val="65000"/>
              <a:lumOff val="35000"/>
            </a:schemeClr>
          </a:solidFill>
          <a:latin typeface="+mn-lt"/>
          <a:ea typeface="+mn-ea"/>
          <a:cs typeface="+mn-cs"/>
        </a:defRPr>
      </a:lvl4pPr>
      <a:lvl5pPr marL="918610" indent="-224361" algn="l" defTabSz="1219170" rtl="0" eaLnBrk="1" latinLnBrk="0" hangingPunct="1">
        <a:spcBef>
          <a:spcPts val="800"/>
        </a:spcBef>
        <a:buClr>
          <a:schemeClr val="tx2"/>
        </a:buClr>
        <a:buFont typeface="Intel Clear" panose="020B0604020203020204" pitchFamily="34" charset="0"/>
        <a:buChar char="–"/>
        <a:defRPr sz="1867" kern="1200">
          <a:solidFill>
            <a:schemeClr val="tx1">
              <a:lumMod val="65000"/>
              <a:lumOff val="35000"/>
            </a:schemeClr>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8.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Wikipedia:Text_of_Creative_Commons_Attribution-ShareAlike_3.0_Unported_License"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K-nearest_neighbors_algorithm"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hyperlink" Target="https://en.wikipedia.org/wiki/Wikipedia:Text_of_Creative_Commons_Attribution-ShareAlike_3.0_Unported_Licens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opencv.org/"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3.jpeg"/><Relationship Id="rId7" Type="http://schemas.openxmlformats.org/officeDocument/2006/relationships/image" Target="../media/image16.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10" Type="http://schemas.openxmlformats.org/officeDocument/2006/relationships/image" Target="../media/image18.jpeg"/><Relationship Id="rId4" Type="http://schemas.openxmlformats.org/officeDocument/2006/relationships/image" Target="../media/image44.jpeg"/><Relationship Id="rId9" Type="http://schemas.openxmlformats.org/officeDocument/2006/relationships/image" Target="../media/image17.jpeg"/></Relationships>
</file>

<file path=ppt/slides/_rels/slide3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49.JPG"/><Relationship Id="rId4" Type="http://schemas.openxmlformats.org/officeDocument/2006/relationships/image" Target="../media/image48.jpeg"/></Relationships>
</file>

<file path=ppt/slides/_rels/slide3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g"/><Relationship Id="rId7"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70.xml"/><Relationship Id="rId6" Type="http://schemas.openxmlformats.org/officeDocument/2006/relationships/image" Target="../media/image14.jpeg"/><Relationship Id="rId5" Type="http://schemas.openxmlformats.org/officeDocument/2006/relationships/image" Target="../media/image13.jpeg"/><Relationship Id="rId10" Type="http://schemas.openxmlformats.org/officeDocument/2006/relationships/image" Target="../media/image18.jpeg"/><Relationship Id="rId4" Type="http://schemas.openxmlformats.org/officeDocument/2006/relationships/image" Target="../media/image12.jpg"/><Relationship Id="rId9" Type="http://schemas.openxmlformats.org/officeDocument/2006/relationships/image" Target="../media/image17.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95811" y="2236305"/>
            <a:ext cx="11696188" cy="1470025"/>
          </a:xfrm>
        </p:spPr>
        <p:txBody>
          <a:bodyPr/>
          <a:lstStyle/>
          <a:p>
            <a:r>
              <a:rPr lang="en-GB" sz="5867" dirty="0"/>
              <a:t>Webinar 3: </a:t>
            </a:r>
            <a:br>
              <a:rPr lang="en-GB" sz="5867" dirty="0"/>
            </a:br>
            <a:r>
              <a:rPr lang="en-GB" sz="4800" kern="0" spc="-93" dirty="0"/>
              <a:t>IoT Analytics &amp; Computer Vision in Industry 4.0</a:t>
            </a:r>
          </a:p>
        </p:txBody>
      </p:sp>
      <p:sp>
        <p:nvSpPr>
          <p:cNvPr id="3" name="Subtitle 2"/>
          <p:cNvSpPr>
            <a:spLocks noGrp="1"/>
          </p:cNvSpPr>
          <p:nvPr>
            <p:ph type="subTitle" idx="1"/>
          </p:nvPr>
        </p:nvSpPr>
        <p:spPr>
          <a:xfrm>
            <a:off x="495812" y="3804985"/>
            <a:ext cx="8440283" cy="392087"/>
          </a:xfrm>
        </p:spPr>
        <p:txBody>
          <a:bodyPr/>
          <a:lstStyle/>
          <a:p>
            <a:r>
              <a:rPr lang="en-GB" dirty="0">
                <a:solidFill>
                  <a:srgbClr val="F3D54E"/>
                </a:solidFill>
              </a:rPr>
              <a:t>The webinar will begin momentarily, please wait a few moments.</a:t>
            </a:r>
          </a:p>
        </p:txBody>
      </p:sp>
      <p:sp>
        <p:nvSpPr>
          <p:cNvPr id="4" name="Rectangle 3">
            <a:extLst>
              <a:ext uri="{FF2B5EF4-FFF2-40B4-BE49-F238E27FC236}">
                <a16:creationId xmlns="" xmlns:a16="http://schemas.microsoft.com/office/drawing/2014/main" id="{AB6300A7-0E59-490C-ADE6-F27E798BF516}"/>
              </a:ext>
            </a:extLst>
          </p:cNvPr>
          <p:cNvSpPr/>
          <p:nvPr/>
        </p:nvSpPr>
        <p:spPr>
          <a:xfrm>
            <a:off x="2696465" y="709832"/>
            <a:ext cx="6157455" cy="666786"/>
          </a:xfrm>
          <a:prstGeom prst="rect">
            <a:avLst/>
          </a:prstGeom>
        </p:spPr>
        <p:txBody>
          <a:bodyPr wrap="none">
            <a:spAutoFit/>
          </a:bodyPr>
          <a:lstStyle/>
          <a:p>
            <a:pPr defTabSz="609585"/>
            <a:r>
              <a:rPr lang="en-GB" sz="3733" dirty="0">
                <a:solidFill>
                  <a:prstClr val="white">
                    <a:alpha val="90000"/>
                  </a:prstClr>
                </a:solidFill>
                <a:latin typeface="Intel Clear Pro" panose="020B0804020202060201" pitchFamily="34" charset="0"/>
              </a:rPr>
              <a:t>Intel Industrial IoT Developer Webinar Series</a:t>
            </a:r>
            <a:endParaRPr lang="fr-FR" sz="3733" dirty="0">
              <a:solidFill>
                <a:prstClr val="white">
                  <a:alpha val="90000"/>
                </a:prstClr>
              </a:solidFill>
              <a:latin typeface="Intel Clear Pro" panose="020B0804020202060201" pitchFamily="34" charset="0"/>
            </a:endParaRPr>
          </a:p>
        </p:txBody>
      </p:sp>
      <p:pic>
        <p:nvPicPr>
          <p:cNvPr id="6" name="Picture 5" descr="A person reading a book&#10;&#10;Description generated with high confidence">
            <a:extLst>
              <a:ext uri="{FF2B5EF4-FFF2-40B4-BE49-F238E27FC236}">
                <a16:creationId xmlns="" xmlns:a16="http://schemas.microsoft.com/office/drawing/2014/main" id="{96140CA1-5DEA-477D-956D-2359392A4BC5}"/>
              </a:ext>
            </a:extLst>
          </p:cNvPr>
          <p:cNvPicPr>
            <a:picLocks noChangeAspect="1"/>
          </p:cNvPicPr>
          <p:nvPr/>
        </p:nvPicPr>
        <p:blipFill>
          <a:blip r:embed="rId3"/>
          <a:stretch>
            <a:fillRect/>
          </a:stretch>
        </p:blipFill>
        <p:spPr>
          <a:xfrm>
            <a:off x="495812" y="4870551"/>
            <a:ext cx="2730569" cy="1470024"/>
          </a:xfrm>
          <a:prstGeom prst="rect">
            <a:avLst/>
          </a:prstGeom>
        </p:spPr>
      </p:pic>
      <p:sp>
        <p:nvSpPr>
          <p:cNvPr id="7" name="Rectangle 6">
            <a:extLst>
              <a:ext uri="{FF2B5EF4-FFF2-40B4-BE49-F238E27FC236}">
                <a16:creationId xmlns="" xmlns:a16="http://schemas.microsoft.com/office/drawing/2014/main" id="{F7BA9687-6867-4093-9E5B-59D612696589}"/>
              </a:ext>
            </a:extLst>
          </p:cNvPr>
          <p:cNvSpPr/>
          <p:nvPr/>
        </p:nvSpPr>
        <p:spPr>
          <a:xfrm>
            <a:off x="3441812" y="5088631"/>
            <a:ext cx="8225075" cy="1446358"/>
          </a:xfrm>
          <a:prstGeom prst="rect">
            <a:avLst/>
          </a:prstGeom>
        </p:spPr>
        <p:txBody>
          <a:bodyPr wrap="square">
            <a:spAutoFit/>
          </a:bodyPr>
          <a:lstStyle/>
          <a:p>
            <a:pPr defTabSz="609585" fontAlgn="base"/>
            <a:r>
              <a:rPr lang="en-GB" sz="2133" dirty="0">
                <a:solidFill>
                  <a:prstClr val="white"/>
                </a:solidFill>
              </a:rPr>
              <a:t>If you are not yet a member, sign up to the Intel Industrial IoT Developer Community and make sure you don’t miss out on future upcoming events and exclusive information: </a:t>
            </a:r>
            <a:r>
              <a:rPr lang="en-GB" sz="2400" b="1" u="sng" dirty="0">
                <a:solidFill>
                  <a:srgbClr val="F3D54E"/>
                </a:solidFill>
              </a:rPr>
              <a:t>https://intel.ly/2IYrK3E  </a:t>
            </a:r>
          </a:p>
        </p:txBody>
      </p:sp>
    </p:spTree>
    <p:extLst>
      <p:ext uri="{BB962C8B-B14F-4D97-AF65-F5344CB8AC3E}">
        <p14:creationId xmlns:p14="http://schemas.microsoft.com/office/powerpoint/2010/main" val="1286063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4"/>
          </p:nvPr>
        </p:nvSpPr>
        <p:spPr/>
        <p:txBody>
          <a:bodyPr/>
          <a:lstStyle/>
          <a:p>
            <a:pPr marL="342900" indent="-342900">
              <a:buFont typeface="Arial" panose="020B0604020202020204" pitchFamily="34" charset="0"/>
              <a:buChar char="•"/>
            </a:pPr>
            <a:r>
              <a:rPr lang="en-US" b="1" dirty="0"/>
              <a:t>More data does not </a:t>
            </a:r>
            <a:r>
              <a:rPr lang="en-US" b="1" dirty="0" smtClean="0"/>
              <a:t>necessarily </a:t>
            </a:r>
            <a:r>
              <a:rPr lang="en-US" b="1" dirty="0" smtClean="0"/>
              <a:t>mean </a:t>
            </a:r>
            <a:r>
              <a:rPr lang="en-US" b="1" dirty="0"/>
              <a:t>more </a:t>
            </a:r>
            <a:r>
              <a:rPr lang="en-US" b="1" dirty="0" smtClean="0"/>
              <a:t>insight</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b="1" dirty="0" smtClean="0"/>
              <a:t>Increased </a:t>
            </a:r>
            <a:r>
              <a:rPr lang="en-US" b="1" dirty="0" smtClean="0"/>
              <a:t>Insight does not </a:t>
            </a:r>
            <a:r>
              <a:rPr lang="en-US" b="1" dirty="0"/>
              <a:t>always mean i</a:t>
            </a:r>
            <a:r>
              <a:rPr lang="en-US" b="1" dirty="0" smtClean="0"/>
              <a:t>ncreased </a:t>
            </a:r>
            <a:r>
              <a:rPr lang="en-US" b="1" dirty="0" smtClean="0"/>
              <a:t>value</a:t>
            </a:r>
          </a:p>
        </p:txBody>
      </p:sp>
      <p:sp>
        <p:nvSpPr>
          <p:cNvPr id="7" name="Content Placeholder 6"/>
          <p:cNvSpPr>
            <a:spLocks noGrp="1"/>
          </p:cNvSpPr>
          <p:nvPr>
            <p:ph idx="15"/>
          </p:nvPr>
        </p:nvSpPr>
        <p:spPr/>
        <p:txBody>
          <a:bodyPr/>
          <a:lstStyle/>
          <a:p>
            <a:endParaRPr lang="en-US" dirty="0"/>
          </a:p>
        </p:txBody>
      </p:sp>
      <p:sp>
        <p:nvSpPr>
          <p:cNvPr id="8" name="Content Placeholder 7"/>
          <p:cNvSpPr>
            <a:spLocks noGrp="1"/>
          </p:cNvSpPr>
          <p:nvPr>
            <p:ph idx="16"/>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4" name="Slide Number Placeholder 3"/>
          <p:cNvSpPr>
            <a:spLocks noGrp="1"/>
          </p:cNvSpPr>
          <p:nvPr>
            <p:ph type="sldNum" sz="quarter" idx="17"/>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10</a:t>
            </a:fld>
            <a:endParaRPr lang="en-US" dirty="0">
              <a:solidFill>
                <a:prstClr val="white"/>
              </a:solidFill>
            </a:endParaRPr>
          </a:p>
        </p:txBody>
      </p:sp>
      <p:sp>
        <p:nvSpPr>
          <p:cNvPr id="2" name="Title 1"/>
          <p:cNvSpPr>
            <a:spLocks noGrp="1"/>
          </p:cNvSpPr>
          <p:nvPr>
            <p:ph type="title"/>
          </p:nvPr>
        </p:nvSpPr>
        <p:spPr/>
        <p:txBody>
          <a:bodyPr/>
          <a:lstStyle/>
          <a:p>
            <a:r>
              <a:rPr lang="en-US" dirty="0" smtClean="0">
                <a:solidFill>
                  <a:schemeClr val="accent3">
                    <a:alpha val="90000"/>
                  </a:schemeClr>
                </a:solidFill>
              </a:rPr>
              <a:t>Reminders</a:t>
            </a:r>
            <a:r>
              <a:rPr lang="en-US" dirty="0" smtClean="0"/>
              <a:t> for Data Scientists</a:t>
            </a:r>
            <a:endParaRPr lang="en-US" dirty="0"/>
          </a:p>
        </p:txBody>
      </p:sp>
    </p:spTree>
    <p:extLst>
      <p:ext uri="{BB962C8B-B14F-4D97-AF65-F5344CB8AC3E}">
        <p14:creationId xmlns:p14="http://schemas.microsoft.com/office/powerpoint/2010/main" val="2927333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Image result for predictive analytics site:inte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74065"/>
            <a:ext cx="12192000" cy="813206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p:txBody>
          <a:bodyPr/>
          <a:lstStyle/>
          <a:p>
            <a:r>
              <a:rPr lang="en-US" dirty="0" smtClean="0">
                <a:solidFill>
                  <a:schemeClr val="accent3">
                    <a:alpha val="90000"/>
                  </a:schemeClr>
                </a:solidFill>
              </a:rPr>
              <a:t>Clearly</a:t>
            </a:r>
            <a:r>
              <a:rPr lang="en-US" dirty="0" smtClean="0"/>
              <a:t> Actionable Data</a:t>
            </a:r>
            <a:endParaRPr lang="en-US" dirty="0"/>
          </a:p>
        </p:txBody>
      </p:sp>
      <p:sp>
        <p:nvSpPr>
          <p:cNvPr id="7" name="Text Placeholder 6"/>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11</a:t>
            </a:fld>
            <a:endParaRPr lang="en-US" dirty="0">
              <a:solidFill>
                <a:prstClr val="white"/>
              </a:solidFill>
            </a:endParaRPr>
          </a:p>
        </p:txBody>
      </p:sp>
      <p:sp>
        <p:nvSpPr>
          <p:cNvPr id="8" name="Content Placeholder 7"/>
          <p:cNvSpPr>
            <a:spLocks noGrp="1"/>
          </p:cNvSpPr>
          <p:nvPr>
            <p:ph sz="quarter" idx="15"/>
          </p:nvPr>
        </p:nvSpPr>
        <p:spPr>
          <a:xfrm>
            <a:off x="471951" y="2225039"/>
            <a:ext cx="11325842" cy="1828801"/>
          </a:xfrm>
          <a:solidFill>
            <a:srgbClr val="000000">
              <a:alpha val="74902"/>
            </a:srgbClr>
          </a:solidFill>
        </p:spPr>
        <p:txBody>
          <a:bodyPr/>
          <a:lstStyle/>
          <a:p>
            <a:pPr algn="ctr"/>
            <a:r>
              <a:rPr lang="en-US" sz="3200" dirty="0" smtClean="0">
                <a:solidFill>
                  <a:schemeClr val="accent3"/>
                </a:solidFill>
              </a:rPr>
              <a:t>Representing data presents challenges because the data must be related to high level ideas that are actionable, timely and relevant.</a:t>
            </a:r>
            <a:endParaRPr lang="en-US" sz="3200" dirty="0">
              <a:solidFill>
                <a:schemeClr val="accent3"/>
              </a:solidFill>
            </a:endParaRPr>
          </a:p>
        </p:txBody>
      </p:sp>
    </p:spTree>
    <p:extLst>
      <p:ext uri="{BB962C8B-B14F-4D97-AF65-F5344CB8AC3E}">
        <p14:creationId xmlns:p14="http://schemas.microsoft.com/office/powerpoint/2010/main" val="624490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19254" y="5525991"/>
            <a:ext cx="11248100" cy="803297"/>
          </a:xfrm>
        </p:spPr>
        <p:txBody>
          <a:bodyPr/>
          <a:lstStyle/>
          <a:p>
            <a:r>
              <a:rPr lang="en-US" sz="6600" dirty="0" smtClean="0">
                <a:solidFill>
                  <a:schemeClr val="accent3">
                    <a:alpha val="90000"/>
                  </a:schemeClr>
                </a:solidFill>
              </a:rPr>
              <a:t>Algorithms in the </a:t>
            </a:r>
            <a:r>
              <a:rPr lang="en-US" sz="6600" dirty="0"/>
              <a:t>Predictive Modeling Toolkit</a:t>
            </a:r>
            <a:r>
              <a:rPr lang="en-US" sz="6600" dirty="0">
                <a:solidFill>
                  <a:schemeClr val="accent3">
                    <a:alpha val="90000"/>
                  </a:schemeClr>
                </a:solidFill>
              </a:rPr>
              <a:t> </a:t>
            </a:r>
            <a:endParaRPr lang="en-US" sz="6600" dirty="0"/>
          </a:p>
        </p:txBody>
      </p:sp>
      <p:pic>
        <p:nvPicPr>
          <p:cNvPr id="5" name="Picture Placeholder 4"/>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t="878" b="4921"/>
          <a:stretch/>
        </p:blipFill>
        <p:spPr>
          <a:xfrm>
            <a:off x="0" y="0"/>
            <a:ext cx="12192000" cy="5394960"/>
          </a:xfrm>
        </p:spPr>
      </p:pic>
    </p:spTree>
    <p:extLst>
      <p:ext uri="{BB962C8B-B14F-4D97-AF65-F5344CB8AC3E}">
        <p14:creationId xmlns:p14="http://schemas.microsoft.com/office/powerpoint/2010/main" val="3604194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3">
                    <a:alpha val="90000"/>
                  </a:schemeClr>
                </a:solidFill>
              </a:rPr>
              <a:t>What</a:t>
            </a:r>
            <a:r>
              <a:rPr lang="en-US" dirty="0" smtClean="0"/>
              <a:t> is a Predictive model?</a:t>
            </a:r>
            <a:endParaRPr lang="en-US" dirty="0"/>
          </a:p>
        </p:txBody>
      </p:sp>
      <p:sp>
        <p:nvSpPr>
          <p:cNvPr id="7" name="Text Placeholder 6"/>
          <p:cNvSpPr>
            <a:spLocks noGrp="1"/>
          </p:cNvSpPr>
          <p:nvPr>
            <p:ph type="body"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13</a:t>
            </a:fld>
            <a:endParaRPr lang="en-US" dirty="0"/>
          </a:p>
        </p:txBody>
      </p:sp>
      <p:sp>
        <p:nvSpPr>
          <p:cNvPr id="8" name="Content Placeholder 7"/>
          <p:cNvSpPr>
            <a:spLocks noGrp="1"/>
          </p:cNvSpPr>
          <p:nvPr>
            <p:ph sz="quarter" idx="15"/>
          </p:nvPr>
        </p:nvSpPr>
        <p:spPr>
          <a:xfrm>
            <a:off x="471951" y="1233488"/>
            <a:ext cx="5777930" cy="4819577"/>
          </a:xfrm>
        </p:spPr>
        <p:txBody>
          <a:bodyPr/>
          <a:lstStyle/>
          <a:p>
            <a:r>
              <a:rPr lang="en-US" sz="1800" dirty="0" smtClean="0">
                <a:solidFill>
                  <a:schemeClr val="tx1"/>
                </a:solidFill>
              </a:rPr>
              <a:t>A predictive model is </a:t>
            </a:r>
            <a:r>
              <a:rPr lang="en-US" sz="1800" b="1" dirty="0" smtClean="0">
                <a:solidFill>
                  <a:schemeClr val="tx1"/>
                </a:solidFill>
              </a:rPr>
              <a:t>formally</a:t>
            </a:r>
            <a:r>
              <a:rPr lang="en-US" sz="1800" dirty="0" smtClean="0">
                <a:solidFill>
                  <a:schemeClr val="tx1"/>
                </a:solidFill>
              </a:rPr>
              <a:t> an </a:t>
            </a:r>
            <a:r>
              <a:rPr lang="en-US" sz="1800" b="1" dirty="0" smtClean="0">
                <a:solidFill>
                  <a:schemeClr val="tx1"/>
                </a:solidFill>
              </a:rPr>
              <a:t>function</a:t>
            </a:r>
            <a:r>
              <a:rPr lang="en-US" sz="1800" dirty="0" smtClean="0">
                <a:solidFill>
                  <a:schemeClr val="tx1"/>
                </a:solidFill>
              </a:rPr>
              <a:t> that </a:t>
            </a:r>
            <a:r>
              <a:rPr lang="en-US" sz="1800" b="1" dirty="0">
                <a:solidFill>
                  <a:schemeClr val="tx1"/>
                </a:solidFill>
              </a:rPr>
              <a:t>relates</a:t>
            </a:r>
            <a:r>
              <a:rPr lang="en-US" sz="1800" dirty="0">
                <a:solidFill>
                  <a:schemeClr val="tx1"/>
                </a:solidFill>
              </a:rPr>
              <a:t> a </a:t>
            </a:r>
            <a:r>
              <a:rPr lang="en-US" sz="1800" b="1" dirty="0">
                <a:solidFill>
                  <a:schemeClr val="tx1"/>
                </a:solidFill>
              </a:rPr>
              <a:t>set of </a:t>
            </a:r>
            <a:r>
              <a:rPr lang="en-US" sz="1800" b="1" dirty="0" smtClean="0">
                <a:solidFill>
                  <a:schemeClr val="tx1"/>
                </a:solidFill>
              </a:rPr>
              <a:t>inputs</a:t>
            </a:r>
            <a:r>
              <a:rPr lang="en-US" sz="1800" dirty="0">
                <a:solidFill>
                  <a:schemeClr val="tx1"/>
                </a:solidFill>
              </a:rPr>
              <a:t> </a:t>
            </a:r>
            <a:r>
              <a:rPr lang="en-US" sz="1800" dirty="0" smtClean="0">
                <a:solidFill>
                  <a:schemeClr val="tx1"/>
                </a:solidFill>
              </a:rPr>
              <a:t>(</a:t>
            </a:r>
            <a:r>
              <a:rPr lang="en-US" sz="1800" i="1" dirty="0" err="1" smtClean="0">
                <a:solidFill>
                  <a:schemeClr val="tx1"/>
                </a:solidFill>
              </a:rPr>
              <a:t>X</a:t>
            </a:r>
            <a:r>
              <a:rPr lang="en-US" sz="1800" dirty="0" err="1" smtClean="0">
                <a:solidFill>
                  <a:schemeClr val="tx1"/>
                </a:solidFill>
              </a:rPr>
              <a:t>s</a:t>
            </a:r>
            <a:r>
              <a:rPr lang="en-US" sz="1800" dirty="0">
                <a:solidFill>
                  <a:schemeClr val="tx1"/>
                </a:solidFill>
              </a:rPr>
              <a:t>) to one or more </a:t>
            </a:r>
            <a:r>
              <a:rPr lang="en-US" sz="1800" b="1" dirty="0">
                <a:solidFill>
                  <a:schemeClr val="tx1"/>
                </a:solidFill>
              </a:rPr>
              <a:t>outcomes</a:t>
            </a:r>
            <a:r>
              <a:rPr lang="en-US" sz="1800" dirty="0">
                <a:solidFill>
                  <a:schemeClr val="tx1"/>
                </a:solidFill>
              </a:rPr>
              <a:t> </a:t>
            </a:r>
            <a:r>
              <a:rPr lang="en-US" sz="1800" dirty="0" smtClean="0">
                <a:solidFill>
                  <a:schemeClr val="tx1"/>
                </a:solidFill>
              </a:rPr>
              <a:t>(</a:t>
            </a:r>
            <a:r>
              <a:rPr lang="en-US" sz="1800" i="1" dirty="0" smtClean="0">
                <a:solidFill>
                  <a:schemeClr val="tx1"/>
                </a:solidFill>
              </a:rPr>
              <a:t>Y</a:t>
            </a:r>
            <a:r>
              <a:rPr lang="en-US" sz="1800" dirty="0" smtClean="0">
                <a:solidFill>
                  <a:schemeClr val="tx1"/>
                </a:solidFill>
              </a:rPr>
              <a:t>s</a:t>
            </a:r>
            <a:r>
              <a:rPr lang="en-US" sz="1800" dirty="0">
                <a:solidFill>
                  <a:schemeClr val="tx1"/>
                </a:solidFill>
              </a:rPr>
              <a:t>) by </a:t>
            </a:r>
            <a:r>
              <a:rPr lang="en-US" sz="1800" b="1" dirty="0">
                <a:solidFill>
                  <a:schemeClr val="tx1"/>
                </a:solidFill>
              </a:rPr>
              <a:t>separating</a:t>
            </a:r>
            <a:r>
              <a:rPr lang="en-US" sz="1800" dirty="0">
                <a:solidFill>
                  <a:schemeClr val="tx1"/>
                </a:solidFill>
              </a:rPr>
              <a:t> </a:t>
            </a:r>
            <a:r>
              <a:rPr lang="en-US" sz="1800" dirty="0" smtClean="0">
                <a:solidFill>
                  <a:schemeClr val="tx1"/>
                </a:solidFill>
              </a:rPr>
              <a:t>the response</a:t>
            </a:r>
            <a:r>
              <a:rPr lang="en-US" sz="1800" dirty="0">
                <a:solidFill>
                  <a:schemeClr val="tx1"/>
                </a:solidFill>
              </a:rPr>
              <a:t> variation into </a:t>
            </a:r>
            <a:r>
              <a:rPr lang="en-US" sz="1800" b="1" dirty="0">
                <a:solidFill>
                  <a:schemeClr val="tx1"/>
                </a:solidFill>
              </a:rPr>
              <a:t>signal</a:t>
            </a:r>
            <a:r>
              <a:rPr lang="en-US" sz="1800" dirty="0">
                <a:solidFill>
                  <a:schemeClr val="tx1"/>
                </a:solidFill>
              </a:rPr>
              <a:t> and </a:t>
            </a:r>
            <a:r>
              <a:rPr lang="en-US" sz="1800" b="1" dirty="0">
                <a:solidFill>
                  <a:schemeClr val="tx1"/>
                </a:solidFill>
              </a:rPr>
              <a:t>noise</a:t>
            </a:r>
            <a:r>
              <a:rPr lang="en-US" sz="1800" dirty="0" smtClean="0">
                <a:solidFill>
                  <a:schemeClr val="tx1"/>
                </a:solidFill>
              </a:rPr>
              <a:t>.</a:t>
            </a:r>
          </a:p>
          <a:p>
            <a:endParaRPr lang="en-US" sz="1800" dirty="0">
              <a:solidFill>
                <a:schemeClr val="tx1"/>
              </a:solidFill>
            </a:endParaRPr>
          </a:p>
          <a:p>
            <a:r>
              <a:rPr lang="en-US" sz="1800" dirty="0" smtClean="0">
                <a:solidFill>
                  <a:schemeClr val="tx1"/>
                </a:solidFill>
              </a:rPr>
              <a:t>Models are often divided into </a:t>
            </a:r>
            <a:r>
              <a:rPr lang="en-US" sz="1800" b="1" dirty="0" smtClean="0">
                <a:solidFill>
                  <a:schemeClr val="tx1"/>
                </a:solidFill>
              </a:rPr>
              <a:t>parametric</a:t>
            </a:r>
            <a:r>
              <a:rPr lang="en-US" sz="1800" dirty="0" smtClean="0">
                <a:solidFill>
                  <a:schemeClr val="tx1"/>
                </a:solidFill>
              </a:rPr>
              <a:t> and </a:t>
            </a:r>
            <a:r>
              <a:rPr lang="en-US" sz="1800" b="1" dirty="0" smtClean="0">
                <a:solidFill>
                  <a:schemeClr val="tx1"/>
                </a:solidFill>
              </a:rPr>
              <a:t>non-parametric</a:t>
            </a:r>
            <a:r>
              <a:rPr lang="en-US" sz="1800" dirty="0" smtClean="0">
                <a:solidFill>
                  <a:schemeClr val="tx1"/>
                </a:solidFill>
              </a:rPr>
              <a:t>.</a:t>
            </a:r>
          </a:p>
          <a:p>
            <a:endParaRPr lang="en-US" sz="1800" dirty="0">
              <a:solidFill>
                <a:schemeClr val="tx1"/>
              </a:solidFill>
            </a:endParaRPr>
          </a:p>
          <a:p>
            <a:r>
              <a:rPr lang="en-US" sz="1800" b="1" dirty="0" smtClean="0">
                <a:solidFill>
                  <a:schemeClr val="tx1"/>
                </a:solidFill>
              </a:rPr>
              <a:t>Parametric</a:t>
            </a:r>
            <a:r>
              <a:rPr lang="en-US" sz="1800" dirty="0" smtClean="0">
                <a:solidFill>
                  <a:schemeClr val="tx1"/>
                </a:solidFill>
              </a:rPr>
              <a:t> models assumes the </a:t>
            </a:r>
            <a:r>
              <a:rPr lang="en-US" sz="1800" b="1" dirty="0">
                <a:solidFill>
                  <a:schemeClr val="tx1"/>
                </a:solidFill>
              </a:rPr>
              <a:t>distribution</a:t>
            </a:r>
            <a:r>
              <a:rPr lang="en-US" sz="1800" dirty="0">
                <a:solidFill>
                  <a:schemeClr val="tx1"/>
                </a:solidFill>
              </a:rPr>
              <a:t> of the function </a:t>
            </a:r>
            <a:r>
              <a:rPr lang="en-US" sz="1800" dirty="0" smtClean="0">
                <a:solidFill>
                  <a:schemeClr val="tx1"/>
                </a:solidFill>
              </a:rPr>
              <a:t>is </a:t>
            </a:r>
            <a:r>
              <a:rPr lang="en-US" sz="1800" b="1" dirty="0">
                <a:solidFill>
                  <a:schemeClr val="tx1"/>
                </a:solidFill>
              </a:rPr>
              <a:t>defined</a:t>
            </a:r>
            <a:r>
              <a:rPr lang="en-US" sz="1800" dirty="0">
                <a:solidFill>
                  <a:schemeClr val="tx1"/>
                </a:solidFill>
              </a:rPr>
              <a:t> by a </a:t>
            </a:r>
            <a:r>
              <a:rPr lang="en-US" sz="1800" dirty="0" smtClean="0">
                <a:solidFill>
                  <a:schemeClr val="tx1"/>
                </a:solidFill>
              </a:rPr>
              <a:t>bounded, or </a:t>
            </a:r>
            <a:r>
              <a:rPr lang="en-US" sz="1800" b="1" dirty="0" smtClean="0">
                <a:solidFill>
                  <a:schemeClr val="tx1"/>
                </a:solidFill>
              </a:rPr>
              <a:t>finite set of parameters </a:t>
            </a:r>
            <a:r>
              <a:rPr lang="en-US" sz="1800" dirty="0" smtClean="0">
                <a:solidFill>
                  <a:schemeClr val="tx1"/>
                </a:solidFill>
              </a:rPr>
              <a:t>(</a:t>
            </a:r>
            <a:r>
              <a:rPr lang="el-GR" sz="1800" i="1" dirty="0" smtClean="0">
                <a:solidFill>
                  <a:schemeClr val="tx1"/>
                </a:solidFill>
              </a:rPr>
              <a:t>Θ</a:t>
            </a:r>
            <a:r>
              <a:rPr lang="en-US" sz="1800" dirty="0" smtClean="0">
                <a:solidFill>
                  <a:schemeClr val="tx1"/>
                </a:solidFill>
              </a:rPr>
              <a:t>).  P(x|</a:t>
            </a:r>
            <a:r>
              <a:rPr lang="el-GR" sz="1800" i="1" dirty="0" smtClean="0">
                <a:solidFill>
                  <a:schemeClr val="tx1"/>
                </a:solidFill>
              </a:rPr>
              <a:t>Θ</a:t>
            </a:r>
            <a:r>
              <a:rPr lang="en-US" sz="1800" dirty="0" smtClean="0">
                <a:solidFill>
                  <a:schemeClr val="tx1"/>
                </a:solidFill>
              </a:rPr>
              <a:t>, </a:t>
            </a:r>
            <a:r>
              <a:rPr lang="en-US" sz="1800" dirty="0">
                <a:solidFill>
                  <a:schemeClr val="tx1"/>
                </a:solidFill>
              </a:rPr>
              <a:t>D) = </a:t>
            </a:r>
            <a:r>
              <a:rPr lang="en-US" sz="1800" dirty="0" smtClean="0">
                <a:solidFill>
                  <a:schemeClr val="tx1"/>
                </a:solidFill>
              </a:rPr>
              <a:t>P(x|</a:t>
            </a:r>
            <a:r>
              <a:rPr lang="el-GR" sz="1800" i="1" dirty="0" smtClean="0">
                <a:solidFill>
                  <a:schemeClr val="tx1"/>
                </a:solidFill>
              </a:rPr>
              <a:t>Θ</a:t>
            </a:r>
            <a:r>
              <a:rPr lang="en-US" sz="1800" dirty="0" smtClean="0">
                <a:solidFill>
                  <a:schemeClr val="tx1"/>
                </a:solidFill>
              </a:rPr>
              <a:t>)</a:t>
            </a:r>
          </a:p>
          <a:p>
            <a:endParaRPr lang="en-US" sz="1800" dirty="0" smtClean="0">
              <a:solidFill>
                <a:schemeClr val="tx1"/>
              </a:solidFill>
            </a:endParaRPr>
          </a:p>
          <a:p>
            <a:r>
              <a:rPr lang="en-US" sz="1800" b="1" dirty="0">
                <a:solidFill>
                  <a:schemeClr val="tx1"/>
                </a:solidFill>
              </a:rPr>
              <a:t>Non-parametric</a:t>
            </a:r>
            <a:r>
              <a:rPr lang="en-US" sz="1800" dirty="0">
                <a:solidFill>
                  <a:schemeClr val="tx1"/>
                </a:solidFill>
              </a:rPr>
              <a:t> models assume that the data </a:t>
            </a:r>
            <a:r>
              <a:rPr lang="en-US" sz="1800" b="1" dirty="0">
                <a:solidFill>
                  <a:schemeClr val="tx1"/>
                </a:solidFill>
              </a:rPr>
              <a:t>distribution</a:t>
            </a:r>
            <a:r>
              <a:rPr lang="en-US" sz="1800" dirty="0">
                <a:solidFill>
                  <a:schemeClr val="tx1"/>
                </a:solidFill>
              </a:rPr>
              <a:t> </a:t>
            </a:r>
            <a:r>
              <a:rPr lang="en-US" sz="1800" dirty="0" smtClean="0">
                <a:solidFill>
                  <a:schemeClr val="tx1"/>
                </a:solidFill>
              </a:rPr>
              <a:t>is </a:t>
            </a:r>
            <a:r>
              <a:rPr lang="en-US" sz="1800" b="1" dirty="0" smtClean="0">
                <a:solidFill>
                  <a:schemeClr val="tx1"/>
                </a:solidFill>
              </a:rPr>
              <a:t>not </a:t>
            </a:r>
            <a:r>
              <a:rPr lang="en-US" sz="1800" b="1" dirty="0">
                <a:solidFill>
                  <a:schemeClr val="tx1"/>
                </a:solidFill>
              </a:rPr>
              <a:t>defined </a:t>
            </a:r>
            <a:r>
              <a:rPr lang="en-US" sz="1800" dirty="0">
                <a:solidFill>
                  <a:schemeClr val="tx1"/>
                </a:solidFill>
              </a:rPr>
              <a:t>in terms of such a finite set of parameters. </a:t>
            </a:r>
            <a:r>
              <a:rPr lang="en-US" sz="1800" dirty="0" smtClean="0">
                <a:solidFill>
                  <a:schemeClr val="tx1"/>
                </a:solidFill>
              </a:rPr>
              <a:t>They do But </a:t>
            </a:r>
            <a:r>
              <a:rPr lang="en-US" sz="1800" dirty="0">
                <a:solidFill>
                  <a:schemeClr val="tx1"/>
                </a:solidFill>
              </a:rPr>
              <a:t>they can often be defined by assuming an infinite </a:t>
            </a:r>
            <a:r>
              <a:rPr lang="en-US" sz="1800" dirty="0" smtClean="0">
                <a:solidFill>
                  <a:schemeClr val="tx1"/>
                </a:solidFill>
              </a:rPr>
              <a:t>dimensional, </a:t>
            </a:r>
            <a:r>
              <a:rPr lang="el-GR" sz="1800" i="1" dirty="0" smtClean="0">
                <a:solidFill>
                  <a:schemeClr val="tx1"/>
                </a:solidFill>
              </a:rPr>
              <a:t>Θ</a:t>
            </a:r>
            <a:r>
              <a:rPr lang="en-US" sz="1800" dirty="0" smtClean="0">
                <a:solidFill>
                  <a:schemeClr val="tx1"/>
                </a:solidFill>
              </a:rPr>
              <a:t>.</a:t>
            </a:r>
            <a:endParaRPr lang="en-US" sz="1800" dirty="0">
              <a:solidFill>
                <a:schemeClr val="tx1"/>
              </a:solidFill>
            </a:endParaRPr>
          </a:p>
          <a:p>
            <a:endParaRPr lang="en-US" sz="1800" dirty="0">
              <a:solidFill>
                <a:schemeClr val="tx1"/>
              </a:solidFill>
            </a:endParaRPr>
          </a:p>
        </p:txBody>
      </p:sp>
      <p:sp>
        <p:nvSpPr>
          <p:cNvPr id="9" name="TextBox 8"/>
          <p:cNvSpPr txBox="1"/>
          <p:nvPr/>
        </p:nvSpPr>
        <p:spPr>
          <a:xfrm>
            <a:off x="6640496" y="1251751"/>
            <a:ext cx="5079555" cy="5078313"/>
          </a:xfrm>
          <a:prstGeom prst="rect">
            <a:avLst/>
          </a:prstGeom>
          <a:noFill/>
        </p:spPr>
        <p:txBody>
          <a:bodyPr wrap="square" rtlCol="0">
            <a:spAutoFit/>
          </a:bodyPr>
          <a:lstStyle/>
          <a:p>
            <a:r>
              <a:rPr lang="en-US" dirty="0" smtClean="0"/>
              <a:t>Wikipedia has a list of some types of models</a:t>
            </a:r>
          </a:p>
          <a:p>
            <a:pPr marL="285750" indent="-285750">
              <a:buFont typeface="Arial" panose="020B0604020202020204" pitchFamily="34" charset="0"/>
              <a:buChar char="•"/>
            </a:pPr>
            <a:r>
              <a:rPr lang="en-US" dirty="0" smtClean="0"/>
              <a:t>Group </a:t>
            </a:r>
            <a:r>
              <a:rPr lang="en-US" dirty="0"/>
              <a:t>method of data handling</a:t>
            </a:r>
          </a:p>
          <a:p>
            <a:pPr marL="285750" indent="-285750">
              <a:buFont typeface="Arial" panose="020B0604020202020204" pitchFamily="34" charset="0"/>
              <a:buChar char="•"/>
            </a:pPr>
            <a:r>
              <a:rPr lang="en-US" dirty="0" smtClean="0"/>
              <a:t>Naive </a:t>
            </a:r>
            <a:r>
              <a:rPr lang="en-US" dirty="0"/>
              <a:t>Bayes</a:t>
            </a:r>
          </a:p>
          <a:p>
            <a:pPr marL="285750" indent="-285750">
              <a:buFont typeface="Arial" panose="020B0604020202020204" pitchFamily="34" charset="0"/>
              <a:buChar char="•"/>
            </a:pPr>
            <a:r>
              <a:rPr lang="en-US" i="1" dirty="0" smtClean="0"/>
              <a:t>k</a:t>
            </a:r>
            <a:r>
              <a:rPr lang="en-US" dirty="0" smtClean="0"/>
              <a:t>-nearest </a:t>
            </a:r>
            <a:r>
              <a:rPr lang="en-US" dirty="0"/>
              <a:t>neighbor algorithm</a:t>
            </a:r>
          </a:p>
          <a:p>
            <a:pPr marL="285750" indent="-285750">
              <a:buFont typeface="Arial" panose="020B0604020202020204" pitchFamily="34" charset="0"/>
              <a:buChar char="•"/>
            </a:pPr>
            <a:r>
              <a:rPr lang="en-US" dirty="0" smtClean="0"/>
              <a:t>Majority </a:t>
            </a:r>
            <a:r>
              <a:rPr lang="en-US" dirty="0"/>
              <a:t>classifier</a:t>
            </a:r>
          </a:p>
          <a:p>
            <a:pPr marL="285750" indent="-285750">
              <a:buFont typeface="Arial" panose="020B0604020202020204" pitchFamily="34" charset="0"/>
              <a:buChar char="•"/>
            </a:pPr>
            <a:r>
              <a:rPr lang="en-US" dirty="0" smtClean="0"/>
              <a:t>Support </a:t>
            </a:r>
            <a:r>
              <a:rPr lang="en-US" dirty="0"/>
              <a:t>vector machines</a:t>
            </a:r>
          </a:p>
          <a:p>
            <a:pPr marL="285750" indent="-285750">
              <a:buFont typeface="Arial" panose="020B0604020202020204" pitchFamily="34" charset="0"/>
              <a:buChar char="•"/>
            </a:pPr>
            <a:r>
              <a:rPr lang="en-US" dirty="0" smtClean="0"/>
              <a:t>Random </a:t>
            </a:r>
            <a:r>
              <a:rPr lang="en-US" dirty="0"/>
              <a:t>forests</a:t>
            </a:r>
          </a:p>
          <a:p>
            <a:pPr marL="285750" indent="-285750">
              <a:buFont typeface="Arial" panose="020B0604020202020204" pitchFamily="34" charset="0"/>
              <a:buChar char="•"/>
            </a:pPr>
            <a:r>
              <a:rPr lang="en-US" dirty="0" smtClean="0"/>
              <a:t>Boosted </a:t>
            </a:r>
            <a:r>
              <a:rPr lang="en-US" dirty="0"/>
              <a:t>trees</a:t>
            </a:r>
          </a:p>
          <a:p>
            <a:pPr marL="285750" indent="-285750">
              <a:buFont typeface="Arial" panose="020B0604020202020204" pitchFamily="34" charset="0"/>
              <a:buChar char="•"/>
            </a:pPr>
            <a:r>
              <a:rPr lang="en-US" dirty="0" smtClean="0"/>
              <a:t>CART </a:t>
            </a:r>
            <a:r>
              <a:rPr lang="en-US" dirty="0"/>
              <a:t>(Classification and Regression Trees)</a:t>
            </a:r>
          </a:p>
          <a:p>
            <a:pPr marL="285750" indent="-285750">
              <a:buFont typeface="Arial" panose="020B0604020202020204" pitchFamily="34" charset="0"/>
              <a:buChar char="•"/>
            </a:pPr>
            <a:r>
              <a:rPr lang="en-US" dirty="0" smtClean="0"/>
              <a:t>MARS</a:t>
            </a:r>
            <a:endParaRPr lang="en-US" dirty="0"/>
          </a:p>
          <a:p>
            <a:pPr marL="285750" indent="-285750">
              <a:buFont typeface="Arial" panose="020B0604020202020204" pitchFamily="34" charset="0"/>
              <a:buChar char="•"/>
            </a:pPr>
            <a:r>
              <a:rPr lang="en-US" dirty="0" smtClean="0"/>
              <a:t>Neural </a:t>
            </a:r>
            <a:r>
              <a:rPr lang="en-US" dirty="0"/>
              <a:t>Networks</a:t>
            </a:r>
          </a:p>
          <a:p>
            <a:pPr marL="285750" indent="-285750">
              <a:buFont typeface="Arial" panose="020B0604020202020204" pitchFamily="34" charset="0"/>
              <a:buChar char="•"/>
            </a:pPr>
            <a:r>
              <a:rPr lang="en-US" dirty="0" smtClean="0"/>
              <a:t>ACE </a:t>
            </a:r>
            <a:r>
              <a:rPr lang="en-US" dirty="0"/>
              <a:t>and AVAS</a:t>
            </a:r>
          </a:p>
          <a:p>
            <a:pPr marL="285750" indent="-285750">
              <a:buFont typeface="Arial" panose="020B0604020202020204" pitchFamily="34" charset="0"/>
              <a:buChar char="•"/>
            </a:pPr>
            <a:r>
              <a:rPr lang="en-US" dirty="0" smtClean="0"/>
              <a:t>Ordinary </a:t>
            </a:r>
            <a:r>
              <a:rPr lang="en-US" dirty="0"/>
              <a:t>Least Squares</a:t>
            </a:r>
          </a:p>
          <a:p>
            <a:pPr marL="285750" indent="-285750">
              <a:buFont typeface="Arial" panose="020B0604020202020204" pitchFamily="34" charset="0"/>
              <a:buChar char="•"/>
            </a:pPr>
            <a:r>
              <a:rPr lang="en-US" dirty="0" smtClean="0"/>
              <a:t>Generalized </a:t>
            </a:r>
            <a:r>
              <a:rPr lang="en-US" dirty="0"/>
              <a:t>Linear Models (GLM)</a:t>
            </a:r>
          </a:p>
          <a:p>
            <a:pPr marL="285750" indent="-285750">
              <a:buFont typeface="Arial" panose="020B0604020202020204" pitchFamily="34" charset="0"/>
              <a:buChar char="•"/>
            </a:pPr>
            <a:r>
              <a:rPr lang="en-US" dirty="0" smtClean="0"/>
              <a:t>Logistic </a:t>
            </a:r>
            <a:r>
              <a:rPr lang="en-US" dirty="0"/>
              <a:t>regression</a:t>
            </a:r>
          </a:p>
          <a:p>
            <a:pPr marL="285750" indent="-285750">
              <a:buFont typeface="Arial" panose="020B0604020202020204" pitchFamily="34" charset="0"/>
              <a:buChar char="•"/>
            </a:pPr>
            <a:r>
              <a:rPr lang="en-US" dirty="0" smtClean="0"/>
              <a:t>Generalized </a:t>
            </a:r>
            <a:r>
              <a:rPr lang="en-US" dirty="0"/>
              <a:t>additive models</a:t>
            </a:r>
          </a:p>
          <a:p>
            <a:pPr marL="285750" indent="-285750">
              <a:buFont typeface="Arial" panose="020B0604020202020204" pitchFamily="34" charset="0"/>
              <a:buChar char="•"/>
            </a:pPr>
            <a:r>
              <a:rPr lang="en-US" dirty="0" smtClean="0"/>
              <a:t>Robust </a:t>
            </a:r>
            <a:r>
              <a:rPr lang="en-US" dirty="0"/>
              <a:t>regression</a:t>
            </a:r>
          </a:p>
          <a:p>
            <a:pPr marL="285750" indent="-285750">
              <a:buFont typeface="Arial" panose="020B0604020202020204" pitchFamily="34" charset="0"/>
              <a:buChar char="•"/>
            </a:pPr>
            <a:r>
              <a:rPr lang="en-US" dirty="0" smtClean="0"/>
              <a:t>Semiparametric </a:t>
            </a:r>
            <a:r>
              <a:rPr lang="en-US" dirty="0"/>
              <a:t>regression</a:t>
            </a:r>
          </a:p>
        </p:txBody>
      </p:sp>
    </p:spTree>
    <p:extLst>
      <p:ext uri="{BB962C8B-B14F-4D97-AF65-F5344CB8AC3E}">
        <p14:creationId xmlns:p14="http://schemas.microsoft.com/office/powerpoint/2010/main" val="3505481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3">
                    <a:alpha val="90000"/>
                  </a:schemeClr>
                </a:solidFill>
              </a:rPr>
              <a:t>Parametric </a:t>
            </a:r>
            <a:r>
              <a:rPr lang="en-US" dirty="0" smtClean="0"/>
              <a:t>Vs Non-Parametric</a:t>
            </a:r>
            <a:endParaRPr lang="en-US" dirty="0"/>
          </a:p>
        </p:txBody>
      </p:sp>
      <p:sp>
        <p:nvSpPr>
          <p:cNvPr id="7" name="Text Placeholder 6"/>
          <p:cNvSpPr>
            <a:spLocks noGrp="1"/>
          </p:cNvSpPr>
          <p:nvPr>
            <p:ph type="body"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14</a:t>
            </a:fld>
            <a:endParaRPr lang="en-US" dirty="0"/>
          </a:p>
        </p:txBody>
      </p:sp>
      <p:sp>
        <p:nvSpPr>
          <p:cNvPr id="8" name="Content Placeholder 7"/>
          <p:cNvSpPr>
            <a:spLocks noGrp="1"/>
          </p:cNvSpPr>
          <p:nvPr>
            <p:ph sz="quarter" idx="15"/>
          </p:nvPr>
        </p:nvSpPr>
        <p:spPr>
          <a:xfrm>
            <a:off x="471952" y="1233488"/>
            <a:ext cx="5286592" cy="4782083"/>
          </a:xfrm>
        </p:spPr>
        <p:txBody>
          <a:bodyPr/>
          <a:lstStyle/>
          <a:p>
            <a:pPr marL="285750" indent="-285750">
              <a:buClrTx/>
              <a:buFont typeface="Arial" panose="020B0604020202020204" pitchFamily="34" charset="0"/>
              <a:buChar char="•"/>
            </a:pPr>
            <a:r>
              <a:rPr lang="en-US" sz="1800" b="1" dirty="0" smtClean="0">
                <a:solidFill>
                  <a:schemeClr val="tx1"/>
                </a:solidFill>
              </a:rPr>
              <a:t>Parametric models </a:t>
            </a:r>
            <a:r>
              <a:rPr lang="en-US" sz="1800" dirty="0" smtClean="0">
                <a:solidFill>
                  <a:schemeClr val="tx1"/>
                </a:solidFill>
              </a:rPr>
              <a:t>- assumes the </a:t>
            </a:r>
            <a:r>
              <a:rPr lang="en-US" sz="1800" b="1" dirty="0">
                <a:solidFill>
                  <a:schemeClr val="tx1"/>
                </a:solidFill>
              </a:rPr>
              <a:t>distribution</a:t>
            </a:r>
            <a:r>
              <a:rPr lang="en-US" sz="1800" dirty="0">
                <a:solidFill>
                  <a:schemeClr val="tx1"/>
                </a:solidFill>
              </a:rPr>
              <a:t> of the function </a:t>
            </a:r>
            <a:r>
              <a:rPr lang="en-US" sz="1800" dirty="0" smtClean="0">
                <a:solidFill>
                  <a:schemeClr val="tx1"/>
                </a:solidFill>
              </a:rPr>
              <a:t>is </a:t>
            </a:r>
            <a:r>
              <a:rPr lang="en-US" sz="1800" b="1" dirty="0">
                <a:solidFill>
                  <a:schemeClr val="tx1"/>
                </a:solidFill>
              </a:rPr>
              <a:t>defined</a:t>
            </a:r>
            <a:r>
              <a:rPr lang="en-US" sz="1800" dirty="0">
                <a:solidFill>
                  <a:schemeClr val="tx1"/>
                </a:solidFill>
              </a:rPr>
              <a:t> by a </a:t>
            </a:r>
            <a:r>
              <a:rPr lang="en-US" sz="1800" dirty="0" smtClean="0">
                <a:solidFill>
                  <a:schemeClr val="tx1"/>
                </a:solidFill>
              </a:rPr>
              <a:t>bounded, or </a:t>
            </a:r>
            <a:r>
              <a:rPr lang="en-US" sz="1800" b="1" dirty="0" smtClean="0">
                <a:solidFill>
                  <a:schemeClr val="tx1"/>
                </a:solidFill>
              </a:rPr>
              <a:t>finite set of parameters </a:t>
            </a:r>
            <a:r>
              <a:rPr lang="en-US" sz="1800" dirty="0" smtClean="0">
                <a:solidFill>
                  <a:schemeClr val="tx1"/>
                </a:solidFill>
              </a:rPr>
              <a:t>(</a:t>
            </a:r>
            <a:r>
              <a:rPr lang="el-GR" sz="1800" i="1" dirty="0" smtClean="0">
                <a:solidFill>
                  <a:schemeClr val="tx1"/>
                </a:solidFill>
              </a:rPr>
              <a:t>Θ</a:t>
            </a:r>
            <a:r>
              <a:rPr lang="en-US" sz="1800" dirty="0" smtClean="0">
                <a:solidFill>
                  <a:schemeClr val="tx1"/>
                </a:solidFill>
              </a:rPr>
              <a:t>).  P(x|</a:t>
            </a:r>
            <a:r>
              <a:rPr lang="el-GR" sz="1800" i="1" dirty="0" smtClean="0">
                <a:solidFill>
                  <a:schemeClr val="tx1"/>
                </a:solidFill>
              </a:rPr>
              <a:t>Θ</a:t>
            </a:r>
            <a:r>
              <a:rPr lang="en-US" sz="1800" dirty="0" smtClean="0">
                <a:solidFill>
                  <a:schemeClr val="tx1"/>
                </a:solidFill>
              </a:rPr>
              <a:t>, </a:t>
            </a:r>
            <a:r>
              <a:rPr lang="en-US" sz="1800" dirty="0">
                <a:solidFill>
                  <a:schemeClr val="tx1"/>
                </a:solidFill>
              </a:rPr>
              <a:t>D) = </a:t>
            </a:r>
            <a:r>
              <a:rPr lang="en-US" sz="1800" dirty="0" smtClean="0">
                <a:solidFill>
                  <a:schemeClr val="tx1"/>
                </a:solidFill>
              </a:rPr>
              <a:t>P(x|</a:t>
            </a:r>
            <a:r>
              <a:rPr lang="el-GR" sz="1800" i="1" dirty="0" smtClean="0">
                <a:solidFill>
                  <a:schemeClr val="tx1"/>
                </a:solidFill>
              </a:rPr>
              <a:t>Θ</a:t>
            </a:r>
            <a:r>
              <a:rPr lang="en-US" sz="1800" dirty="0" smtClean="0">
                <a:solidFill>
                  <a:schemeClr val="tx1"/>
                </a:solidFill>
              </a:rPr>
              <a:t>)</a:t>
            </a:r>
          </a:p>
          <a:p>
            <a:pPr marL="285750" indent="-285750">
              <a:buClrTx/>
              <a:buFont typeface="Arial" panose="020B0604020202020204" pitchFamily="34" charset="0"/>
              <a:buChar char="•"/>
            </a:pPr>
            <a:endParaRPr lang="en-US" sz="1800" b="1" dirty="0" smtClean="0">
              <a:solidFill>
                <a:schemeClr val="tx1"/>
              </a:solidFill>
            </a:endParaRPr>
          </a:p>
          <a:p>
            <a:pPr marL="285750" indent="-285750">
              <a:buClrTx/>
              <a:buFont typeface="Arial" panose="020B0604020202020204" pitchFamily="34" charset="0"/>
              <a:buChar char="•"/>
            </a:pPr>
            <a:r>
              <a:rPr lang="en-US" sz="1800" b="1" dirty="0" smtClean="0">
                <a:solidFill>
                  <a:schemeClr val="tx1"/>
                </a:solidFill>
              </a:rPr>
              <a:t>Non-parametric models </a:t>
            </a:r>
            <a:r>
              <a:rPr lang="en-US" sz="1800" dirty="0" smtClean="0">
                <a:solidFill>
                  <a:schemeClr val="tx1"/>
                </a:solidFill>
              </a:rPr>
              <a:t>- </a:t>
            </a:r>
            <a:r>
              <a:rPr lang="en-US" sz="1800" dirty="0">
                <a:solidFill>
                  <a:schemeClr val="tx1"/>
                </a:solidFill>
              </a:rPr>
              <a:t>assume that the data </a:t>
            </a:r>
            <a:r>
              <a:rPr lang="en-US" sz="1800" b="1" dirty="0">
                <a:solidFill>
                  <a:schemeClr val="tx1"/>
                </a:solidFill>
              </a:rPr>
              <a:t>distribution</a:t>
            </a:r>
            <a:r>
              <a:rPr lang="en-US" sz="1800" dirty="0">
                <a:solidFill>
                  <a:schemeClr val="tx1"/>
                </a:solidFill>
              </a:rPr>
              <a:t> </a:t>
            </a:r>
            <a:r>
              <a:rPr lang="en-US" sz="1800" dirty="0" smtClean="0">
                <a:solidFill>
                  <a:schemeClr val="tx1"/>
                </a:solidFill>
              </a:rPr>
              <a:t>is </a:t>
            </a:r>
            <a:r>
              <a:rPr lang="en-US" sz="1800" b="1" dirty="0" smtClean="0">
                <a:solidFill>
                  <a:schemeClr val="tx1"/>
                </a:solidFill>
              </a:rPr>
              <a:t>not </a:t>
            </a:r>
            <a:r>
              <a:rPr lang="en-US" sz="1800" b="1" dirty="0">
                <a:solidFill>
                  <a:schemeClr val="tx1"/>
                </a:solidFill>
              </a:rPr>
              <a:t>defined </a:t>
            </a:r>
            <a:r>
              <a:rPr lang="en-US" sz="1800" dirty="0">
                <a:solidFill>
                  <a:schemeClr val="tx1"/>
                </a:solidFill>
              </a:rPr>
              <a:t>in terms of such a finite set of parameters. </a:t>
            </a:r>
            <a:r>
              <a:rPr lang="en-US" sz="1800" dirty="0" smtClean="0">
                <a:solidFill>
                  <a:schemeClr val="tx1"/>
                </a:solidFill>
              </a:rPr>
              <a:t>They do But </a:t>
            </a:r>
            <a:r>
              <a:rPr lang="en-US" sz="1800" dirty="0">
                <a:solidFill>
                  <a:schemeClr val="tx1"/>
                </a:solidFill>
              </a:rPr>
              <a:t>they can often be defined by assuming an infinite </a:t>
            </a:r>
            <a:r>
              <a:rPr lang="en-US" sz="1800" dirty="0" smtClean="0">
                <a:solidFill>
                  <a:schemeClr val="tx1"/>
                </a:solidFill>
              </a:rPr>
              <a:t>dimensional, </a:t>
            </a:r>
            <a:r>
              <a:rPr lang="el-GR" sz="1800" i="1" dirty="0" smtClean="0">
                <a:solidFill>
                  <a:schemeClr val="tx1"/>
                </a:solidFill>
              </a:rPr>
              <a:t>Θ</a:t>
            </a:r>
            <a:r>
              <a:rPr lang="en-US" sz="1800" dirty="0" smtClean="0">
                <a:solidFill>
                  <a:schemeClr val="tx1"/>
                </a:solidFill>
              </a:rPr>
              <a:t>.</a:t>
            </a:r>
          </a:p>
          <a:p>
            <a:pPr marL="285750" indent="-285750">
              <a:buClrTx/>
              <a:buFont typeface="Arial" panose="020B0604020202020204" pitchFamily="34" charset="0"/>
              <a:buChar char="•"/>
            </a:pPr>
            <a:endParaRPr lang="en-US" sz="1800" dirty="0">
              <a:solidFill>
                <a:schemeClr val="tx1"/>
              </a:solidFill>
            </a:endParaRPr>
          </a:p>
          <a:p>
            <a:pPr marL="285750" indent="-285750">
              <a:buClrTx/>
              <a:buFont typeface="Arial" panose="020B0604020202020204" pitchFamily="34" charset="0"/>
              <a:buChar char="•"/>
            </a:pPr>
            <a:r>
              <a:rPr lang="en-US" sz="1800" b="1" dirty="0" smtClean="0">
                <a:solidFill>
                  <a:schemeClr val="tx1"/>
                </a:solidFill>
              </a:rPr>
              <a:t>LOWESS</a:t>
            </a:r>
            <a:r>
              <a:rPr lang="en-US" sz="1800" dirty="0">
                <a:solidFill>
                  <a:schemeClr val="tx1"/>
                </a:solidFill>
              </a:rPr>
              <a:t> (</a:t>
            </a:r>
            <a:r>
              <a:rPr lang="en-US" sz="1800" b="1" dirty="0">
                <a:solidFill>
                  <a:schemeClr val="tx1"/>
                </a:solidFill>
              </a:rPr>
              <a:t>locally weighted scatterplot smoothing</a:t>
            </a:r>
            <a:r>
              <a:rPr lang="en-US" sz="1800" dirty="0" smtClean="0">
                <a:solidFill>
                  <a:schemeClr val="tx1"/>
                </a:solidFill>
              </a:rPr>
              <a:t>)</a:t>
            </a:r>
            <a:endParaRPr lang="en-US" sz="1800" dirty="0">
              <a:solidFill>
                <a:schemeClr val="tx1"/>
              </a:solidFill>
            </a:endParaRPr>
          </a:p>
        </p:txBody>
      </p:sp>
      <p:pic>
        <p:nvPicPr>
          <p:cNvPr id="2" name="Picture 1"/>
          <p:cNvPicPr>
            <a:picLocks noChangeAspect="1"/>
          </p:cNvPicPr>
          <p:nvPr/>
        </p:nvPicPr>
        <p:blipFill>
          <a:blip r:embed="rId3"/>
          <a:stretch>
            <a:fillRect/>
          </a:stretch>
        </p:blipFill>
        <p:spPr>
          <a:xfrm>
            <a:off x="8761540" y="1317437"/>
            <a:ext cx="2841502" cy="2438134"/>
          </a:xfrm>
          <a:prstGeom prst="rect">
            <a:avLst/>
          </a:prstGeom>
        </p:spPr>
      </p:pic>
      <p:pic>
        <p:nvPicPr>
          <p:cNvPr id="4098" name="Picture 2" descr="https://upload.wikimedia.org/wikipedia/commons/thumb/2/2a/Butterfly_trans01.svg/300px-Butterfly_trans01.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6274" y="1317437"/>
            <a:ext cx="2467536" cy="246753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6026274" y="4043940"/>
            <a:ext cx="2467536" cy="1971631"/>
          </a:xfrm>
          <a:prstGeom prst="rect">
            <a:avLst/>
          </a:prstGeom>
        </p:spPr>
      </p:pic>
      <p:pic>
        <p:nvPicPr>
          <p:cNvPr id="9" name="Picture 8"/>
          <p:cNvPicPr>
            <a:picLocks noChangeAspect="1"/>
          </p:cNvPicPr>
          <p:nvPr/>
        </p:nvPicPr>
        <p:blipFill>
          <a:blip r:embed="rId6"/>
          <a:stretch>
            <a:fillRect/>
          </a:stretch>
        </p:blipFill>
        <p:spPr>
          <a:xfrm>
            <a:off x="8761540" y="4043940"/>
            <a:ext cx="2841502" cy="1971631"/>
          </a:xfrm>
          <a:prstGeom prst="rect">
            <a:avLst/>
          </a:prstGeom>
        </p:spPr>
      </p:pic>
    </p:spTree>
    <p:extLst>
      <p:ext uri="{BB962C8B-B14F-4D97-AF65-F5344CB8AC3E}">
        <p14:creationId xmlns:p14="http://schemas.microsoft.com/office/powerpoint/2010/main" val="1235221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neural site:inte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chemeClr val="accent3">
                    <a:alpha val="90000"/>
                  </a:schemeClr>
                </a:solidFill>
              </a:rPr>
              <a:t>Three </a:t>
            </a:r>
            <a:r>
              <a:rPr lang="en-US" dirty="0" smtClean="0"/>
              <a:t>styles of Machine Learning</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15</a:t>
            </a:fld>
            <a:endParaRPr lang="en-US" dirty="0">
              <a:solidFill>
                <a:prstClr val="white"/>
              </a:solidFill>
            </a:endParaRPr>
          </a:p>
        </p:txBody>
      </p:sp>
      <p:sp>
        <p:nvSpPr>
          <p:cNvPr id="5" name="Content Placeholder 4"/>
          <p:cNvSpPr>
            <a:spLocks noGrp="1"/>
          </p:cNvSpPr>
          <p:nvPr>
            <p:ph sz="quarter" idx="15"/>
          </p:nvPr>
        </p:nvSpPr>
        <p:spPr>
          <a:solidFill>
            <a:srgbClr val="000000">
              <a:alpha val="80000"/>
            </a:srgbClr>
          </a:solidFill>
        </p:spPr>
        <p:txBody>
          <a:bodyPr/>
          <a:lstStyle/>
          <a:p>
            <a:r>
              <a:rPr lang="en-US" b="1" u="sng" dirty="0" smtClean="0"/>
              <a:t>Supervised Learning</a:t>
            </a:r>
          </a:p>
          <a:p>
            <a:r>
              <a:rPr lang="en-US" sz="1800" dirty="0" smtClean="0"/>
              <a:t>Supervised Learning algorithms have an outcome that is</a:t>
            </a:r>
            <a:r>
              <a:rPr lang="en-US" sz="1800" dirty="0"/>
              <a:t> </a:t>
            </a:r>
            <a:r>
              <a:rPr lang="en-US" sz="1800" dirty="0" smtClean="0"/>
              <a:t>predicted </a:t>
            </a:r>
            <a:r>
              <a:rPr lang="en-US" sz="1800" dirty="0"/>
              <a:t>from a given set of </a:t>
            </a:r>
            <a:r>
              <a:rPr lang="en-US" sz="1800" dirty="0" smtClean="0"/>
              <a:t>predictors. A function is generated that </a:t>
            </a:r>
            <a:r>
              <a:rPr lang="en-US" sz="1800" dirty="0"/>
              <a:t>map inputs to desired </a:t>
            </a:r>
            <a:r>
              <a:rPr lang="en-US" sz="1800" dirty="0" smtClean="0"/>
              <a:t>outputs and training </a:t>
            </a:r>
            <a:r>
              <a:rPr lang="en-US" sz="1800" dirty="0"/>
              <a:t>process continues until the model achieves a desired level of accuracy on the training data</a:t>
            </a:r>
            <a:r>
              <a:rPr lang="en-US" sz="1800" dirty="0" smtClean="0"/>
              <a:t>.</a:t>
            </a:r>
          </a:p>
          <a:p>
            <a:endParaRPr lang="en-US" b="1" u="sng" dirty="0" smtClean="0"/>
          </a:p>
          <a:p>
            <a:r>
              <a:rPr lang="en-US" b="1" u="sng" dirty="0" smtClean="0"/>
              <a:t>Unsupervised </a:t>
            </a:r>
            <a:r>
              <a:rPr lang="en-US" b="1" u="sng" dirty="0"/>
              <a:t>Learning</a:t>
            </a:r>
          </a:p>
          <a:p>
            <a:r>
              <a:rPr lang="en-US" sz="1600" dirty="0"/>
              <a:t>In this model there is no labelled target data. </a:t>
            </a:r>
            <a:r>
              <a:rPr lang="en-US" sz="1600" dirty="0"/>
              <a:t>The algorithm clusters the data around </a:t>
            </a:r>
            <a:r>
              <a:rPr lang="en-US" sz="1600" dirty="0" smtClean="0"/>
              <a:t>pre-existing or attributes that are defined during the training. </a:t>
            </a:r>
            <a:endParaRPr lang="en-US" sz="1600" dirty="0"/>
          </a:p>
          <a:p>
            <a:endParaRPr lang="en-US" b="1" u="sng" dirty="0" smtClean="0"/>
          </a:p>
          <a:p>
            <a:r>
              <a:rPr lang="en-US" b="1" u="sng" dirty="0" smtClean="0"/>
              <a:t>Reinforcement </a:t>
            </a:r>
            <a:r>
              <a:rPr lang="en-US" b="1" u="sng" dirty="0"/>
              <a:t>Learning</a:t>
            </a:r>
          </a:p>
          <a:p>
            <a:r>
              <a:rPr lang="en-US" sz="1600" dirty="0" smtClean="0"/>
              <a:t>Training is done to learn specific target outputs and then algorithm </a:t>
            </a:r>
            <a:r>
              <a:rPr lang="en-US" sz="1600" dirty="0"/>
              <a:t>is exposed to an environment where it trains itself continually using trial and error. </a:t>
            </a:r>
            <a:r>
              <a:rPr lang="en-US" sz="1600" dirty="0" smtClean="0"/>
              <a:t>The algorithm evaluates its performance and modifies its behavior </a:t>
            </a:r>
            <a:r>
              <a:rPr lang="en-US" sz="1600" dirty="0"/>
              <a:t>to make </a:t>
            </a:r>
            <a:r>
              <a:rPr lang="en-US" sz="1600" dirty="0" smtClean="0"/>
              <a:t>accurate decisions.</a:t>
            </a:r>
            <a:endParaRPr lang="en-US" sz="1600" dirty="0"/>
          </a:p>
        </p:txBody>
      </p:sp>
    </p:spTree>
    <p:extLst>
      <p:ext uri="{BB962C8B-B14F-4D97-AF65-F5344CB8AC3E}">
        <p14:creationId xmlns:p14="http://schemas.microsoft.com/office/powerpoint/2010/main" val="2663402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chemeClr val="accent3">
                    <a:alpha val="90000"/>
                  </a:schemeClr>
                </a:solidFill>
              </a:rPr>
              <a:t>Regression</a:t>
            </a:r>
            <a:r>
              <a:rPr lang="en-US" smtClean="0"/>
              <a:t> algorithms</a:t>
            </a:r>
            <a:endParaRPr lang="en-US" dirty="0"/>
          </a:p>
        </p:txBody>
      </p:sp>
      <p:sp>
        <p:nvSpPr>
          <p:cNvPr id="3" name="Text Placeholder 2"/>
          <p:cNvSpPr>
            <a:spLocks noGrp="1"/>
          </p:cNvSpPr>
          <p:nvPr>
            <p:ph type="body" sz="quarter" idx="13"/>
          </p:nvPr>
        </p:nvSpPr>
        <p:spPr>
          <a:xfrm>
            <a:off x="471951" y="6185035"/>
            <a:ext cx="11248101" cy="222305"/>
          </a:xfrm>
        </p:spPr>
        <p:txBody>
          <a:bodyPr/>
          <a:lstStyle/>
          <a:p>
            <a:r>
              <a:rPr lang="en-US" dirty="0" smtClean="0"/>
              <a:t>Image from https</a:t>
            </a:r>
            <a:r>
              <a:rPr lang="en-US" dirty="0"/>
              <a:t>://</a:t>
            </a:r>
            <a:r>
              <a:rPr lang="en-US" dirty="0" smtClean="0"/>
              <a:t>en.wikipedia.org/wiki/Anscombe%27s_quartet  </a:t>
            </a:r>
            <a:r>
              <a:rPr lang="en-US" dirty="0"/>
              <a:t> </a:t>
            </a:r>
            <a:r>
              <a:rPr lang="en-US" u="sng" dirty="0">
                <a:hlinkClick r:id="rId3"/>
              </a:rPr>
              <a:t>Creative Commons Attribution-</a:t>
            </a:r>
            <a:r>
              <a:rPr lang="en-US" u="sng" dirty="0" err="1">
                <a:hlinkClick r:id="rId3"/>
              </a:rPr>
              <a:t>ShareAlike</a:t>
            </a:r>
            <a:r>
              <a:rPr lang="en-US" u="sng" dirty="0">
                <a:hlinkClick r:id="rId3"/>
              </a:rPr>
              <a:t> License</a:t>
            </a:r>
            <a:endParaRPr lang="en-US" dirty="0"/>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16</a:t>
            </a:fld>
            <a:endParaRPr lang="en-US" dirty="0">
              <a:solidFill>
                <a:prstClr val="white"/>
              </a:solidFill>
            </a:endParaRPr>
          </a:p>
        </p:txBody>
      </p:sp>
      <mc:AlternateContent xmlns:mc="http://schemas.openxmlformats.org/markup-compatibility/2006">
        <mc:Choice xmlns:a14="http://schemas.microsoft.com/office/drawing/2010/main" Requires="a14">
          <p:sp>
            <p:nvSpPr>
              <p:cNvPr id="12" name="Rectangle 11"/>
              <p:cNvSpPr/>
              <p:nvPr/>
            </p:nvSpPr>
            <p:spPr>
              <a:xfrm>
                <a:off x="471951" y="1052028"/>
                <a:ext cx="4121820" cy="4837350"/>
              </a:xfrm>
              <a:prstGeom prst="rect">
                <a:avLst/>
              </a:prstGeom>
            </p:spPr>
            <p:txBody>
              <a:bodyPr wrap="square">
                <a:spAutoFit/>
              </a:bodyPr>
              <a:lstStyle/>
              <a:p>
                <a:r>
                  <a:rPr lang="en-US" b="1" dirty="0" smtClean="0"/>
                  <a:t>Regression </a:t>
                </a:r>
                <a:r>
                  <a:rPr lang="en-US" b="1" dirty="0"/>
                  <a:t>analysis</a:t>
                </a:r>
                <a:r>
                  <a:rPr lang="en-US" dirty="0"/>
                  <a:t> is a </a:t>
                </a:r>
                <a:r>
                  <a:rPr lang="en-US" dirty="0" smtClean="0"/>
                  <a:t>statistical </a:t>
                </a:r>
                <a:r>
                  <a:rPr lang="en-US" dirty="0"/>
                  <a:t>processes for estimating the relationships </a:t>
                </a:r>
                <a:r>
                  <a:rPr lang="en-US" dirty="0" smtClean="0"/>
                  <a:t>between </a:t>
                </a:r>
                <a:r>
                  <a:rPr lang="en-US" dirty="0"/>
                  <a:t>a dependent variable and one or more independent variables (or 'predictors</a:t>
                </a:r>
                <a:r>
                  <a:rPr lang="en-US" dirty="0" smtClean="0"/>
                  <a:t>').</a:t>
                </a:r>
              </a:p>
              <a:p>
                <a:endParaRPr lang="en-US" b="1" dirty="0">
                  <a:latin typeface="Arial" panose="020B0604020202020204" pitchFamily="34" charset="0"/>
                </a:endParaRPr>
              </a:p>
              <a:p>
                <a:r>
                  <a:rPr lang="en-US" dirty="0" smtClean="0">
                    <a:latin typeface="Arial" panose="020B0604020202020204" pitchFamily="34" charset="0"/>
                  </a:rPr>
                  <a:t>Given a training set: </a:t>
                </a:r>
              </a:p>
              <a:p>
                <a:r>
                  <a:rPr lang="en-US" i="1" dirty="0" smtClean="0">
                    <a:latin typeface="Arial" panose="020B0604020202020204" pitchFamily="34" charset="0"/>
                  </a:rPr>
                  <a:t>Z – {{x</a:t>
                </a:r>
                <a:r>
                  <a:rPr lang="en-US" i="1" baseline="-25000" dirty="0">
                    <a:latin typeface="Arial" panose="020B0604020202020204" pitchFamily="34" charset="0"/>
                  </a:rPr>
                  <a:t>1</a:t>
                </a:r>
                <a:r>
                  <a:rPr lang="en-US" i="1" dirty="0" smtClean="0">
                    <a:latin typeface="Arial" panose="020B0604020202020204" pitchFamily="34" charset="0"/>
                  </a:rPr>
                  <a:t>, y</a:t>
                </a:r>
                <a:r>
                  <a:rPr lang="en-US" i="1" baseline="-25000" dirty="0">
                    <a:latin typeface="Arial" panose="020B0604020202020204" pitchFamily="34" charset="0"/>
                  </a:rPr>
                  <a:t>1</a:t>
                </a:r>
                <a:r>
                  <a:rPr lang="en-US" i="1" dirty="0" smtClean="0">
                    <a:latin typeface="Arial" panose="020B0604020202020204" pitchFamily="34" charset="0"/>
                  </a:rPr>
                  <a:t>}, …, {</a:t>
                </a:r>
                <a:r>
                  <a:rPr lang="en-US" i="1" dirty="0" err="1" smtClean="0">
                    <a:latin typeface="Arial" panose="020B0604020202020204" pitchFamily="34" charset="0"/>
                  </a:rPr>
                  <a:t>x</a:t>
                </a:r>
                <a:r>
                  <a:rPr lang="en-US" i="1" baseline="-25000" dirty="0" err="1">
                    <a:latin typeface="Arial" panose="020B0604020202020204" pitchFamily="34" charset="0"/>
                  </a:rPr>
                  <a:t>n</a:t>
                </a:r>
                <a:r>
                  <a:rPr lang="en-US" i="1" dirty="0" smtClean="0">
                    <a:latin typeface="Arial" panose="020B0604020202020204" pitchFamily="34" charset="0"/>
                  </a:rPr>
                  <a:t>, </a:t>
                </a:r>
                <a:r>
                  <a:rPr lang="en-US" i="1" dirty="0" err="1" smtClean="0">
                    <a:latin typeface="Arial" panose="020B0604020202020204" pitchFamily="34" charset="0"/>
                  </a:rPr>
                  <a:t>y</a:t>
                </a:r>
                <a:r>
                  <a:rPr lang="en-US" i="1" baseline="-25000" dirty="0" err="1" smtClean="0">
                    <a:latin typeface="Arial" panose="020B0604020202020204" pitchFamily="34" charset="0"/>
                  </a:rPr>
                  <a:t>n</a:t>
                </a:r>
                <a:r>
                  <a:rPr lang="en-US" i="1" dirty="0" smtClean="0">
                    <a:latin typeface="Arial" panose="020B0604020202020204" pitchFamily="34" charset="0"/>
                  </a:rPr>
                  <a:t>} </a:t>
                </a:r>
                <a:r>
                  <a:rPr lang="en-US" dirty="0" smtClean="0">
                    <a:latin typeface="Arial" panose="020B0604020202020204" pitchFamily="34" charset="0"/>
                  </a:rPr>
                  <a:t>where xi are features and </a:t>
                </a:r>
                <a:r>
                  <a:rPr lang="en-US" dirty="0" err="1" smtClean="0">
                    <a:latin typeface="Arial" panose="020B0604020202020204" pitchFamily="34" charset="0"/>
                  </a:rPr>
                  <a:t>yi</a:t>
                </a:r>
                <a:r>
                  <a:rPr lang="en-US" dirty="0" smtClean="0">
                    <a:latin typeface="Arial" panose="020B0604020202020204" pitchFamily="34" charset="0"/>
                  </a:rPr>
                  <a:t> are targets.</a:t>
                </a:r>
              </a:p>
              <a:p>
                <a:endParaRPr lang="en-US" dirty="0">
                  <a:latin typeface="Arial" panose="020B0604020202020204" pitchFamily="34" charset="0"/>
                </a:endParaRPr>
              </a:p>
              <a:p>
                <a:r>
                  <a:rPr lang="en-US" dirty="0" smtClean="0">
                    <a:latin typeface="Arial" panose="020B0604020202020204" pitchFamily="34" charset="0"/>
                  </a:rPr>
                  <a:t>The goal is to find f(x) using training so that:</a:t>
                </a:r>
                <a:endParaRPr lang="en-US" dirty="0">
                  <a:latin typeface="Arial" panose="020B0604020202020204" pitchFamily="34" charset="0"/>
                </a:endParaRPr>
              </a:p>
              <a:p>
                <a:r>
                  <a:rPr lang="en-US" dirty="0" smtClean="0">
                    <a:latin typeface="Arial" panose="020B0604020202020204" pitchFamily="34" charset="0"/>
                  </a:rPr>
                  <a:t>	min </a:t>
                </a:r>
                <a14:m>
                  <m:oMath xmlns:m="http://schemas.openxmlformats.org/officeDocument/2006/math">
                    <m:nary>
                      <m:naryPr>
                        <m:chr m:val="∑"/>
                        <m:limLoc m:val="subSup"/>
                        <m:supHide m:val="on"/>
                        <m:ctrlPr>
                          <a:rPr lang="en-US" i="1" smtClean="0">
                            <a:latin typeface="Cambria Math" panose="02040503050406030204" pitchFamily="18" charset="0"/>
                          </a:rPr>
                        </m:ctrlPr>
                      </m:naryPr>
                      <m:sub>
                        <m:d>
                          <m:dPr>
                            <m:ctrlPr>
                              <a:rPr lang="en-US" b="0" i="1" smtClean="0">
                                <a:latin typeface="Cambria Math" panose="02040503050406030204" pitchFamily="18" charset="0"/>
                              </a:rPr>
                            </m:ctrlPr>
                          </m:dPr>
                          <m:e>
                            <m:r>
                              <m:rPr>
                                <m:brk m:alnAt="9"/>
                              </m:rP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sub>
                      <m:sup/>
                      <m:e>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baseline="30000" smtClean="0">
                            <a:latin typeface="Cambria Math" panose="02040503050406030204" pitchFamily="18" charset="0"/>
                          </a:rPr>
                          <m:t>2</m:t>
                        </m:r>
                      </m:e>
                    </m:nary>
                  </m:oMath>
                </a14:m>
                <a:endParaRPr lang="en-US" dirty="0"/>
              </a:p>
              <a:p>
                <a:endParaRPr lang="en-US" dirty="0" smtClean="0">
                  <a:latin typeface="Arial" panose="020B0604020202020204" pitchFamily="34" charset="0"/>
                </a:endParaRPr>
              </a:p>
              <a:p>
                <a:r>
                  <a:rPr lang="en-US" dirty="0" smtClean="0">
                    <a:latin typeface="Arial" panose="020B0604020202020204" pitchFamily="34" charset="0"/>
                  </a:rPr>
                  <a:t>Find the function that minimizes the square of the error.</a:t>
                </a:r>
                <a:endParaRPr lang="en-US" dirty="0">
                  <a:latin typeface="Arial" panose="020B0604020202020204" pitchFamily="34" charset="0"/>
                </a:endParaRPr>
              </a:p>
            </p:txBody>
          </p:sp>
        </mc:Choice>
        <mc:Fallback>
          <p:sp>
            <p:nvSpPr>
              <p:cNvPr id="12" name="Rectangle 11"/>
              <p:cNvSpPr>
                <a:spLocks noRot="1" noChangeAspect="1" noMove="1" noResize="1" noEditPoints="1" noAdjustHandles="1" noChangeArrowheads="1" noChangeShapeType="1" noTextEdit="1"/>
              </p:cNvSpPr>
              <p:nvPr/>
            </p:nvSpPr>
            <p:spPr>
              <a:xfrm>
                <a:off x="471951" y="1052028"/>
                <a:ext cx="4121820" cy="4837350"/>
              </a:xfrm>
              <a:prstGeom prst="rect">
                <a:avLst/>
              </a:prstGeom>
              <a:blipFill rotWithShape="0">
                <a:blip r:embed="rId4"/>
                <a:stretch>
                  <a:fillRect l="-1182" t="-757" r="-2363" b="-1135"/>
                </a:stretch>
              </a:blipFill>
            </p:spPr>
            <p:txBody>
              <a:bodyPr/>
              <a:lstStyle/>
              <a:p>
                <a:r>
                  <a:rPr lang="en-US">
                    <a:noFill/>
                  </a:rPr>
                  <a:t> </a:t>
                </a:r>
              </a:p>
            </p:txBody>
          </p:sp>
        </mc:Fallback>
      </mc:AlternateContent>
      <p:pic>
        <p:nvPicPr>
          <p:cNvPr id="4098" name="Picture 2" descr="Image result for regression grap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9937" y="1208313"/>
            <a:ext cx="6630115" cy="4822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306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Decision</a:t>
            </a:r>
            <a:r>
              <a:rPr lang="en-US" dirty="0" smtClean="0"/>
              <a:t> Tree Learning</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17</a:t>
            </a:fld>
            <a:endParaRPr lang="en-US" dirty="0">
              <a:solidFill>
                <a:prstClr val="white"/>
              </a:solidFill>
            </a:endParaRPr>
          </a:p>
        </p:txBody>
      </p:sp>
      <p:sp>
        <p:nvSpPr>
          <p:cNvPr id="5" name="Content Placeholder 4"/>
          <p:cNvSpPr>
            <a:spLocks noGrp="1"/>
          </p:cNvSpPr>
          <p:nvPr>
            <p:ph sz="quarter" idx="15"/>
          </p:nvPr>
        </p:nvSpPr>
        <p:spPr>
          <a:xfrm>
            <a:off x="471951" y="1233488"/>
            <a:ext cx="4263335" cy="4649787"/>
          </a:xfrm>
        </p:spPr>
        <p:txBody>
          <a:bodyPr/>
          <a:lstStyle/>
          <a:p>
            <a:r>
              <a:rPr lang="en-US" sz="1800" dirty="0" smtClean="0"/>
              <a:t>The goal of decision tree learning is to construct a hierarchical set of rules that classify data into discreet labeled classes</a:t>
            </a:r>
          </a:p>
          <a:p>
            <a:endParaRPr lang="en-US" sz="1800" dirty="0"/>
          </a:p>
          <a:p>
            <a:r>
              <a:rPr lang="en-US" sz="1800" dirty="0"/>
              <a:t>It is a type of supervised learning algorithm that is mostly used for classification problems</a:t>
            </a:r>
            <a:r>
              <a:rPr lang="en-US" sz="1800" dirty="0" smtClean="0"/>
              <a:t>.</a:t>
            </a:r>
          </a:p>
          <a:p>
            <a:endParaRPr lang="en-US" sz="1800" dirty="0"/>
          </a:p>
          <a:p>
            <a:r>
              <a:rPr lang="en-US" sz="1800" dirty="0" smtClean="0"/>
              <a:t>Often used in rule base systems and it works well on category based </a:t>
            </a:r>
            <a:r>
              <a:rPr lang="en-US" sz="1800" dirty="0"/>
              <a:t>and </a:t>
            </a:r>
            <a:r>
              <a:rPr lang="en-US" sz="1800" dirty="0" smtClean="0"/>
              <a:t>continuously </a:t>
            </a:r>
            <a:r>
              <a:rPr lang="en-US" sz="1800" dirty="0"/>
              <a:t>dependent variables</a:t>
            </a:r>
            <a:endParaRPr lang="en-US" sz="1800" dirty="0"/>
          </a:p>
        </p:txBody>
      </p:sp>
      <p:pic>
        <p:nvPicPr>
          <p:cNvPr id="6146" name="Picture 2" descr="Image result for Decision tree site:inte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8813" y="1151392"/>
            <a:ext cx="7004473" cy="4731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47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304703"/>
            <a:ext cx="11248101" cy="1356397"/>
          </a:xfrm>
        </p:spPr>
        <p:txBody>
          <a:bodyPr/>
          <a:lstStyle/>
          <a:p>
            <a:r>
              <a:rPr lang="en-US" dirty="0" smtClean="0">
                <a:solidFill>
                  <a:schemeClr val="accent3">
                    <a:alpha val="90000"/>
                  </a:schemeClr>
                </a:solidFill>
              </a:rPr>
              <a:t>K - Nearest </a:t>
            </a:r>
            <a:r>
              <a:rPr lang="en-US" dirty="0"/>
              <a:t>neighbor algorithm</a:t>
            </a:r>
            <a:br>
              <a:rPr lang="en-US" dirty="0"/>
            </a:br>
            <a:endParaRPr lang="en-US" dirty="0"/>
          </a:p>
        </p:txBody>
      </p:sp>
      <p:sp>
        <p:nvSpPr>
          <p:cNvPr id="3" name="Text Placeholder 2"/>
          <p:cNvSpPr>
            <a:spLocks noGrp="1"/>
          </p:cNvSpPr>
          <p:nvPr>
            <p:ph type="body" sz="quarter" idx="13"/>
          </p:nvPr>
        </p:nvSpPr>
        <p:spPr>
          <a:xfrm>
            <a:off x="471951" y="6185035"/>
            <a:ext cx="11248101" cy="222305"/>
          </a:xfrm>
        </p:spPr>
        <p:txBody>
          <a:bodyPr/>
          <a:lstStyle/>
          <a:p>
            <a:r>
              <a:rPr lang="en-US" dirty="0">
                <a:hlinkClick r:id="rId3"/>
              </a:rPr>
              <a:t>https://</a:t>
            </a:r>
            <a:r>
              <a:rPr lang="en-US" dirty="0" smtClean="0">
                <a:hlinkClick r:id="rId3"/>
              </a:rPr>
              <a:t>en.wikipedia.org/wiki/K-nearest_neighbors_algorithm</a:t>
            </a:r>
            <a:r>
              <a:rPr lang="en-US" dirty="0" smtClean="0"/>
              <a:t> </a:t>
            </a:r>
            <a:r>
              <a:rPr lang="en-US" dirty="0"/>
              <a:t> </a:t>
            </a:r>
            <a:r>
              <a:rPr lang="en-US" u="sng" dirty="0">
                <a:hlinkClick r:id="rId4"/>
              </a:rPr>
              <a:t>Creative Commons Attribution-</a:t>
            </a:r>
            <a:r>
              <a:rPr lang="en-US" u="sng" dirty="0" err="1">
                <a:hlinkClick r:id="rId4"/>
              </a:rPr>
              <a:t>ShareAlike</a:t>
            </a:r>
            <a:r>
              <a:rPr lang="en-US" u="sng" dirty="0">
                <a:hlinkClick r:id="rId4"/>
              </a:rPr>
              <a:t> </a:t>
            </a:r>
            <a:r>
              <a:rPr lang="en-US" u="sng" dirty="0" smtClean="0">
                <a:hlinkClick r:id="rId4"/>
              </a:rPr>
              <a:t>License</a:t>
            </a:r>
            <a:endParaRPr lang="en-US" dirty="0"/>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18</a:t>
            </a:fld>
            <a:endParaRPr lang="en-US" dirty="0">
              <a:solidFill>
                <a:prstClr val="white"/>
              </a:solidFill>
            </a:endParaRPr>
          </a:p>
        </p:txBody>
      </p:sp>
      <p:sp>
        <p:nvSpPr>
          <p:cNvPr id="5" name="Content Placeholder 4"/>
          <p:cNvSpPr>
            <a:spLocks noGrp="1"/>
          </p:cNvSpPr>
          <p:nvPr>
            <p:ph sz="quarter" idx="15"/>
          </p:nvPr>
        </p:nvSpPr>
        <p:spPr>
          <a:xfrm>
            <a:off x="471950" y="1233488"/>
            <a:ext cx="5787335" cy="4649787"/>
          </a:xfrm>
        </p:spPr>
        <p:txBody>
          <a:bodyPr/>
          <a:lstStyle/>
          <a:p>
            <a:r>
              <a:rPr lang="en-US" sz="1800" dirty="0"/>
              <a:t>In </a:t>
            </a:r>
            <a:r>
              <a:rPr lang="en-US" sz="1800" i="1" dirty="0"/>
              <a:t>k-NN classification</a:t>
            </a:r>
            <a:r>
              <a:rPr lang="en-US" sz="1800" dirty="0"/>
              <a:t>, the output is a class membership. An object is classified by a majority vote of its neighbors, with the object being assigned to the class most common among its </a:t>
            </a:r>
            <a:r>
              <a:rPr lang="en-US" sz="1800" i="1" dirty="0"/>
              <a:t>k</a:t>
            </a:r>
            <a:r>
              <a:rPr lang="en-US" sz="1800" dirty="0"/>
              <a:t> nearest neighbors (</a:t>
            </a:r>
            <a:r>
              <a:rPr lang="en-US" sz="1800" i="1" dirty="0"/>
              <a:t>k</a:t>
            </a:r>
            <a:r>
              <a:rPr lang="en-US" sz="1800" dirty="0"/>
              <a:t> is a positive integer, typically small). If </a:t>
            </a:r>
            <a:r>
              <a:rPr lang="en-US" sz="1800" i="1" dirty="0"/>
              <a:t>k</a:t>
            </a:r>
            <a:r>
              <a:rPr lang="en-US" sz="1800" dirty="0"/>
              <a:t> = 1, then the object is simply assigned to the class of that single nearest neighbor</a:t>
            </a:r>
            <a:r>
              <a:rPr lang="en-US" sz="1800" dirty="0" smtClean="0"/>
              <a:t>.</a:t>
            </a:r>
          </a:p>
          <a:p>
            <a:endParaRPr lang="en-US" sz="1800" dirty="0"/>
          </a:p>
          <a:p>
            <a:r>
              <a:rPr lang="en-US" sz="1800" dirty="0" smtClean="0"/>
              <a:t>K is the number of neighbors to consider when labelling.</a:t>
            </a:r>
            <a:endParaRPr lang="en-US" sz="1800" dirty="0"/>
          </a:p>
          <a:p>
            <a:endParaRPr lang="en-US" sz="1800" dirty="0" smtClean="0"/>
          </a:p>
          <a:p>
            <a:endParaRPr lang="en-US" sz="1800" dirty="0"/>
          </a:p>
        </p:txBody>
      </p:sp>
      <p:pic>
        <p:nvPicPr>
          <p:cNvPr id="8194" name="Picture 2" descr="Image result for K - Nearest neighbo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4513" y="1606579"/>
            <a:ext cx="4315539" cy="39036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43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Naïve</a:t>
            </a:r>
            <a:r>
              <a:rPr lang="en-US" dirty="0" smtClean="0"/>
              <a:t> Bayes</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19</a:t>
            </a:fld>
            <a:endParaRPr lang="en-US" dirty="0">
              <a:solidFill>
                <a:prstClr val="white"/>
              </a:solidFill>
            </a:endParaRPr>
          </a:p>
        </p:txBody>
      </p:sp>
      <p:sp>
        <p:nvSpPr>
          <p:cNvPr id="5" name="Content Placeholder 4"/>
          <p:cNvSpPr>
            <a:spLocks noGrp="1"/>
          </p:cNvSpPr>
          <p:nvPr>
            <p:ph sz="quarter" idx="15"/>
          </p:nvPr>
        </p:nvSpPr>
        <p:spPr>
          <a:xfrm>
            <a:off x="471951" y="1233488"/>
            <a:ext cx="7605249" cy="4649787"/>
          </a:xfrm>
        </p:spPr>
        <p:txBody>
          <a:bodyPr/>
          <a:lstStyle/>
          <a:p>
            <a:r>
              <a:rPr lang="en-US" sz="1800" dirty="0" smtClean="0"/>
              <a:t>A </a:t>
            </a:r>
            <a:r>
              <a:rPr lang="en-US" sz="1800" dirty="0"/>
              <a:t>Naive Bayes classifier </a:t>
            </a:r>
            <a:r>
              <a:rPr lang="en-US" sz="1800" dirty="0" smtClean="0"/>
              <a:t>uses the conditional probability assumes that the predictors used to classify incoming data points are independent of each other.</a:t>
            </a:r>
            <a:endParaRPr lang="en-US" sz="1800" dirty="0"/>
          </a:p>
          <a:p>
            <a:r>
              <a:rPr lang="en-US" sz="1800" dirty="0" smtClean="0"/>
              <a:t>Performs well when </a:t>
            </a:r>
            <a:r>
              <a:rPr lang="en-US" sz="1800" dirty="0"/>
              <a:t>the dimensionality of the inputs is high</a:t>
            </a:r>
            <a:endParaRPr lang="en-US" sz="1800" dirty="0"/>
          </a:p>
        </p:txBody>
      </p:sp>
      <p:graphicFrame>
        <p:nvGraphicFramePr>
          <p:cNvPr id="6" name="Table 5"/>
          <p:cNvGraphicFramePr>
            <a:graphicFrameLocks noGrp="1"/>
          </p:cNvGraphicFramePr>
          <p:nvPr>
            <p:extLst>
              <p:ext uri="{D42A27DB-BD31-4B8C-83A1-F6EECF244321}">
                <p14:modId xmlns:p14="http://schemas.microsoft.com/office/powerpoint/2010/main" val="3635091886"/>
              </p:ext>
            </p:extLst>
          </p:nvPr>
        </p:nvGraphicFramePr>
        <p:xfrm>
          <a:off x="471951" y="2543012"/>
          <a:ext cx="2837306" cy="2706051"/>
        </p:xfrm>
        <a:graphic>
          <a:graphicData uri="http://schemas.openxmlformats.org/drawingml/2006/table">
            <a:tbl>
              <a:tblPr>
                <a:tableStyleId>{3C2FFA5D-87B4-456A-9821-1D502468CF0F}</a:tableStyleId>
              </a:tblPr>
              <a:tblGrid>
                <a:gridCol w="664993"/>
                <a:gridCol w="812770"/>
                <a:gridCol w="783215"/>
                <a:gridCol w="576328"/>
              </a:tblGrid>
              <a:tr h="335377">
                <a:tc>
                  <a:txBody>
                    <a:bodyPr/>
                    <a:lstStyle/>
                    <a:p>
                      <a:pPr algn="ctr"/>
                      <a:r>
                        <a:rPr lang="en-US" sz="1000" dirty="0">
                          <a:effectLst/>
                        </a:rPr>
                        <a:t>Humidity</a:t>
                      </a:r>
                      <a:endParaRPr lang="en-US" sz="1000" b="1" dirty="0">
                        <a:solidFill>
                          <a:srgbClr val="FFFFFF"/>
                        </a:solidFill>
                        <a:effectLst/>
                      </a:endParaRPr>
                    </a:p>
                  </a:txBody>
                  <a:tcPr marL="30388" marR="30388" marT="27349" marB="27349" anchor="ctr"/>
                </a:tc>
                <a:tc>
                  <a:txBody>
                    <a:bodyPr/>
                    <a:lstStyle/>
                    <a:p>
                      <a:pPr algn="ctr"/>
                      <a:r>
                        <a:rPr lang="en-US" sz="1000" dirty="0">
                          <a:effectLst/>
                        </a:rPr>
                        <a:t>Temperature</a:t>
                      </a:r>
                      <a:endParaRPr lang="en-US" sz="1000" b="1" dirty="0">
                        <a:solidFill>
                          <a:srgbClr val="FFFFFF"/>
                        </a:solidFill>
                        <a:effectLst/>
                      </a:endParaRPr>
                    </a:p>
                  </a:txBody>
                  <a:tcPr marL="30388" marR="30388" marT="27349" marB="27349" anchor="ctr"/>
                </a:tc>
                <a:tc>
                  <a:txBody>
                    <a:bodyPr/>
                    <a:lstStyle/>
                    <a:p>
                      <a:pPr algn="ctr"/>
                      <a:r>
                        <a:rPr lang="en-US" sz="1000">
                          <a:effectLst/>
                        </a:rPr>
                        <a:t>Wind Speed</a:t>
                      </a:r>
                      <a:endParaRPr lang="en-US" sz="1000" b="1">
                        <a:solidFill>
                          <a:srgbClr val="FFFFFF"/>
                        </a:solidFill>
                        <a:effectLst/>
                      </a:endParaRPr>
                    </a:p>
                  </a:txBody>
                  <a:tcPr marL="30388" marR="30388" marT="27349" marB="27349" anchor="ctr"/>
                </a:tc>
                <a:tc>
                  <a:txBody>
                    <a:bodyPr/>
                    <a:lstStyle/>
                    <a:p>
                      <a:pPr algn="ctr"/>
                      <a:r>
                        <a:rPr lang="en-US" sz="1000">
                          <a:effectLst/>
                        </a:rPr>
                        <a:t>Weather</a:t>
                      </a:r>
                      <a:endParaRPr lang="en-US" sz="1000" b="1">
                        <a:solidFill>
                          <a:srgbClr val="FFFFFF"/>
                        </a:solidFill>
                        <a:effectLst/>
                      </a:endParaRPr>
                    </a:p>
                  </a:txBody>
                  <a:tcPr marL="30388" marR="30388" marT="27349" marB="27349" anchor="ctr"/>
                </a:tc>
              </a:tr>
              <a:tr h="258436">
                <a:tc>
                  <a:txBody>
                    <a:bodyPr/>
                    <a:lstStyle/>
                    <a:p>
                      <a:pPr algn="l" fontAlgn="t"/>
                      <a:r>
                        <a:rPr lang="en-US" sz="1000">
                          <a:effectLst/>
                        </a:rPr>
                        <a:t>Humid</a:t>
                      </a:r>
                    </a:p>
                  </a:txBody>
                  <a:tcPr marL="30388" marR="30388" marT="27349" marB="27349"/>
                </a:tc>
                <a:tc>
                  <a:txBody>
                    <a:bodyPr/>
                    <a:lstStyle/>
                    <a:p>
                      <a:pPr algn="l" fontAlgn="t"/>
                      <a:r>
                        <a:rPr lang="en-US" sz="1000" dirty="0">
                          <a:effectLst/>
                        </a:rPr>
                        <a:t>Hot</a:t>
                      </a:r>
                    </a:p>
                  </a:txBody>
                  <a:tcPr marL="30388" marR="30388" marT="27349" marB="27349"/>
                </a:tc>
                <a:tc>
                  <a:txBody>
                    <a:bodyPr/>
                    <a:lstStyle/>
                    <a:p>
                      <a:pPr algn="l" fontAlgn="t"/>
                      <a:r>
                        <a:rPr lang="en-US" sz="1000" dirty="0">
                          <a:effectLst/>
                        </a:rPr>
                        <a:t>Fast</a:t>
                      </a:r>
                    </a:p>
                  </a:txBody>
                  <a:tcPr marL="30388" marR="30388" marT="27349" marB="27349"/>
                </a:tc>
                <a:tc>
                  <a:txBody>
                    <a:bodyPr/>
                    <a:lstStyle/>
                    <a:p>
                      <a:pPr algn="l" fontAlgn="t"/>
                      <a:r>
                        <a:rPr lang="en-US" sz="1000">
                          <a:effectLst/>
                        </a:rPr>
                        <a:t>Sunny</a:t>
                      </a:r>
                    </a:p>
                  </a:txBody>
                  <a:tcPr marL="30388" marR="30388" marT="27349" marB="27349"/>
                </a:tc>
              </a:tr>
              <a:tr h="258436">
                <a:tc>
                  <a:txBody>
                    <a:bodyPr/>
                    <a:lstStyle/>
                    <a:p>
                      <a:pPr algn="l" fontAlgn="t"/>
                      <a:r>
                        <a:rPr lang="en-US" sz="1000">
                          <a:effectLst/>
                        </a:rPr>
                        <a:t>Humid</a:t>
                      </a:r>
                    </a:p>
                  </a:txBody>
                  <a:tcPr marL="30388" marR="30388" marT="27349" marB="27349"/>
                </a:tc>
                <a:tc>
                  <a:txBody>
                    <a:bodyPr/>
                    <a:lstStyle/>
                    <a:p>
                      <a:pPr algn="l" fontAlgn="t"/>
                      <a:r>
                        <a:rPr lang="en-US" sz="1000">
                          <a:effectLst/>
                        </a:rPr>
                        <a:t>Hot</a:t>
                      </a:r>
                    </a:p>
                  </a:txBody>
                  <a:tcPr marL="30388" marR="30388" marT="27349" marB="27349"/>
                </a:tc>
                <a:tc>
                  <a:txBody>
                    <a:bodyPr/>
                    <a:lstStyle/>
                    <a:p>
                      <a:pPr algn="l" fontAlgn="t"/>
                      <a:r>
                        <a:rPr lang="en-US" sz="1000">
                          <a:effectLst/>
                        </a:rPr>
                        <a:t>Fast</a:t>
                      </a:r>
                    </a:p>
                  </a:txBody>
                  <a:tcPr marL="30388" marR="30388" marT="27349" marB="27349"/>
                </a:tc>
                <a:tc>
                  <a:txBody>
                    <a:bodyPr/>
                    <a:lstStyle/>
                    <a:p>
                      <a:pPr algn="l" fontAlgn="t"/>
                      <a:r>
                        <a:rPr lang="en-US" sz="1000">
                          <a:effectLst/>
                        </a:rPr>
                        <a:t>Sunny</a:t>
                      </a:r>
                    </a:p>
                  </a:txBody>
                  <a:tcPr marL="30388" marR="30388" marT="27349" marB="27349"/>
                </a:tc>
              </a:tr>
              <a:tr h="258436">
                <a:tc>
                  <a:txBody>
                    <a:bodyPr/>
                    <a:lstStyle/>
                    <a:p>
                      <a:pPr algn="l" fontAlgn="t"/>
                      <a:r>
                        <a:rPr lang="en-US" sz="1000">
                          <a:effectLst/>
                        </a:rPr>
                        <a:t>Humid</a:t>
                      </a:r>
                    </a:p>
                  </a:txBody>
                  <a:tcPr marL="30388" marR="30388" marT="27349" marB="27349"/>
                </a:tc>
                <a:tc>
                  <a:txBody>
                    <a:bodyPr/>
                    <a:lstStyle/>
                    <a:p>
                      <a:pPr algn="l" fontAlgn="t"/>
                      <a:r>
                        <a:rPr lang="en-US" sz="1000" dirty="0">
                          <a:effectLst/>
                        </a:rPr>
                        <a:t>Hot</a:t>
                      </a:r>
                    </a:p>
                  </a:txBody>
                  <a:tcPr marL="30388" marR="30388" marT="27349" marB="27349"/>
                </a:tc>
                <a:tc>
                  <a:txBody>
                    <a:bodyPr/>
                    <a:lstStyle/>
                    <a:p>
                      <a:pPr algn="l" fontAlgn="t"/>
                      <a:r>
                        <a:rPr lang="en-US" sz="1000">
                          <a:effectLst/>
                        </a:rPr>
                        <a:t>Slow</a:t>
                      </a:r>
                    </a:p>
                  </a:txBody>
                  <a:tcPr marL="30388" marR="30388" marT="27349" marB="27349"/>
                </a:tc>
                <a:tc>
                  <a:txBody>
                    <a:bodyPr/>
                    <a:lstStyle/>
                    <a:p>
                      <a:pPr algn="l" fontAlgn="t"/>
                      <a:r>
                        <a:rPr lang="en-US" sz="1000">
                          <a:effectLst/>
                        </a:rPr>
                        <a:t>Sunny</a:t>
                      </a:r>
                    </a:p>
                  </a:txBody>
                  <a:tcPr marL="30388" marR="30388" marT="27349" marB="27349"/>
                </a:tc>
              </a:tr>
              <a:tr h="335377">
                <a:tc>
                  <a:txBody>
                    <a:bodyPr/>
                    <a:lstStyle/>
                    <a:p>
                      <a:pPr algn="l" fontAlgn="t"/>
                      <a:r>
                        <a:rPr lang="en-US" sz="1000">
                          <a:effectLst/>
                        </a:rPr>
                        <a:t>Not Humid</a:t>
                      </a:r>
                    </a:p>
                  </a:txBody>
                  <a:tcPr marL="30388" marR="30388" marT="27349" marB="27349"/>
                </a:tc>
                <a:tc>
                  <a:txBody>
                    <a:bodyPr/>
                    <a:lstStyle/>
                    <a:p>
                      <a:pPr algn="l" fontAlgn="t"/>
                      <a:r>
                        <a:rPr lang="en-US" sz="1000">
                          <a:effectLst/>
                        </a:rPr>
                        <a:t>Cold</a:t>
                      </a:r>
                    </a:p>
                  </a:txBody>
                  <a:tcPr marL="30388" marR="30388" marT="27349" marB="27349"/>
                </a:tc>
                <a:tc>
                  <a:txBody>
                    <a:bodyPr/>
                    <a:lstStyle/>
                    <a:p>
                      <a:pPr algn="l" fontAlgn="t"/>
                      <a:r>
                        <a:rPr lang="en-US" sz="1000">
                          <a:effectLst/>
                        </a:rPr>
                        <a:t>Fast</a:t>
                      </a:r>
                    </a:p>
                  </a:txBody>
                  <a:tcPr marL="30388" marR="30388" marT="27349" marB="27349"/>
                </a:tc>
                <a:tc>
                  <a:txBody>
                    <a:bodyPr/>
                    <a:lstStyle/>
                    <a:p>
                      <a:pPr algn="l" fontAlgn="t"/>
                      <a:r>
                        <a:rPr lang="en-US" sz="1000" dirty="0">
                          <a:effectLst/>
                        </a:rPr>
                        <a:t>Sunny</a:t>
                      </a:r>
                    </a:p>
                  </a:txBody>
                  <a:tcPr marL="30388" marR="30388" marT="27349" marB="27349"/>
                </a:tc>
              </a:tr>
              <a:tr h="335377">
                <a:tc>
                  <a:txBody>
                    <a:bodyPr/>
                    <a:lstStyle/>
                    <a:p>
                      <a:pPr algn="l" fontAlgn="t"/>
                      <a:r>
                        <a:rPr lang="en-US" sz="1000">
                          <a:effectLst/>
                        </a:rPr>
                        <a:t>Not Humid</a:t>
                      </a:r>
                    </a:p>
                  </a:txBody>
                  <a:tcPr marL="30388" marR="30388" marT="27349" marB="27349"/>
                </a:tc>
                <a:tc>
                  <a:txBody>
                    <a:bodyPr/>
                    <a:lstStyle/>
                    <a:p>
                      <a:pPr algn="l" fontAlgn="t"/>
                      <a:r>
                        <a:rPr lang="en-US" sz="1000">
                          <a:effectLst/>
                        </a:rPr>
                        <a:t>Hot</a:t>
                      </a:r>
                    </a:p>
                  </a:txBody>
                  <a:tcPr marL="30388" marR="30388" marT="27349" marB="27349"/>
                </a:tc>
                <a:tc>
                  <a:txBody>
                    <a:bodyPr/>
                    <a:lstStyle/>
                    <a:p>
                      <a:pPr algn="l" fontAlgn="t"/>
                      <a:r>
                        <a:rPr lang="en-US" sz="1000">
                          <a:effectLst/>
                        </a:rPr>
                        <a:t>Slow</a:t>
                      </a:r>
                    </a:p>
                  </a:txBody>
                  <a:tcPr marL="30388" marR="30388" marT="27349" marB="27349"/>
                </a:tc>
                <a:tc>
                  <a:txBody>
                    <a:bodyPr/>
                    <a:lstStyle/>
                    <a:p>
                      <a:pPr algn="l" fontAlgn="t"/>
                      <a:r>
                        <a:rPr lang="en-US" sz="1000">
                          <a:effectLst/>
                        </a:rPr>
                        <a:t>Rainy</a:t>
                      </a:r>
                    </a:p>
                  </a:txBody>
                  <a:tcPr marL="30388" marR="30388" marT="27349" marB="27349"/>
                </a:tc>
              </a:tr>
              <a:tr h="335377">
                <a:tc>
                  <a:txBody>
                    <a:bodyPr/>
                    <a:lstStyle/>
                    <a:p>
                      <a:pPr algn="l" fontAlgn="t"/>
                      <a:r>
                        <a:rPr lang="en-US" sz="1000">
                          <a:effectLst/>
                        </a:rPr>
                        <a:t>Not Humid</a:t>
                      </a:r>
                    </a:p>
                  </a:txBody>
                  <a:tcPr marL="30388" marR="30388" marT="27349" marB="27349"/>
                </a:tc>
                <a:tc>
                  <a:txBody>
                    <a:bodyPr/>
                    <a:lstStyle/>
                    <a:p>
                      <a:pPr algn="l" fontAlgn="t"/>
                      <a:r>
                        <a:rPr lang="en-US" sz="1000">
                          <a:effectLst/>
                        </a:rPr>
                        <a:t>Cold</a:t>
                      </a:r>
                    </a:p>
                  </a:txBody>
                  <a:tcPr marL="30388" marR="30388" marT="27349" marB="27349"/>
                </a:tc>
                <a:tc>
                  <a:txBody>
                    <a:bodyPr/>
                    <a:lstStyle/>
                    <a:p>
                      <a:pPr algn="l" fontAlgn="t"/>
                      <a:r>
                        <a:rPr lang="en-US" sz="1000">
                          <a:effectLst/>
                        </a:rPr>
                        <a:t>Fast</a:t>
                      </a:r>
                    </a:p>
                  </a:txBody>
                  <a:tcPr marL="30388" marR="30388" marT="27349" marB="27349"/>
                </a:tc>
                <a:tc>
                  <a:txBody>
                    <a:bodyPr/>
                    <a:lstStyle/>
                    <a:p>
                      <a:pPr algn="l" fontAlgn="t"/>
                      <a:r>
                        <a:rPr lang="en-US" sz="1000">
                          <a:effectLst/>
                        </a:rPr>
                        <a:t>Rainy</a:t>
                      </a:r>
                    </a:p>
                  </a:txBody>
                  <a:tcPr marL="30388" marR="30388" marT="27349" marB="27349"/>
                </a:tc>
              </a:tr>
              <a:tr h="258436">
                <a:tc>
                  <a:txBody>
                    <a:bodyPr/>
                    <a:lstStyle/>
                    <a:p>
                      <a:pPr algn="l" fontAlgn="t"/>
                      <a:r>
                        <a:rPr lang="en-US" sz="1000">
                          <a:effectLst/>
                        </a:rPr>
                        <a:t>Humid</a:t>
                      </a:r>
                    </a:p>
                  </a:txBody>
                  <a:tcPr marL="30388" marR="30388" marT="27349" marB="27349"/>
                </a:tc>
                <a:tc>
                  <a:txBody>
                    <a:bodyPr/>
                    <a:lstStyle/>
                    <a:p>
                      <a:pPr algn="l" fontAlgn="t"/>
                      <a:r>
                        <a:rPr lang="en-US" sz="1000">
                          <a:effectLst/>
                        </a:rPr>
                        <a:t>Hot</a:t>
                      </a:r>
                    </a:p>
                  </a:txBody>
                  <a:tcPr marL="30388" marR="30388" marT="27349" marB="27349"/>
                </a:tc>
                <a:tc>
                  <a:txBody>
                    <a:bodyPr/>
                    <a:lstStyle/>
                    <a:p>
                      <a:pPr algn="l" fontAlgn="t"/>
                      <a:r>
                        <a:rPr lang="en-US" sz="1000">
                          <a:effectLst/>
                        </a:rPr>
                        <a:t>Slow</a:t>
                      </a:r>
                    </a:p>
                  </a:txBody>
                  <a:tcPr marL="30388" marR="30388" marT="27349" marB="27349"/>
                </a:tc>
                <a:tc>
                  <a:txBody>
                    <a:bodyPr/>
                    <a:lstStyle/>
                    <a:p>
                      <a:pPr algn="l" fontAlgn="t"/>
                      <a:r>
                        <a:rPr lang="en-US" sz="1000">
                          <a:effectLst/>
                        </a:rPr>
                        <a:t>Rainy</a:t>
                      </a:r>
                    </a:p>
                  </a:txBody>
                  <a:tcPr marL="30388" marR="30388" marT="27349" marB="27349"/>
                </a:tc>
              </a:tr>
              <a:tr h="258436">
                <a:tc>
                  <a:txBody>
                    <a:bodyPr/>
                    <a:lstStyle/>
                    <a:p>
                      <a:pPr algn="l" fontAlgn="t"/>
                      <a:r>
                        <a:rPr lang="en-US" sz="1000">
                          <a:effectLst/>
                        </a:rPr>
                        <a:t>Humid</a:t>
                      </a:r>
                    </a:p>
                  </a:txBody>
                  <a:tcPr marL="30388" marR="30388" marT="27349" marB="27349"/>
                </a:tc>
                <a:tc>
                  <a:txBody>
                    <a:bodyPr/>
                    <a:lstStyle/>
                    <a:p>
                      <a:pPr algn="l" fontAlgn="t"/>
                      <a:r>
                        <a:rPr lang="en-US" sz="1000" dirty="0">
                          <a:effectLst/>
                        </a:rPr>
                        <a:t>Cold</a:t>
                      </a:r>
                    </a:p>
                  </a:txBody>
                  <a:tcPr marL="30388" marR="30388" marT="27349" marB="27349"/>
                </a:tc>
                <a:tc>
                  <a:txBody>
                    <a:bodyPr/>
                    <a:lstStyle/>
                    <a:p>
                      <a:pPr algn="l" fontAlgn="t"/>
                      <a:r>
                        <a:rPr lang="en-US" sz="1000">
                          <a:effectLst/>
                        </a:rPr>
                        <a:t>Slow</a:t>
                      </a:r>
                    </a:p>
                  </a:txBody>
                  <a:tcPr marL="30388" marR="30388" marT="27349" marB="27349"/>
                </a:tc>
                <a:tc>
                  <a:txBody>
                    <a:bodyPr/>
                    <a:lstStyle/>
                    <a:p>
                      <a:pPr algn="l" fontAlgn="t"/>
                      <a:r>
                        <a:rPr lang="en-US" sz="1000" dirty="0">
                          <a:effectLst/>
                        </a:rPr>
                        <a:t>Rainy</a:t>
                      </a:r>
                    </a:p>
                  </a:txBody>
                  <a:tcPr marL="30388" marR="30388" marT="27349" marB="27349"/>
                </a:tc>
              </a:tr>
            </a:tbl>
          </a:graphicData>
        </a:graphic>
      </p:graphicFrame>
      <p:pic>
        <p:nvPicPr>
          <p:cNvPr id="7170" name="Picture 2" descr="Image of a mathematical equ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5118" y="1029068"/>
            <a:ext cx="7143750" cy="20478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p:cNvGraphicFramePr>
            <a:graphicFrameLocks noGrp="1"/>
          </p:cNvGraphicFramePr>
          <p:nvPr>
            <p:extLst>
              <p:ext uri="{D42A27DB-BD31-4B8C-83A1-F6EECF244321}">
                <p14:modId xmlns:p14="http://schemas.microsoft.com/office/powerpoint/2010/main" val="45169718"/>
              </p:ext>
            </p:extLst>
          </p:nvPr>
        </p:nvGraphicFramePr>
        <p:xfrm>
          <a:off x="471951" y="5301132"/>
          <a:ext cx="2837307" cy="786563"/>
        </p:xfrm>
        <a:graphic>
          <a:graphicData uri="http://schemas.openxmlformats.org/drawingml/2006/table">
            <a:tbl>
              <a:tblPr>
                <a:tableStyleId>{3C2FFA5D-87B4-456A-9821-1D502468CF0F}</a:tableStyleId>
              </a:tblPr>
              <a:tblGrid>
                <a:gridCol w="725477"/>
                <a:gridCol w="696189"/>
                <a:gridCol w="697182"/>
                <a:gridCol w="718459"/>
              </a:tblGrid>
              <a:tr h="497003">
                <a:tc>
                  <a:txBody>
                    <a:bodyPr/>
                    <a:lstStyle/>
                    <a:p>
                      <a:pPr algn="ctr"/>
                      <a:r>
                        <a:rPr lang="en-US" sz="1000" dirty="0">
                          <a:effectLst/>
                        </a:rPr>
                        <a:t>Humidity %</a:t>
                      </a:r>
                      <a:endParaRPr lang="en-US" sz="1000" b="1" dirty="0">
                        <a:solidFill>
                          <a:srgbClr val="FFFFFF"/>
                        </a:solidFill>
                        <a:effectLst/>
                      </a:endParaRPr>
                    </a:p>
                  </a:txBody>
                  <a:tcPr marL="76200" marR="76200" marT="68580" marB="68580" anchor="ctr"/>
                </a:tc>
                <a:tc>
                  <a:txBody>
                    <a:bodyPr/>
                    <a:lstStyle/>
                    <a:p>
                      <a:pPr algn="ctr"/>
                      <a:r>
                        <a:rPr lang="en-US" sz="1000" dirty="0" smtClean="0">
                          <a:effectLst/>
                        </a:rPr>
                        <a:t>Temp (C</a:t>
                      </a:r>
                      <a:r>
                        <a:rPr lang="en-US" sz="1000" dirty="0">
                          <a:effectLst/>
                        </a:rPr>
                        <a:t>)</a:t>
                      </a:r>
                      <a:endParaRPr lang="en-US" sz="1000" b="1" dirty="0">
                        <a:solidFill>
                          <a:srgbClr val="FFFFFF"/>
                        </a:solidFill>
                        <a:effectLst/>
                      </a:endParaRPr>
                    </a:p>
                  </a:txBody>
                  <a:tcPr marL="76200" marR="76200" marT="68580" marB="68580" anchor="ctr"/>
                </a:tc>
                <a:tc>
                  <a:txBody>
                    <a:bodyPr/>
                    <a:lstStyle/>
                    <a:p>
                      <a:pPr algn="ctr"/>
                      <a:r>
                        <a:rPr lang="en-US" sz="1000" dirty="0" smtClean="0">
                          <a:effectLst/>
                        </a:rPr>
                        <a:t>Wind</a:t>
                      </a:r>
                      <a:endParaRPr lang="en-US" sz="1000" b="1" dirty="0">
                        <a:solidFill>
                          <a:srgbClr val="FFFFFF"/>
                        </a:solidFill>
                        <a:effectLst/>
                      </a:endParaRPr>
                    </a:p>
                  </a:txBody>
                  <a:tcPr marL="76200" marR="76200" marT="68580" marB="68580" anchor="ctr"/>
                </a:tc>
                <a:tc>
                  <a:txBody>
                    <a:bodyPr/>
                    <a:lstStyle/>
                    <a:p>
                      <a:pPr algn="ctr"/>
                      <a:r>
                        <a:rPr lang="en-US" sz="1000" dirty="0">
                          <a:effectLst/>
                        </a:rPr>
                        <a:t>Weather</a:t>
                      </a:r>
                      <a:endParaRPr lang="en-US" sz="1000" b="1" dirty="0">
                        <a:solidFill>
                          <a:srgbClr val="FFFFFF"/>
                        </a:solidFill>
                        <a:effectLst/>
                      </a:endParaRPr>
                    </a:p>
                  </a:txBody>
                  <a:tcPr marL="76200" marR="76200" marT="68580" marB="68580" anchor="ctr"/>
                </a:tc>
              </a:tr>
              <a:tr h="269802">
                <a:tc>
                  <a:txBody>
                    <a:bodyPr/>
                    <a:lstStyle/>
                    <a:p>
                      <a:pPr algn="l" fontAlgn="t"/>
                      <a:r>
                        <a:rPr lang="en-US" sz="1000">
                          <a:effectLst/>
                        </a:rPr>
                        <a:t>Humid</a:t>
                      </a:r>
                    </a:p>
                  </a:txBody>
                  <a:tcPr marL="76200" marR="76200" marT="68580" marB="68580"/>
                </a:tc>
                <a:tc>
                  <a:txBody>
                    <a:bodyPr/>
                    <a:lstStyle/>
                    <a:p>
                      <a:pPr algn="l" fontAlgn="t"/>
                      <a:r>
                        <a:rPr lang="en-US" sz="1000">
                          <a:effectLst/>
                        </a:rPr>
                        <a:t>Cold</a:t>
                      </a:r>
                    </a:p>
                  </a:txBody>
                  <a:tcPr marL="76200" marR="76200" marT="68580" marB="68580"/>
                </a:tc>
                <a:tc>
                  <a:txBody>
                    <a:bodyPr/>
                    <a:lstStyle/>
                    <a:p>
                      <a:pPr algn="l" fontAlgn="t"/>
                      <a:r>
                        <a:rPr lang="en-US" sz="1000">
                          <a:effectLst/>
                        </a:rPr>
                        <a:t>Fast</a:t>
                      </a:r>
                    </a:p>
                  </a:txBody>
                  <a:tcPr marL="76200" marR="76200" marT="68580" marB="68580"/>
                </a:tc>
                <a:tc>
                  <a:txBody>
                    <a:bodyPr/>
                    <a:lstStyle/>
                    <a:p>
                      <a:pPr algn="l" fontAlgn="t"/>
                      <a:r>
                        <a:rPr lang="en-US" sz="1000" dirty="0">
                          <a:effectLst/>
                        </a:rPr>
                        <a:t>?</a:t>
                      </a:r>
                    </a:p>
                  </a:txBody>
                  <a:tcPr marL="76200" marR="76200" marT="68580" marB="68580"/>
                </a:tc>
              </a:tr>
            </a:tbl>
          </a:graphicData>
        </a:graphic>
      </p:graphicFrame>
      <p:sp>
        <p:nvSpPr>
          <p:cNvPr id="8" name="Rectangle 7"/>
          <p:cNvSpPr/>
          <p:nvPr/>
        </p:nvSpPr>
        <p:spPr>
          <a:xfrm>
            <a:off x="3631967" y="3473131"/>
            <a:ext cx="8088085" cy="2462213"/>
          </a:xfrm>
          <a:prstGeom prst="rect">
            <a:avLst/>
          </a:prstGeom>
        </p:spPr>
        <p:txBody>
          <a:bodyPr wrap="square">
            <a:spAutoFit/>
          </a:bodyPr>
          <a:lstStyle/>
          <a:p>
            <a:r>
              <a:rPr lang="en-US" sz="1400" b="1" dirty="0"/>
              <a:t>Recommendation System:</a:t>
            </a:r>
            <a:r>
              <a:rPr lang="en-US" sz="1400" dirty="0"/>
              <a:t> Naive Bayes classifiers are used in various inferencing systems for making certain recommendations to users out of a list of possible options.</a:t>
            </a:r>
          </a:p>
          <a:p>
            <a:r>
              <a:rPr lang="en-US" sz="1400" b="1" dirty="0"/>
              <a:t>Real-Time Prediction:</a:t>
            </a:r>
            <a:r>
              <a:rPr lang="en-US" sz="1400" dirty="0"/>
              <a:t> Naive Bayes is a fast algorithm, which makes it an ideal fit for making predictions in real time.</a:t>
            </a:r>
          </a:p>
          <a:p>
            <a:r>
              <a:rPr lang="en-US" sz="1400" b="1" dirty="0"/>
              <a:t>Multiclass Prediction:</a:t>
            </a:r>
            <a:r>
              <a:rPr lang="en-US" sz="1400" dirty="0"/>
              <a:t> This algorithm is also well-known for its multiclass prediction feature. Here, we can predict the probability of multiple classes of the target variable.</a:t>
            </a:r>
          </a:p>
          <a:p>
            <a:r>
              <a:rPr lang="en-US" sz="1400" b="1" dirty="0"/>
              <a:t>Sentiment Analysis:</a:t>
            </a:r>
            <a:r>
              <a:rPr lang="en-US" sz="1400" dirty="0"/>
              <a:t> Naive Bayes is used in sentiment analysis on social networking datasets like Twitter* and Facebook* to identify positive and negative customer sentiments.</a:t>
            </a:r>
          </a:p>
          <a:p>
            <a:r>
              <a:rPr lang="en-US" sz="1400" b="1" dirty="0"/>
              <a:t>Text Classification:</a:t>
            </a:r>
            <a:r>
              <a:rPr lang="en-US" sz="1400" dirty="0"/>
              <a:t> Naive Bayes classifiers are frequently used in text classification and provide a high success rate, as compared to other algorithms.</a:t>
            </a:r>
          </a:p>
          <a:p>
            <a:r>
              <a:rPr lang="en-US" sz="1400" b="1" dirty="0"/>
              <a:t>Spam Filtering: </a:t>
            </a:r>
            <a:r>
              <a:rPr lang="en-US" sz="1400" dirty="0"/>
              <a:t>Naive Bayes is widely used </a:t>
            </a:r>
            <a:r>
              <a:rPr lang="en-US" sz="1400" dirty="0" smtClean="0"/>
              <a:t>in spam </a:t>
            </a:r>
            <a:r>
              <a:rPr lang="en-US" sz="1400" dirty="0"/>
              <a:t>filtering for identifying spam email.</a:t>
            </a:r>
          </a:p>
        </p:txBody>
      </p:sp>
    </p:spTree>
    <p:extLst>
      <p:ext uri="{BB962C8B-B14F-4D97-AF65-F5344CB8AC3E}">
        <p14:creationId xmlns:p14="http://schemas.microsoft.com/office/powerpoint/2010/main" val="3903728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05" name="Group 104"/>
          <p:cNvGrpSpPr/>
          <p:nvPr/>
        </p:nvGrpSpPr>
        <p:grpSpPr>
          <a:xfrm>
            <a:off x="873549" y="2885256"/>
            <a:ext cx="9546532" cy="2482344"/>
            <a:chOff x="-1728742" y="3438466"/>
            <a:chExt cx="7001329" cy="2930546"/>
          </a:xfrm>
        </p:grpSpPr>
        <p:sp>
          <p:nvSpPr>
            <p:cNvPr id="106" name="Title 3"/>
            <p:cNvSpPr txBox="1">
              <a:spLocks/>
            </p:cNvSpPr>
            <p:nvPr/>
          </p:nvSpPr>
          <p:spPr bwMode="auto">
            <a:xfrm>
              <a:off x="-1728742" y="3438466"/>
              <a:ext cx="7001329" cy="799659"/>
            </a:xfrm>
            <a:prstGeom prst="rect">
              <a:avLst/>
            </a:prstGeom>
            <a:noFill/>
            <a:ln w="9525">
              <a:noFill/>
              <a:miter lim="800000"/>
              <a:headEnd/>
              <a:tailEnd/>
            </a:ln>
            <a:effectLst/>
          </p:spPr>
          <p:txBody>
            <a:bodyPr vert="horz" wrap="square" lIns="67921" tIns="33960" rIns="67921" bIns="33960" numCol="1" anchor="ctr" anchorCtr="0" compatLnSpc="1">
              <a:prstTxWarp prst="textNoShape">
                <a:avLst/>
              </a:prstTxWarp>
            </a:bodyPr>
            <a:lstStyle>
              <a:lvl1pPr algn="l" rtl="0" eaLnBrk="1" fontAlgn="base" hangingPunct="1">
                <a:lnSpc>
                  <a:spcPct val="75000"/>
                </a:lnSpc>
                <a:spcBef>
                  <a:spcPct val="0"/>
                </a:spcBef>
                <a:spcAft>
                  <a:spcPct val="0"/>
                </a:spcAft>
                <a:defRPr sz="8178">
                  <a:solidFill>
                    <a:schemeClr val="tx1">
                      <a:alpha val="80000"/>
                    </a:schemeClr>
                  </a:solidFill>
                  <a:effectLst/>
                  <a:latin typeface="+mj-lt"/>
                  <a:ea typeface="+mj-ea"/>
                  <a:cs typeface="+mj-cs"/>
                </a:defRPr>
              </a:lvl1pPr>
              <a:lvl2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2pPr>
              <a:lvl3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3pPr>
              <a:lvl4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4pPr>
              <a:lvl5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5pPr>
              <a:lvl6pPr marL="67738"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6pPr>
              <a:lvl7pPr marL="135474"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7pPr>
              <a:lvl8pPr marL="203211"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8pPr>
              <a:lvl9pPr marL="270949"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9pPr>
            </a:lstStyle>
            <a:p>
              <a:pPr defTabSz="774538">
                <a:lnSpc>
                  <a:spcPct val="65000"/>
                </a:lnSpc>
              </a:pPr>
              <a:r>
                <a:rPr lang="en-US" sz="6900" kern="0" dirty="0">
                  <a:solidFill>
                    <a:schemeClr val="tx1"/>
                  </a:solidFill>
                  <a:effectLst>
                    <a:outerShdw blurRad="431800" algn="ctr" rotWithShape="0">
                      <a:prstClr val="black"/>
                    </a:outerShdw>
                  </a:effectLst>
                </a:rPr>
                <a:t>Predictive </a:t>
              </a:r>
              <a:r>
                <a:rPr lang="en-US" sz="6900" kern="0" dirty="0" smtClean="0">
                  <a:solidFill>
                    <a:schemeClr val="tx1"/>
                  </a:solidFill>
                  <a:effectLst>
                    <a:outerShdw blurRad="431800" algn="ctr" rotWithShape="0">
                      <a:prstClr val="black"/>
                    </a:outerShdw>
                  </a:effectLst>
                </a:rPr>
                <a:t>Analytics &amp; Computer Vision</a:t>
              </a:r>
              <a:endParaRPr lang="en-US" sz="6900" kern="0" dirty="0">
                <a:solidFill>
                  <a:schemeClr val="tx1"/>
                </a:solidFill>
                <a:effectLst>
                  <a:outerShdw blurRad="431800" algn="ctr" rotWithShape="0">
                    <a:prstClr val="black"/>
                  </a:outerShdw>
                </a:effectLst>
              </a:endParaRPr>
            </a:p>
            <a:p>
              <a:pPr defTabSz="774538">
                <a:lnSpc>
                  <a:spcPct val="65000"/>
                </a:lnSpc>
              </a:pPr>
              <a:r>
                <a:rPr lang="en-US" sz="11500" kern="0" dirty="0" smtClean="0">
                  <a:solidFill>
                    <a:srgbClr val="F3D54E"/>
                  </a:solidFill>
                  <a:effectLst>
                    <a:outerShdw blurRad="431800" algn="ctr" rotWithShape="0">
                      <a:prstClr val="black"/>
                    </a:outerShdw>
                  </a:effectLst>
                </a:rPr>
                <a:t>Industrial </a:t>
              </a:r>
              <a:r>
                <a:rPr lang="en-US" sz="11500" kern="0" dirty="0" err="1" smtClean="0">
                  <a:solidFill>
                    <a:srgbClr val="F3D54E"/>
                  </a:solidFill>
                  <a:effectLst>
                    <a:outerShdw blurRad="431800" algn="ctr" rotWithShape="0">
                      <a:prstClr val="black"/>
                    </a:outerShdw>
                  </a:effectLst>
                </a:rPr>
                <a:t>IoT</a:t>
              </a:r>
              <a:endParaRPr lang="en-US" sz="11500" kern="0" dirty="0">
                <a:solidFill>
                  <a:srgbClr val="F3D54E"/>
                </a:solidFill>
                <a:effectLst>
                  <a:outerShdw blurRad="431800" algn="ctr" rotWithShape="0">
                    <a:prstClr val="black"/>
                  </a:outerShdw>
                </a:effectLst>
              </a:endParaRPr>
            </a:p>
          </p:txBody>
        </p:sp>
        <p:sp>
          <p:nvSpPr>
            <p:cNvPr id="107" name="Content Placeholder 4"/>
            <p:cNvSpPr txBox="1">
              <a:spLocks/>
            </p:cNvSpPr>
            <p:nvPr/>
          </p:nvSpPr>
          <p:spPr bwMode="auto">
            <a:xfrm>
              <a:off x="-1728742" y="5285240"/>
              <a:ext cx="5670994" cy="1083772"/>
            </a:xfrm>
            <a:prstGeom prst="rect">
              <a:avLst/>
            </a:prstGeom>
            <a:noFill/>
            <a:ln w="9525">
              <a:noFill/>
              <a:miter lim="800000"/>
              <a:headEnd/>
              <a:tailEnd/>
            </a:ln>
            <a:effectLst/>
          </p:spPr>
          <p:txBody>
            <a:bodyPr vert="horz" wrap="square" lIns="67921" tIns="33960" rIns="67921" bIns="33960" numCol="1" anchor="t" anchorCtr="0" compatLnSpc="1">
              <a:prstTxWarp prst="textNoShape">
                <a:avLst/>
              </a:prstTxWarp>
            </a:bodyPr>
            <a:lstStyle>
              <a:lvl1pPr marL="203203" indent="-203203" algn="l" rtl="0" eaLnBrk="1" fontAlgn="base" hangingPunct="1">
                <a:lnSpc>
                  <a:spcPct val="95000"/>
                </a:lnSpc>
                <a:spcBef>
                  <a:spcPct val="30000"/>
                </a:spcBef>
                <a:spcAft>
                  <a:spcPct val="0"/>
                </a:spcAft>
                <a:buClr>
                  <a:schemeClr val="accent3"/>
                </a:buClr>
                <a:buSzPct val="118000"/>
                <a:buFont typeface="Wingdings" panose="05000000000000000000" pitchFamily="2" charset="2"/>
                <a:buChar char="§"/>
                <a:defRPr sz="1898">
                  <a:solidFill>
                    <a:schemeClr val="tx1"/>
                  </a:solidFill>
                  <a:effectLst/>
                  <a:latin typeface="+mn-lt"/>
                  <a:ea typeface="+mn-ea"/>
                  <a:cs typeface="+mn-cs"/>
                </a:defRPr>
              </a:lvl1pPr>
              <a:lvl2pPr marL="440272" indent="-220136" algn="l" rtl="0" eaLnBrk="1" fontAlgn="base" hangingPunct="1">
                <a:lnSpc>
                  <a:spcPct val="95000"/>
                </a:lnSpc>
                <a:spcBef>
                  <a:spcPct val="30000"/>
                </a:spcBef>
                <a:spcAft>
                  <a:spcPct val="0"/>
                </a:spcAft>
                <a:buClr>
                  <a:schemeClr val="accent3"/>
                </a:buClr>
                <a:buChar char="–"/>
                <a:defRPr sz="1687">
                  <a:solidFill>
                    <a:schemeClr val="tx1"/>
                  </a:solidFill>
                  <a:effectLst/>
                  <a:latin typeface="+mn-lt"/>
                  <a:cs typeface="+mn-cs"/>
                </a:defRPr>
              </a:lvl2pPr>
              <a:lvl3pPr marL="575741" indent="-168395" algn="l" rtl="0" eaLnBrk="1" fontAlgn="base" hangingPunct="1">
                <a:lnSpc>
                  <a:spcPct val="95000"/>
                </a:lnSpc>
                <a:spcBef>
                  <a:spcPct val="30000"/>
                </a:spcBef>
                <a:spcAft>
                  <a:spcPct val="0"/>
                </a:spcAft>
                <a:buClr>
                  <a:schemeClr val="accent3"/>
                </a:buClr>
                <a:buChar char="–"/>
                <a:defRPr sz="1546">
                  <a:solidFill>
                    <a:schemeClr val="tx1"/>
                  </a:solidFill>
                  <a:effectLst/>
                  <a:latin typeface="+mn-lt"/>
                  <a:cs typeface="+mn-cs"/>
                </a:defRPr>
              </a:lvl3pPr>
              <a:lvl4pPr marL="204858" indent="-35515"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4pPr>
              <a:lvl5pPr marL="255895"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5pPr>
              <a:lvl6pPr marL="323633"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6pPr>
              <a:lvl7pPr marL="391371"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7pPr>
              <a:lvl8pPr marL="459107"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8pPr>
              <a:lvl9pPr marL="526845"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9pPr>
            </a:lstStyle>
            <a:p>
              <a:pPr marL="0" indent="0" defTabSz="774538" fontAlgn="auto">
                <a:lnSpc>
                  <a:spcPct val="100000"/>
                </a:lnSpc>
                <a:spcBef>
                  <a:spcPts val="0"/>
                </a:spcBef>
                <a:spcAft>
                  <a:spcPts val="0"/>
                </a:spcAft>
                <a:buClr>
                  <a:srgbClr val="F3D54E"/>
                </a:buClr>
                <a:buSzTx/>
                <a:buNone/>
              </a:pPr>
              <a:r>
                <a:rPr lang="en-US" sz="1800" kern="0" dirty="0" smtClean="0">
                  <a:solidFill>
                    <a:prstClr val="white"/>
                  </a:solidFill>
                </a:rPr>
                <a:t>Core and Visual Computing Group</a:t>
              </a:r>
              <a:endParaRPr lang="en-US" sz="1800" kern="0" dirty="0">
                <a:solidFill>
                  <a:prstClr val="white"/>
                </a:solidFill>
              </a:endParaRPr>
            </a:p>
            <a:p>
              <a:pPr marL="0" indent="0" defTabSz="774538" fontAlgn="auto">
                <a:lnSpc>
                  <a:spcPct val="100000"/>
                </a:lnSpc>
                <a:spcBef>
                  <a:spcPts val="0"/>
                </a:spcBef>
                <a:spcAft>
                  <a:spcPts val="0"/>
                </a:spcAft>
                <a:buClr>
                  <a:srgbClr val="F3D54E"/>
                </a:buClr>
                <a:buSzTx/>
                <a:buNone/>
              </a:pPr>
              <a:r>
                <a:rPr lang="en-US" sz="1800" kern="0" dirty="0" smtClean="0">
                  <a:solidFill>
                    <a:prstClr val="white"/>
                  </a:solidFill>
                </a:rPr>
                <a:t>Developer Relations, Intel</a:t>
              </a:r>
              <a:endParaRPr lang="en-US" sz="1800" kern="0" dirty="0">
                <a:solidFill>
                  <a:prstClr val="white"/>
                </a:solidFill>
              </a:endParaRPr>
            </a:p>
          </p:txBody>
        </p:sp>
      </p:grpSp>
    </p:spTree>
    <p:extLst>
      <p:ext uri="{BB962C8B-B14F-4D97-AF65-F5344CB8AC3E}">
        <p14:creationId xmlns:p14="http://schemas.microsoft.com/office/powerpoint/2010/main" val="2378924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Gradient</a:t>
            </a:r>
            <a:r>
              <a:rPr lang="en-US" dirty="0" smtClean="0"/>
              <a:t> Boosting Algorithms</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20</a:t>
            </a:fld>
            <a:endParaRPr lang="en-US" dirty="0">
              <a:solidFill>
                <a:prstClr val="white"/>
              </a:solidFill>
            </a:endParaRPr>
          </a:p>
        </p:txBody>
      </p:sp>
      <mc:AlternateContent xmlns:mc="http://schemas.openxmlformats.org/markup-compatibility/2006">
        <mc:Choice xmlns:a14="http://schemas.microsoft.com/office/drawing/2010/main" Requires="a14">
          <p:sp>
            <p:nvSpPr>
              <p:cNvPr id="5" name="Content Placeholder 4"/>
              <p:cNvSpPr>
                <a:spLocks noGrp="1"/>
              </p:cNvSpPr>
              <p:nvPr>
                <p:ph sz="quarter" idx="15"/>
              </p:nvPr>
            </p:nvSpPr>
            <p:spPr>
              <a:xfrm>
                <a:off x="471951" y="1233488"/>
                <a:ext cx="5667592" cy="4649787"/>
              </a:xfrm>
            </p:spPr>
            <p:txBody>
              <a:bodyPr/>
              <a:lstStyle/>
              <a:p>
                <a:r>
                  <a:rPr lang="en-US" sz="2000" dirty="0" smtClean="0">
                    <a:solidFill>
                      <a:schemeClr val="tx1"/>
                    </a:solidFill>
                    <a:latin typeface="+mn-lt"/>
                  </a:rPr>
                  <a:t>Boosting algorithms are used to combine a series of weak classifiers into a more robust </a:t>
                </a:r>
                <a:r>
                  <a:rPr lang="en-US" sz="2000" dirty="0" err="1" smtClean="0">
                    <a:solidFill>
                      <a:schemeClr val="tx1"/>
                    </a:solidFill>
                    <a:latin typeface="+mn-lt"/>
                  </a:rPr>
                  <a:t>classifer</a:t>
                </a:r>
                <a:r>
                  <a:rPr lang="en-US" sz="2000" dirty="0" smtClean="0">
                    <a:solidFill>
                      <a:schemeClr val="tx1"/>
                    </a:solidFill>
                    <a:latin typeface="+mn-lt"/>
                  </a:rPr>
                  <a:t> model.</a:t>
                </a:r>
              </a:p>
              <a:p>
                <a:endParaRPr lang="en-US" sz="2000" dirty="0">
                  <a:solidFill>
                    <a:schemeClr val="tx1"/>
                  </a:solidFill>
                  <a:latin typeface="+mn-lt"/>
                </a:endParaRPr>
              </a:p>
              <a:p>
                <a:r>
                  <a:rPr lang="en-US" sz="2000" dirty="0" smtClean="0">
                    <a:solidFill>
                      <a:schemeClr val="tx1"/>
                    </a:solidFill>
                    <a:latin typeface="+mn-lt"/>
                  </a:rPr>
                  <a:t>Input: training set </a:t>
                </a:r>
                <a:r>
                  <a:rPr lang="en-US" sz="2000" i="1" dirty="0">
                    <a:solidFill>
                      <a:schemeClr val="tx1"/>
                    </a:solidFill>
                    <a:latin typeface="+mn-lt"/>
                  </a:rPr>
                  <a:t>{{x</a:t>
                </a:r>
                <a:r>
                  <a:rPr lang="en-US" sz="2000" i="1" baseline="-25000" dirty="0">
                    <a:solidFill>
                      <a:schemeClr val="tx1"/>
                    </a:solidFill>
                    <a:latin typeface="+mn-lt"/>
                  </a:rPr>
                  <a:t>1</a:t>
                </a:r>
                <a:r>
                  <a:rPr lang="en-US" sz="2000" i="1" dirty="0">
                    <a:solidFill>
                      <a:schemeClr val="tx1"/>
                    </a:solidFill>
                    <a:latin typeface="+mn-lt"/>
                  </a:rPr>
                  <a:t>, y</a:t>
                </a:r>
                <a:r>
                  <a:rPr lang="en-US" sz="2000" i="1" baseline="-25000" dirty="0">
                    <a:solidFill>
                      <a:schemeClr val="tx1"/>
                    </a:solidFill>
                    <a:latin typeface="+mn-lt"/>
                  </a:rPr>
                  <a:t>1</a:t>
                </a:r>
                <a:r>
                  <a:rPr lang="en-US" sz="2000" i="1" dirty="0">
                    <a:solidFill>
                      <a:schemeClr val="tx1"/>
                    </a:solidFill>
                    <a:latin typeface="+mn-lt"/>
                  </a:rPr>
                  <a:t>}, …, {</a:t>
                </a:r>
                <a:r>
                  <a:rPr lang="en-US" sz="2000" i="1" dirty="0" err="1">
                    <a:solidFill>
                      <a:schemeClr val="tx1"/>
                    </a:solidFill>
                    <a:latin typeface="+mn-lt"/>
                  </a:rPr>
                  <a:t>x</a:t>
                </a:r>
                <a:r>
                  <a:rPr lang="en-US" sz="2000" i="1" baseline="-25000" dirty="0" err="1">
                    <a:solidFill>
                      <a:schemeClr val="tx1"/>
                    </a:solidFill>
                    <a:latin typeface="+mn-lt"/>
                  </a:rPr>
                  <a:t>n</a:t>
                </a:r>
                <a:r>
                  <a:rPr lang="en-US" sz="2000" i="1" dirty="0">
                    <a:solidFill>
                      <a:schemeClr val="tx1"/>
                    </a:solidFill>
                    <a:latin typeface="+mn-lt"/>
                  </a:rPr>
                  <a:t>, </a:t>
                </a:r>
                <a:r>
                  <a:rPr lang="en-US" sz="2000" i="1" dirty="0" err="1">
                    <a:solidFill>
                      <a:schemeClr val="tx1"/>
                    </a:solidFill>
                    <a:latin typeface="+mn-lt"/>
                  </a:rPr>
                  <a:t>y</a:t>
                </a:r>
                <a:r>
                  <a:rPr lang="en-US" sz="2000" i="1" baseline="-25000" dirty="0" err="1">
                    <a:solidFill>
                      <a:schemeClr val="tx1"/>
                    </a:solidFill>
                    <a:latin typeface="+mn-lt"/>
                  </a:rPr>
                  <a:t>n</a:t>
                </a:r>
                <a:r>
                  <a:rPr lang="en-US" sz="2000" i="1" dirty="0">
                    <a:solidFill>
                      <a:schemeClr val="tx1"/>
                    </a:solidFill>
                    <a:latin typeface="+mn-lt"/>
                  </a:rPr>
                  <a:t>} </a:t>
                </a:r>
                <a:endParaRPr lang="en-US" sz="2000" i="1" dirty="0" smtClean="0">
                  <a:solidFill>
                    <a:schemeClr val="tx1"/>
                  </a:solidFill>
                  <a:latin typeface="+mn-lt"/>
                </a:endParaRPr>
              </a:p>
              <a:p>
                <a:r>
                  <a:rPr lang="en-US" sz="1800" i="1" dirty="0" smtClean="0">
                    <a:solidFill>
                      <a:schemeClr val="tx1"/>
                    </a:solidFill>
                    <a:latin typeface="+mn-lt"/>
                  </a:rPr>
                  <a:t>M: The number of iterations</a:t>
                </a:r>
              </a:p>
              <a:p>
                <a:pPr marL="457200" indent="-457200">
                  <a:buClrTx/>
                  <a:buFont typeface="+mj-lt"/>
                  <a:buAutoNum type="arabicPeriod"/>
                </a:pPr>
                <a:r>
                  <a:rPr lang="en-US" sz="2000" dirty="0">
                    <a:solidFill>
                      <a:schemeClr val="tx1"/>
                    </a:solidFill>
                    <a:latin typeface="+mn-lt"/>
                  </a:rPr>
                  <a:t>f</a:t>
                </a:r>
                <a:r>
                  <a:rPr lang="en-US" sz="2000" i="1" baseline="-25000" dirty="0" smtClean="0">
                    <a:solidFill>
                      <a:schemeClr val="tx1"/>
                    </a:solidFill>
                    <a:latin typeface="+mn-lt"/>
                  </a:rPr>
                  <a:t>0</a:t>
                </a:r>
                <a:r>
                  <a:rPr lang="en-US" sz="2000" dirty="0" smtClean="0">
                    <a:solidFill>
                      <a:schemeClr val="tx1"/>
                    </a:solidFill>
                    <a:latin typeface="+mn-lt"/>
                  </a:rPr>
                  <a:t>(x) = </a:t>
                </a:r>
                <a14:m>
                  <m:oMath xmlns:m="http://schemas.openxmlformats.org/officeDocument/2006/math">
                    <m:f>
                      <m:fPr>
                        <m:ctrlPr>
                          <a:rPr lang="en-US" sz="2000" i="1" smtClean="0">
                            <a:solidFill>
                              <a:schemeClr val="tx1"/>
                            </a:solidFill>
                            <a:latin typeface="+mn-lt"/>
                          </a:rPr>
                        </m:ctrlPr>
                      </m:fPr>
                      <m:num>
                        <m:r>
                          <a:rPr lang="en-US" sz="2000" b="0" i="1" smtClean="0">
                            <a:solidFill>
                              <a:schemeClr val="tx1"/>
                            </a:solidFill>
                            <a:latin typeface="+mn-lt"/>
                          </a:rPr>
                          <m:t>1</m:t>
                        </m:r>
                      </m:num>
                      <m:den>
                        <m:r>
                          <a:rPr lang="en-US" sz="2000" b="0" i="1" smtClean="0">
                            <a:solidFill>
                              <a:schemeClr val="tx1"/>
                            </a:solidFill>
                            <a:latin typeface="+mn-lt"/>
                          </a:rPr>
                          <m:t>𝑛</m:t>
                        </m:r>
                      </m:den>
                    </m:f>
                    <m:nary>
                      <m:naryPr>
                        <m:chr m:val="∑"/>
                        <m:ctrlPr>
                          <a:rPr lang="en-US" sz="2000" i="1" smtClean="0">
                            <a:solidFill>
                              <a:schemeClr val="tx1"/>
                            </a:solidFill>
                            <a:latin typeface="+mn-lt"/>
                          </a:rPr>
                        </m:ctrlPr>
                      </m:naryPr>
                      <m:sub>
                        <m:r>
                          <m:rPr>
                            <m:brk m:alnAt="23"/>
                          </m:rPr>
                          <a:rPr lang="en-US" sz="2000" b="0" i="1" smtClean="0">
                            <a:solidFill>
                              <a:schemeClr val="tx1"/>
                            </a:solidFill>
                            <a:latin typeface="+mn-lt"/>
                          </a:rPr>
                          <m:t>𝑖</m:t>
                        </m:r>
                        <m:r>
                          <a:rPr lang="en-US" sz="2000" b="0" i="1" smtClean="0">
                            <a:solidFill>
                              <a:schemeClr val="tx1"/>
                            </a:solidFill>
                            <a:latin typeface="+mn-lt"/>
                          </a:rPr>
                          <m:t>=1</m:t>
                        </m:r>
                      </m:sub>
                      <m:sup>
                        <m:r>
                          <a:rPr lang="en-US" sz="2000" b="0" i="1" smtClean="0">
                            <a:solidFill>
                              <a:schemeClr val="tx1"/>
                            </a:solidFill>
                            <a:latin typeface="+mn-lt"/>
                          </a:rPr>
                          <m:t>𝑛</m:t>
                        </m:r>
                      </m:sup>
                      <m:e>
                        <m:r>
                          <a:rPr lang="en-US" sz="2000" b="0" i="1" smtClean="0">
                            <a:solidFill>
                              <a:schemeClr val="tx1"/>
                            </a:solidFill>
                            <a:latin typeface="+mn-lt"/>
                          </a:rPr>
                          <m:t>𝑦</m:t>
                        </m:r>
                        <m:r>
                          <a:rPr lang="en-US" sz="2000" b="0" i="1" baseline="-25000" smtClean="0">
                            <a:solidFill>
                              <a:schemeClr val="tx1"/>
                            </a:solidFill>
                            <a:latin typeface="+mn-lt"/>
                          </a:rPr>
                          <m:t>𝑖</m:t>
                        </m:r>
                      </m:e>
                    </m:nary>
                  </m:oMath>
                </a14:m>
                <a:endParaRPr lang="en-US" sz="2000" dirty="0" smtClean="0">
                  <a:solidFill>
                    <a:schemeClr val="tx1"/>
                  </a:solidFill>
                  <a:latin typeface="+mn-lt"/>
                </a:endParaRPr>
              </a:p>
              <a:p>
                <a:pPr marL="457200" indent="-457200">
                  <a:buClrTx/>
                  <a:buFont typeface="+mj-lt"/>
                  <a:buAutoNum type="arabicPeriod"/>
                </a:pPr>
                <a:r>
                  <a:rPr lang="en-US" sz="2000" dirty="0" smtClean="0">
                    <a:solidFill>
                      <a:schemeClr val="tx1"/>
                    </a:solidFill>
                    <a:latin typeface="+mn-lt"/>
                  </a:rPr>
                  <a:t>Iterate loop m=1 to M</a:t>
                </a:r>
              </a:p>
              <a:p>
                <a:pPr marL="457200" indent="-457200">
                  <a:buClrTx/>
                  <a:buFont typeface="+mj-lt"/>
                  <a:buAutoNum type="arabicPeriod"/>
                </a:pPr>
                <a:r>
                  <a:rPr lang="en-US" sz="2000" dirty="0" smtClean="0">
                    <a:solidFill>
                      <a:schemeClr val="tx1"/>
                    </a:solidFill>
                    <a:latin typeface="+mn-lt"/>
                  </a:rPr>
                  <a:t>     </a:t>
                </a:r>
                <a14:m>
                  <m:oMath xmlns:m="http://schemas.openxmlformats.org/officeDocument/2006/math">
                    <m:r>
                      <a:rPr lang="en-US" sz="2000" i="1">
                        <a:solidFill>
                          <a:schemeClr val="tx1"/>
                        </a:solidFill>
                        <a:latin typeface="+mn-lt"/>
                      </a:rPr>
                      <m:t>𝑦</m:t>
                    </m:r>
                    <m:r>
                      <a:rPr lang="en-US" sz="2000" b="0" i="1" smtClean="0">
                        <a:solidFill>
                          <a:schemeClr val="tx1"/>
                        </a:solidFill>
                        <a:latin typeface="+mn-lt"/>
                      </a:rPr>
                      <m:t>1</m:t>
                    </m:r>
                    <m:r>
                      <a:rPr lang="en-US" sz="2000" i="1" baseline="-25000">
                        <a:solidFill>
                          <a:schemeClr val="tx1"/>
                        </a:solidFill>
                        <a:latin typeface="+mn-lt"/>
                      </a:rPr>
                      <m:t>𝑖</m:t>
                    </m:r>
                  </m:oMath>
                </a14:m>
                <a:r>
                  <a:rPr lang="en-US" sz="2000" dirty="0" smtClean="0">
                    <a:solidFill>
                      <a:schemeClr val="tx1"/>
                    </a:solidFill>
                    <a:latin typeface="+mn-lt"/>
                  </a:rPr>
                  <a:t> = </a:t>
                </a:r>
                <a14:m>
                  <m:oMath xmlns:m="http://schemas.openxmlformats.org/officeDocument/2006/math">
                    <m:r>
                      <a:rPr lang="en-US" sz="2000" i="1">
                        <a:solidFill>
                          <a:schemeClr val="tx1"/>
                        </a:solidFill>
                        <a:latin typeface="+mn-lt"/>
                      </a:rPr>
                      <m:t>𝑦</m:t>
                    </m:r>
                    <m:r>
                      <a:rPr lang="en-US" sz="2000" i="1" baseline="-25000">
                        <a:solidFill>
                          <a:schemeClr val="tx1"/>
                        </a:solidFill>
                        <a:latin typeface="+mn-lt"/>
                      </a:rPr>
                      <m:t>𝑖</m:t>
                    </m:r>
                  </m:oMath>
                </a14:m>
                <a:r>
                  <a:rPr lang="en-US" sz="2000" dirty="0" smtClean="0">
                    <a:solidFill>
                      <a:schemeClr val="tx1"/>
                    </a:solidFill>
                    <a:latin typeface="+mn-lt"/>
                  </a:rPr>
                  <a:t> – f</a:t>
                </a:r>
                <a:r>
                  <a:rPr lang="en-US" sz="2000" baseline="-25000" dirty="0" smtClean="0">
                    <a:solidFill>
                      <a:schemeClr val="tx1"/>
                    </a:solidFill>
                    <a:latin typeface="+mn-lt"/>
                  </a:rPr>
                  <a:t>m-1</a:t>
                </a:r>
                <a:r>
                  <a:rPr lang="en-US" sz="2000" dirty="0" smtClean="0">
                    <a:solidFill>
                      <a:schemeClr val="tx1"/>
                    </a:solidFill>
                    <a:latin typeface="+mn-lt"/>
                  </a:rPr>
                  <a:t>(x</a:t>
                </a:r>
                <a14:m>
                  <m:oMath xmlns:m="http://schemas.openxmlformats.org/officeDocument/2006/math">
                    <m:r>
                      <a:rPr lang="en-US" sz="2000" i="1" baseline="-25000">
                        <a:solidFill>
                          <a:schemeClr val="tx1"/>
                        </a:solidFill>
                        <a:latin typeface="+mn-lt"/>
                      </a:rPr>
                      <m:t>𝑖</m:t>
                    </m:r>
                  </m:oMath>
                </a14:m>
                <a:r>
                  <a:rPr lang="en-US" sz="2000" dirty="0" smtClean="0">
                    <a:solidFill>
                      <a:schemeClr val="tx1"/>
                    </a:solidFill>
                    <a:latin typeface="+mn-lt"/>
                  </a:rPr>
                  <a:t>)  # Calculate the residual</a:t>
                </a:r>
              </a:p>
              <a:p>
                <a:pPr marL="457200" indent="-457200">
                  <a:buClrTx/>
                  <a:buFont typeface="+mj-lt"/>
                  <a:buAutoNum type="arabicPeriod"/>
                </a:pPr>
                <a:r>
                  <a:rPr lang="en-US" sz="2000" dirty="0">
                    <a:solidFill>
                      <a:schemeClr val="tx1"/>
                    </a:solidFill>
                    <a:latin typeface="+mn-lt"/>
                  </a:rPr>
                  <a:t> </a:t>
                </a:r>
                <a:r>
                  <a:rPr lang="en-US" sz="2000" dirty="0" smtClean="0">
                    <a:solidFill>
                      <a:schemeClr val="tx1"/>
                    </a:solidFill>
                    <a:latin typeface="+mn-lt"/>
                  </a:rPr>
                  <a:t>    Fit a decision tree </a:t>
                </a:r>
                <a:r>
                  <a:rPr lang="en-US" sz="2000" dirty="0" err="1" smtClean="0">
                    <a:solidFill>
                      <a:schemeClr val="tx1"/>
                    </a:solidFill>
                    <a:latin typeface="+mn-lt"/>
                  </a:rPr>
                  <a:t>h</a:t>
                </a:r>
                <a:r>
                  <a:rPr lang="en-US" sz="2000" baseline="-25000" dirty="0" err="1" smtClean="0">
                    <a:solidFill>
                      <a:schemeClr val="tx1"/>
                    </a:solidFill>
                    <a:latin typeface="+mn-lt"/>
                  </a:rPr>
                  <a:t>m</a:t>
                </a:r>
                <a:r>
                  <a:rPr lang="en-US" sz="2000" dirty="0" smtClean="0">
                    <a:solidFill>
                      <a:schemeClr val="tx1"/>
                    </a:solidFill>
                    <a:latin typeface="+mn-lt"/>
                  </a:rPr>
                  <a:t>(x) to the targets</a:t>
                </a:r>
              </a:p>
              <a:p>
                <a:pPr marL="457200" indent="-457200">
                  <a:buClrTx/>
                  <a:buFont typeface="+mj-lt"/>
                  <a:buAutoNum type="arabicPeriod"/>
                </a:pPr>
                <a:r>
                  <a:rPr lang="en-US" sz="2000" dirty="0">
                    <a:solidFill>
                      <a:schemeClr val="tx1"/>
                    </a:solidFill>
                    <a:latin typeface="+mn-lt"/>
                  </a:rPr>
                  <a:t> </a:t>
                </a:r>
                <a:r>
                  <a:rPr lang="en-US" sz="2000" dirty="0" smtClean="0">
                    <a:solidFill>
                      <a:schemeClr val="tx1"/>
                    </a:solidFill>
                    <a:latin typeface="+mn-lt"/>
                  </a:rPr>
                  <a:t>     </a:t>
                </a:r>
                <a:r>
                  <a:rPr lang="en-US" sz="2000" dirty="0" err="1" smtClean="0">
                    <a:solidFill>
                      <a:schemeClr val="tx1"/>
                    </a:solidFill>
                    <a:latin typeface="+mn-lt"/>
                  </a:rPr>
                  <a:t>fm</a:t>
                </a:r>
                <a:r>
                  <a:rPr lang="en-US" sz="2000" dirty="0" smtClean="0">
                    <a:solidFill>
                      <a:schemeClr val="tx1"/>
                    </a:solidFill>
                    <a:latin typeface="+mn-lt"/>
                  </a:rPr>
                  <a:t>(x) = </a:t>
                </a:r>
                <a:r>
                  <a:rPr lang="en-US" sz="2000" dirty="0">
                    <a:solidFill>
                      <a:schemeClr val="tx1"/>
                    </a:solidFill>
                    <a:latin typeface="+mn-lt"/>
                  </a:rPr>
                  <a:t>f</a:t>
                </a:r>
                <a:r>
                  <a:rPr lang="en-US" sz="2000" baseline="-25000" dirty="0">
                    <a:solidFill>
                      <a:schemeClr val="tx1"/>
                    </a:solidFill>
                    <a:latin typeface="+mn-lt"/>
                  </a:rPr>
                  <a:t>m-1 </a:t>
                </a:r>
                <a:r>
                  <a:rPr lang="en-US" sz="2000" dirty="0" smtClean="0">
                    <a:solidFill>
                      <a:schemeClr val="tx1"/>
                    </a:solidFill>
                    <a:latin typeface="+mn-lt"/>
                  </a:rPr>
                  <a:t>(x) + </a:t>
                </a:r>
                <a:r>
                  <a:rPr lang="en-US" sz="2000" dirty="0" err="1" smtClean="0">
                    <a:solidFill>
                      <a:schemeClr val="tx1"/>
                    </a:solidFill>
                    <a:latin typeface="+mn-lt"/>
                  </a:rPr>
                  <a:t>h</a:t>
                </a:r>
                <a:r>
                  <a:rPr lang="en-US" sz="2000" baseline="-25000" dirty="0" err="1">
                    <a:solidFill>
                      <a:schemeClr val="tx1"/>
                    </a:solidFill>
                    <a:latin typeface="+mn-lt"/>
                  </a:rPr>
                  <a:t>m</a:t>
                </a:r>
                <a:r>
                  <a:rPr lang="en-US" sz="2000" baseline="-25000" dirty="0">
                    <a:solidFill>
                      <a:schemeClr val="tx1"/>
                    </a:solidFill>
                    <a:latin typeface="+mn-lt"/>
                  </a:rPr>
                  <a:t> </a:t>
                </a:r>
                <a:r>
                  <a:rPr lang="en-US" sz="2000" dirty="0" smtClean="0">
                    <a:solidFill>
                      <a:schemeClr val="tx1"/>
                    </a:solidFill>
                    <a:latin typeface="+mn-lt"/>
                  </a:rPr>
                  <a:t>(x)</a:t>
                </a:r>
              </a:p>
              <a:p>
                <a:pPr marL="457200" indent="-457200">
                  <a:buClrTx/>
                  <a:buFont typeface="+mj-lt"/>
                  <a:buAutoNum type="arabicPeriod"/>
                </a:pPr>
                <a:r>
                  <a:rPr lang="en-US" sz="2000" dirty="0" smtClean="0">
                    <a:solidFill>
                      <a:schemeClr val="tx1"/>
                    </a:solidFill>
                    <a:latin typeface="+mn-lt"/>
                  </a:rPr>
                  <a:t>Return </a:t>
                </a:r>
                <a:r>
                  <a:rPr lang="en-US" sz="2000" dirty="0" err="1" smtClean="0">
                    <a:solidFill>
                      <a:schemeClr val="tx1"/>
                    </a:solidFill>
                    <a:latin typeface="+mn-lt"/>
                  </a:rPr>
                  <a:t>f</a:t>
                </a:r>
                <a:r>
                  <a:rPr lang="en-US" sz="2000" baseline="-25000" dirty="0" err="1" smtClean="0">
                    <a:solidFill>
                      <a:schemeClr val="tx1"/>
                    </a:solidFill>
                    <a:latin typeface="+mn-lt"/>
                  </a:rPr>
                  <a:t>m</a:t>
                </a:r>
                <a:r>
                  <a:rPr lang="en-US" sz="2000" dirty="0" smtClean="0">
                    <a:solidFill>
                      <a:schemeClr val="tx1"/>
                    </a:solidFill>
                    <a:latin typeface="+mn-lt"/>
                  </a:rPr>
                  <a:t>(x)</a:t>
                </a:r>
                <a:endParaRPr lang="en-US" sz="2000" dirty="0">
                  <a:solidFill>
                    <a:schemeClr val="tx1"/>
                  </a:solidFill>
                  <a:latin typeface="+mn-lt"/>
                </a:endParaRPr>
              </a:p>
            </p:txBody>
          </p:sp>
        </mc:Choice>
        <mc:Fallback>
          <p:sp>
            <p:nvSpPr>
              <p:cNvPr id="5" name="Content Placeholder 4"/>
              <p:cNvSpPr>
                <a:spLocks noGrp="1" noRot="1" noChangeAspect="1" noMove="1" noResize="1" noEditPoints="1" noAdjustHandles="1" noChangeArrowheads="1" noChangeShapeType="1" noTextEdit="1"/>
              </p:cNvSpPr>
              <p:nvPr>
                <p:ph sz="quarter" idx="15"/>
              </p:nvPr>
            </p:nvSpPr>
            <p:spPr>
              <a:xfrm>
                <a:off x="471951" y="1233488"/>
                <a:ext cx="5667592" cy="4649787"/>
              </a:xfrm>
              <a:blipFill rotWithShape="0">
                <a:blip r:embed="rId3"/>
                <a:stretch>
                  <a:fillRect l="-1290" t="-655" b="-5242"/>
                </a:stretch>
              </a:blipFill>
            </p:spPr>
            <p:txBody>
              <a:bodyPr/>
              <a:lstStyle/>
              <a:p>
                <a:r>
                  <a:rPr lang="en-US">
                    <a:noFill/>
                  </a:rPr>
                  <a:t> </a:t>
                </a:r>
              </a:p>
            </p:txBody>
          </p:sp>
        </mc:Fallback>
      </mc:AlternateContent>
    </p:spTree>
    <p:extLst>
      <p:ext uri="{BB962C8B-B14F-4D97-AF65-F5344CB8AC3E}">
        <p14:creationId xmlns:p14="http://schemas.microsoft.com/office/powerpoint/2010/main" val="201448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Dimensionality</a:t>
            </a:r>
            <a:r>
              <a:rPr lang="en-US" dirty="0" smtClean="0"/>
              <a:t> Reduction Algorithms</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21</a:t>
            </a:fld>
            <a:endParaRPr lang="en-US" dirty="0">
              <a:solidFill>
                <a:prstClr val="white"/>
              </a:solidFill>
            </a:endParaRPr>
          </a:p>
        </p:txBody>
      </p:sp>
      <p:sp>
        <p:nvSpPr>
          <p:cNvPr id="5" name="Content Placeholder 4"/>
          <p:cNvSpPr>
            <a:spLocks noGrp="1"/>
          </p:cNvSpPr>
          <p:nvPr>
            <p:ph sz="quarter" idx="15"/>
          </p:nvPr>
        </p:nvSpPr>
        <p:spPr/>
        <p:txBody>
          <a:bodyPr/>
          <a:lstStyle/>
          <a:p>
            <a:r>
              <a:rPr lang="en-US" b="1" dirty="0" smtClean="0"/>
              <a:t>Benefits of Reducing the Number of Dimension or Features in a Data Set</a:t>
            </a:r>
          </a:p>
          <a:p>
            <a:pPr marL="342900" indent="-342900">
              <a:buFont typeface="Arial" panose="020B0604020202020204" pitchFamily="34" charset="0"/>
              <a:buChar char="•"/>
            </a:pPr>
            <a:r>
              <a:rPr lang="en-US" sz="2000" dirty="0" smtClean="0"/>
              <a:t>Removal </a:t>
            </a:r>
            <a:r>
              <a:rPr lang="en-US" sz="2000" dirty="0"/>
              <a:t>of multi-collinearity improves the performance of the machine learning model.</a:t>
            </a:r>
          </a:p>
          <a:p>
            <a:pPr marL="342900" indent="-342900">
              <a:buFont typeface="Arial" panose="020B0604020202020204" pitchFamily="34" charset="0"/>
              <a:buChar char="•"/>
            </a:pPr>
            <a:r>
              <a:rPr lang="en-US" sz="2000" dirty="0" smtClean="0"/>
              <a:t>Reduction of time </a:t>
            </a:r>
            <a:r>
              <a:rPr lang="en-US" sz="2000" dirty="0"/>
              <a:t>and storage space </a:t>
            </a:r>
            <a:r>
              <a:rPr lang="en-US" sz="2000" dirty="0" smtClean="0"/>
              <a:t>requirements</a:t>
            </a:r>
          </a:p>
          <a:p>
            <a:pPr marL="342900" indent="-342900">
              <a:buFont typeface="Arial" panose="020B0604020202020204" pitchFamily="34" charset="0"/>
              <a:buChar char="•"/>
            </a:pPr>
            <a:r>
              <a:rPr lang="en-US" sz="2000" dirty="0" smtClean="0"/>
              <a:t>Improves the ability to create datasets from existing data</a:t>
            </a:r>
          </a:p>
          <a:p>
            <a:pPr marL="342900" indent="-342900">
              <a:buFont typeface="Arial" panose="020B0604020202020204" pitchFamily="34" charset="0"/>
              <a:buChar char="•"/>
            </a:pPr>
            <a:r>
              <a:rPr lang="en-US" sz="2000" dirty="0" smtClean="0"/>
              <a:t>It </a:t>
            </a:r>
            <a:r>
              <a:rPr lang="en-US" sz="2000" dirty="0"/>
              <a:t>becomes easier to visualize the data when reduced to very low dimensions such as 2D or 3D.</a:t>
            </a:r>
          </a:p>
          <a:p>
            <a:pPr marL="342900" indent="-342900">
              <a:buFont typeface="Arial" panose="020B0604020202020204" pitchFamily="34" charset="0"/>
              <a:buChar char="•"/>
            </a:pPr>
            <a:endParaRPr lang="en-US" b="1" dirty="0" smtClean="0"/>
          </a:p>
          <a:p>
            <a:r>
              <a:rPr lang="en-US" b="1" dirty="0" smtClean="0"/>
              <a:t>Methods of Reducing </a:t>
            </a:r>
            <a:endParaRPr lang="en-US" b="1" dirty="0"/>
          </a:p>
          <a:p>
            <a:pPr marL="342900" indent="-342900">
              <a:buFont typeface="Arial" panose="020B0604020202020204" pitchFamily="34" charset="0"/>
              <a:buChar char="•"/>
            </a:pPr>
            <a:r>
              <a:rPr lang="en-US" sz="2000" dirty="0"/>
              <a:t>Principal </a:t>
            </a:r>
            <a:r>
              <a:rPr lang="en-US" sz="2000" dirty="0"/>
              <a:t>component analysis (PCA</a:t>
            </a:r>
            <a:r>
              <a:rPr lang="en-US" sz="2000" dirty="0"/>
              <a:t>)</a:t>
            </a:r>
          </a:p>
          <a:p>
            <a:pPr marL="342900" indent="-342900">
              <a:buFont typeface="Arial" panose="020B0604020202020204" pitchFamily="34" charset="0"/>
              <a:buChar char="•"/>
            </a:pPr>
            <a:r>
              <a:rPr lang="en-US" sz="2000" dirty="0"/>
              <a:t>Low </a:t>
            </a:r>
            <a:r>
              <a:rPr lang="en-US" sz="2000" dirty="0"/>
              <a:t>Variance</a:t>
            </a:r>
          </a:p>
          <a:p>
            <a:pPr marL="342900" indent="-342900">
              <a:buFont typeface="Arial" panose="020B0604020202020204" pitchFamily="34" charset="0"/>
              <a:buChar char="•"/>
            </a:pPr>
            <a:r>
              <a:rPr lang="en-US" sz="2000" dirty="0"/>
              <a:t>High Correlation</a:t>
            </a:r>
          </a:p>
        </p:txBody>
      </p:sp>
    </p:spTree>
    <p:extLst>
      <p:ext uri="{BB962C8B-B14F-4D97-AF65-F5344CB8AC3E}">
        <p14:creationId xmlns:p14="http://schemas.microsoft.com/office/powerpoint/2010/main" val="219098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3">
                    <a:alpha val="90000"/>
                  </a:schemeClr>
                </a:solidFill>
              </a:rPr>
              <a:t>Analytics</a:t>
            </a:r>
            <a:r>
              <a:rPr lang="en-US" dirty="0" smtClean="0"/>
              <a:t> Maturity </a:t>
            </a:r>
            <a:r>
              <a:rPr lang="en-US" dirty="0" smtClean="0"/>
              <a:t>Curve: Neural Networks</a:t>
            </a:r>
            <a:endParaRPr lang="en-US" dirty="0"/>
          </a:p>
        </p:txBody>
      </p:sp>
      <p:sp>
        <p:nvSpPr>
          <p:cNvPr id="7" name="Text Placeholder 6"/>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22</a:t>
            </a:fld>
            <a:endParaRPr lang="en-US" dirty="0">
              <a:solidFill>
                <a:prstClr val="white"/>
              </a:solidFill>
            </a:endParaRPr>
          </a:p>
        </p:txBody>
      </p:sp>
      <p:grpSp>
        <p:nvGrpSpPr>
          <p:cNvPr id="28" name="Group 27"/>
          <p:cNvGrpSpPr/>
          <p:nvPr/>
        </p:nvGrpSpPr>
        <p:grpSpPr>
          <a:xfrm>
            <a:off x="534670" y="1204017"/>
            <a:ext cx="8012918" cy="4949715"/>
            <a:chOff x="293370" y="1242117"/>
            <a:chExt cx="8012918" cy="4949715"/>
          </a:xfrm>
        </p:grpSpPr>
        <p:cxnSp>
          <p:nvCxnSpPr>
            <p:cNvPr id="9" name="Straight Arrow Connector 8"/>
            <p:cNvCxnSpPr/>
            <p:nvPr/>
          </p:nvCxnSpPr>
          <p:spPr>
            <a:xfrm flipV="1">
              <a:off x="471951" y="1822278"/>
              <a:ext cx="0" cy="423672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p:cNvCxnSpPr/>
            <p:nvPr/>
          </p:nvCxnSpPr>
          <p:spPr>
            <a:xfrm>
              <a:off x="471951" y="6058998"/>
              <a:ext cx="5882640" cy="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12" name="Rectangle 11"/>
            <p:cNvSpPr/>
            <p:nvPr/>
          </p:nvSpPr>
          <p:spPr>
            <a:xfrm>
              <a:off x="731520" y="5208419"/>
              <a:ext cx="4572000" cy="73152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mj-lt"/>
                </a:rPr>
                <a:t>Descriptive Analytics</a:t>
              </a:r>
            </a:p>
            <a:p>
              <a:r>
                <a:rPr lang="en-US" sz="1400" dirty="0" smtClean="0"/>
                <a:t>Hindsight</a:t>
              </a:r>
            </a:p>
          </p:txBody>
        </p:sp>
        <p:sp>
          <p:nvSpPr>
            <p:cNvPr id="13" name="Rectangle 12"/>
            <p:cNvSpPr/>
            <p:nvPr/>
          </p:nvSpPr>
          <p:spPr>
            <a:xfrm>
              <a:off x="1188720" y="4313586"/>
              <a:ext cx="4572000" cy="73152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latin typeface="+mj-lt"/>
                </a:rPr>
                <a:t>Diagnostic Analytics</a:t>
              </a:r>
              <a:endParaRPr lang="en-US" sz="3200" dirty="0">
                <a:latin typeface="+mj-lt"/>
              </a:endParaRPr>
            </a:p>
            <a:p>
              <a:r>
                <a:rPr lang="en-US" sz="1400" dirty="0" smtClean="0"/>
                <a:t>Insight</a:t>
              </a:r>
            </a:p>
          </p:txBody>
        </p:sp>
        <p:sp>
          <p:nvSpPr>
            <p:cNvPr id="14" name="Rectangle 13"/>
            <p:cNvSpPr/>
            <p:nvPr/>
          </p:nvSpPr>
          <p:spPr>
            <a:xfrm>
              <a:off x="1645920" y="3368706"/>
              <a:ext cx="4572000" cy="7315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latin typeface="+mj-lt"/>
                </a:rPr>
                <a:t>Predictive Analytics</a:t>
              </a:r>
              <a:endParaRPr lang="en-US" sz="3200" dirty="0">
                <a:latin typeface="+mj-lt"/>
              </a:endParaRPr>
            </a:p>
            <a:p>
              <a:r>
                <a:rPr lang="en-US" sz="1400" dirty="0" smtClean="0"/>
                <a:t>Foresight</a:t>
              </a:r>
            </a:p>
          </p:txBody>
        </p:sp>
        <p:sp>
          <p:nvSpPr>
            <p:cNvPr id="15" name="Rectangle 14"/>
            <p:cNvSpPr/>
            <p:nvPr/>
          </p:nvSpPr>
          <p:spPr>
            <a:xfrm>
              <a:off x="2103120" y="2443457"/>
              <a:ext cx="4572000" cy="7315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latin typeface="+mj-lt"/>
                </a:rPr>
                <a:t>Prescriptive Analytics</a:t>
              </a:r>
              <a:endParaRPr lang="en-US" sz="3200" dirty="0">
                <a:latin typeface="+mj-lt"/>
              </a:endParaRPr>
            </a:p>
            <a:p>
              <a:r>
                <a:rPr lang="en-US" sz="1400" dirty="0" smtClean="0"/>
                <a:t>Simulation-driven and decision making</a:t>
              </a:r>
            </a:p>
          </p:txBody>
        </p:sp>
        <p:sp>
          <p:nvSpPr>
            <p:cNvPr id="16" name="Rectangle 15"/>
            <p:cNvSpPr/>
            <p:nvPr/>
          </p:nvSpPr>
          <p:spPr>
            <a:xfrm>
              <a:off x="2560320" y="1554480"/>
              <a:ext cx="4572000" cy="7315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latin typeface="+mj-lt"/>
                </a:rPr>
                <a:t>Cognitive Analytics</a:t>
              </a:r>
            </a:p>
            <a:p>
              <a:r>
                <a:rPr lang="en-US" sz="1400" dirty="0" smtClean="0"/>
                <a:t>Self learning completely automated enterprise</a:t>
              </a:r>
            </a:p>
          </p:txBody>
        </p:sp>
        <p:sp>
          <p:nvSpPr>
            <p:cNvPr id="24" name="TextBox 23"/>
            <p:cNvSpPr txBox="1"/>
            <p:nvPr/>
          </p:nvSpPr>
          <p:spPr>
            <a:xfrm>
              <a:off x="6096000" y="5114118"/>
              <a:ext cx="1460500" cy="307777"/>
            </a:xfrm>
            <a:prstGeom prst="rect">
              <a:avLst/>
            </a:prstGeom>
            <a:noFill/>
          </p:spPr>
          <p:txBody>
            <a:bodyPr wrap="square" rtlCol="0">
              <a:spAutoFit/>
            </a:bodyPr>
            <a:lstStyle/>
            <a:p>
              <a:r>
                <a:rPr lang="en-US" sz="1400" dirty="0" smtClean="0">
                  <a:solidFill>
                    <a:schemeClr val="accent3"/>
                  </a:solidFill>
                  <a:latin typeface="+mn-lt"/>
                </a:rPr>
                <a:t>Traditional</a:t>
              </a:r>
            </a:p>
          </p:txBody>
        </p:sp>
        <p:sp>
          <p:nvSpPr>
            <p:cNvPr id="25" name="TextBox 24"/>
            <p:cNvSpPr txBox="1"/>
            <p:nvPr/>
          </p:nvSpPr>
          <p:spPr>
            <a:xfrm>
              <a:off x="6845788" y="2917704"/>
              <a:ext cx="1460500" cy="307777"/>
            </a:xfrm>
            <a:prstGeom prst="rect">
              <a:avLst/>
            </a:prstGeom>
            <a:noFill/>
          </p:spPr>
          <p:txBody>
            <a:bodyPr wrap="square" rtlCol="0">
              <a:spAutoFit/>
            </a:bodyPr>
            <a:lstStyle/>
            <a:p>
              <a:r>
                <a:rPr lang="en-US" sz="1400" dirty="0" smtClean="0">
                  <a:solidFill>
                    <a:schemeClr val="accent2"/>
                  </a:solidFill>
                  <a:latin typeface="+mn-lt"/>
                </a:rPr>
                <a:t>Advanced</a:t>
              </a:r>
            </a:p>
          </p:txBody>
        </p:sp>
        <p:sp>
          <p:nvSpPr>
            <p:cNvPr id="26" name="TextBox 25"/>
            <p:cNvSpPr txBox="1"/>
            <p:nvPr/>
          </p:nvSpPr>
          <p:spPr>
            <a:xfrm>
              <a:off x="293370" y="1242117"/>
              <a:ext cx="1460500" cy="523220"/>
            </a:xfrm>
            <a:prstGeom prst="rect">
              <a:avLst/>
            </a:prstGeom>
            <a:noFill/>
          </p:spPr>
          <p:txBody>
            <a:bodyPr wrap="square" rtlCol="0">
              <a:spAutoFit/>
            </a:bodyPr>
            <a:lstStyle/>
            <a:p>
              <a:r>
                <a:rPr lang="en-US" sz="1400" dirty="0" smtClean="0"/>
                <a:t>Technological Maturity</a:t>
              </a:r>
            </a:p>
          </p:txBody>
        </p:sp>
        <p:sp>
          <p:nvSpPr>
            <p:cNvPr id="27" name="TextBox 26"/>
            <p:cNvSpPr txBox="1"/>
            <p:nvPr/>
          </p:nvSpPr>
          <p:spPr>
            <a:xfrm>
              <a:off x="6402070" y="5668612"/>
              <a:ext cx="1460500" cy="523220"/>
            </a:xfrm>
            <a:prstGeom prst="rect">
              <a:avLst/>
            </a:prstGeom>
            <a:noFill/>
          </p:spPr>
          <p:txBody>
            <a:bodyPr wrap="square" rtlCol="0">
              <a:spAutoFit/>
            </a:bodyPr>
            <a:lstStyle/>
            <a:p>
              <a:r>
                <a:rPr lang="en-US" sz="1400" dirty="0" smtClean="0"/>
                <a:t>Infrastructure Opportunity</a:t>
              </a:r>
              <a:endParaRPr lang="en-US" sz="1400" dirty="0"/>
            </a:p>
          </p:txBody>
        </p:sp>
      </p:grpSp>
      <p:sp>
        <p:nvSpPr>
          <p:cNvPr id="2" name="Rectangle 1"/>
          <p:cNvSpPr/>
          <p:nvPr/>
        </p:nvSpPr>
        <p:spPr>
          <a:xfrm>
            <a:off x="1705232" y="1359243"/>
            <a:ext cx="6398638" cy="281734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3" name="TextBox 2"/>
          <p:cNvSpPr txBox="1"/>
          <p:nvPr/>
        </p:nvSpPr>
        <p:spPr>
          <a:xfrm>
            <a:off x="8390238" y="2405356"/>
            <a:ext cx="3052119" cy="1200329"/>
          </a:xfrm>
          <a:prstGeom prst="rect">
            <a:avLst/>
          </a:prstGeom>
          <a:noFill/>
        </p:spPr>
        <p:txBody>
          <a:bodyPr wrap="square" rtlCol="0">
            <a:spAutoFit/>
          </a:bodyPr>
          <a:lstStyle/>
          <a:p>
            <a:r>
              <a:rPr lang="en-US" dirty="0" smtClean="0">
                <a:solidFill>
                  <a:srgbClr val="92D050"/>
                </a:solidFill>
                <a:latin typeface="+mn-lt"/>
              </a:rPr>
              <a:t>Neural Networks are increasing used higher on the Analytics Maturity Curve</a:t>
            </a:r>
            <a:endParaRPr lang="en-US" dirty="0" smtClean="0">
              <a:solidFill>
                <a:srgbClr val="92D050"/>
              </a:solidFill>
              <a:latin typeface="+mn-lt"/>
            </a:endParaRPr>
          </a:p>
        </p:txBody>
      </p:sp>
    </p:spTree>
    <p:extLst>
      <p:ext uri="{BB962C8B-B14F-4D97-AF65-F5344CB8AC3E}">
        <p14:creationId xmlns:p14="http://schemas.microsoft.com/office/powerpoint/2010/main" val="53093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https://iqglobal.intel.com/iq-content-library/wp-content/uploads/sites/18/2017/11/PlanBeeOfficialLarge-reduced-e1510332035787-1160x64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352917"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p:txBody>
          <a:bodyPr/>
          <a:lstStyle/>
          <a:p>
            <a:r>
              <a:rPr lang="en-US" dirty="0">
                <a:solidFill>
                  <a:srgbClr val="FFFF00">
                    <a:alpha val="90000"/>
                  </a:srgbClr>
                </a:solidFill>
              </a:rPr>
              <a:t>Computer </a:t>
            </a:r>
            <a:r>
              <a:rPr lang="en-US" dirty="0"/>
              <a:t>Vision at the EDGE</a:t>
            </a:r>
          </a:p>
        </p:txBody>
      </p:sp>
      <p:sp>
        <p:nvSpPr>
          <p:cNvPr id="7" name="Text Placeholder 6"/>
          <p:cNvSpPr>
            <a:spLocks noGrp="1"/>
          </p:cNvSpPr>
          <p:nvPr>
            <p:ph type="body" sz="quarter" idx="13"/>
          </p:nvPr>
        </p:nvSpPr>
        <p:spPr/>
        <p:txBody>
          <a:bodyPr/>
          <a:lstStyle/>
          <a:p>
            <a:endParaRPr lang="en-US" dirty="0"/>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23</a:t>
            </a:fld>
            <a:endParaRPr lang="en-US" dirty="0">
              <a:solidFill>
                <a:prstClr val="white"/>
              </a:solidFill>
            </a:endParaRPr>
          </a:p>
        </p:txBody>
      </p:sp>
      <p:sp>
        <p:nvSpPr>
          <p:cNvPr id="9" name="Rounded Rectangle 8"/>
          <p:cNvSpPr/>
          <p:nvPr/>
        </p:nvSpPr>
        <p:spPr>
          <a:xfrm>
            <a:off x="471951" y="1333771"/>
            <a:ext cx="3940159" cy="4170767"/>
          </a:xfrm>
          <a:prstGeom prst="round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US"/>
              <a:t>Sensing and interacting in real-time with the world around you.</a:t>
            </a:r>
          </a:p>
          <a:p>
            <a:pPr marL="457200" indent="-457200">
              <a:buFont typeface="Arial" panose="020B0604020202020204" pitchFamily="34" charset="0"/>
              <a:buChar char="•"/>
            </a:pPr>
            <a:endParaRPr lang="en-US"/>
          </a:p>
          <a:p>
            <a:pPr marL="457200" indent="-457200">
              <a:buFont typeface="Arial" panose="020B0604020202020204" pitchFamily="34" charset="0"/>
              <a:buChar char="•"/>
            </a:pPr>
            <a:r>
              <a:rPr lang="en-US"/>
              <a:t>Becoming increasingly mobile</a:t>
            </a:r>
          </a:p>
          <a:p>
            <a:pPr marL="457200" indent="-457200">
              <a:buFont typeface="Arial" panose="020B0604020202020204" pitchFamily="34" charset="0"/>
              <a:buChar char="•"/>
            </a:pPr>
            <a:endParaRPr lang="en-US"/>
          </a:p>
          <a:p>
            <a:pPr marL="457200" indent="-457200">
              <a:buFont typeface="Arial" panose="020B0604020202020204" pitchFamily="34" charset="0"/>
              <a:buChar char="•"/>
            </a:pPr>
            <a:r>
              <a:rPr lang="en-US"/>
              <a:t>Computing at the edge of the network enables new</a:t>
            </a:r>
          </a:p>
          <a:p>
            <a:pPr marL="457200" indent="-457200">
              <a:buFont typeface="Arial" panose="020B0604020202020204" pitchFamily="34" charset="0"/>
              <a:buChar char="•"/>
            </a:pPr>
            <a:r>
              <a:rPr lang="en-US"/>
              <a:t>possibilities</a:t>
            </a:r>
            <a:endParaRPr lang="en-US" dirty="0"/>
          </a:p>
        </p:txBody>
      </p:sp>
    </p:spTree>
    <p:extLst>
      <p:ext uri="{BB962C8B-B14F-4D97-AF65-F5344CB8AC3E}">
        <p14:creationId xmlns:p14="http://schemas.microsoft.com/office/powerpoint/2010/main" val="3378335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24</a:t>
            </a:fld>
            <a:endParaRPr lang="en-US" dirty="0">
              <a:solidFill>
                <a:prstClr val="white"/>
              </a:solidFill>
            </a:endParaRPr>
          </a:p>
        </p:txBody>
      </p:sp>
      <p:pic>
        <p:nvPicPr>
          <p:cNvPr id="3" name="Picture 2"/>
          <p:cNvPicPr>
            <a:picLocks noChangeAspect="1"/>
          </p:cNvPicPr>
          <p:nvPr/>
        </p:nvPicPr>
        <p:blipFill>
          <a:blip r:embed="rId3"/>
          <a:stretch>
            <a:fillRect/>
          </a:stretch>
        </p:blipFill>
        <p:spPr>
          <a:xfrm>
            <a:off x="0" y="381000"/>
            <a:ext cx="12192000" cy="5824545"/>
          </a:xfrm>
          <a:prstGeom prst="rect">
            <a:avLst/>
          </a:prstGeom>
        </p:spPr>
      </p:pic>
    </p:spTree>
    <p:extLst>
      <p:ext uri="{BB962C8B-B14F-4D97-AF65-F5344CB8AC3E}">
        <p14:creationId xmlns:p14="http://schemas.microsoft.com/office/powerpoint/2010/main" val="2260084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25</a:t>
            </a:fld>
            <a:endParaRPr lang="en-US" dirty="0">
              <a:solidFill>
                <a:prstClr val="white"/>
              </a:solidFill>
            </a:endParaRPr>
          </a:p>
        </p:txBody>
      </p:sp>
      <p:pic>
        <p:nvPicPr>
          <p:cNvPr id="4" name="Picture 3"/>
          <p:cNvPicPr>
            <a:picLocks noChangeAspect="1"/>
          </p:cNvPicPr>
          <p:nvPr/>
        </p:nvPicPr>
        <p:blipFill>
          <a:blip r:embed="rId3"/>
          <a:stretch>
            <a:fillRect/>
          </a:stretch>
        </p:blipFill>
        <p:spPr>
          <a:xfrm>
            <a:off x="22123" y="0"/>
            <a:ext cx="12192000" cy="6386650"/>
          </a:xfrm>
          <a:prstGeom prst="rect">
            <a:avLst/>
          </a:prstGeom>
        </p:spPr>
      </p:pic>
    </p:spTree>
    <p:extLst>
      <p:ext uri="{BB962C8B-B14F-4D97-AF65-F5344CB8AC3E}">
        <p14:creationId xmlns:p14="http://schemas.microsoft.com/office/powerpoint/2010/main" val="3551548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304703"/>
            <a:ext cx="11248101" cy="724365"/>
          </a:xfrm>
        </p:spPr>
        <p:txBody>
          <a:bodyPr/>
          <a:lstStyle/>
          <a:p>
            <a:r>
              <a:rPr lang="en-US" dirty="0" smtClean="0">
                <a:solidFill>
                  <a:schemeClr val="accent3">
                    <a:alpha val="90000"/>
                  </a:schemeClr>
                </a:solidFill>
              </a:rPr>
              <a:t>Applications </a:t>
            </a:r>
            <a:r>
              <a:rPr lang="en-US" dirty="0" smtClean="0">
                <a:solidFill>
                  <a:schemeClr val="tx1"/>
                </a:solidFill>
              </a:rPr>
              <a:t>of Computer Vision</a:t>
            </a:r>
            <a:endParaRPr lang="en-US" dirty="0">
              <a:solidFill>
                <a:schemeClr val="tx1"/>
              </a:solidFill>
            </a:endParaRPr>
          </a:p>
        </p:txBody>
      </p:sp>
      <p:sp>
        <p:nvSpPr>
          <p:cNvPr id="3" name="Text Placeholder 2"/>
          <p:cNvSpPr>
            <a:spLocks noGrp="1"/>
          </p:cNvSpPr>
          <p:nvPr>
            <p:ph type="body" sz="quarter" idx="13"/>
          </p:nvPr>
        </p:nvSpPr>
        <p:spPr>
          <a:xfrm>
            <a:off x="471951" y="6185035"/>
            <a:ext cx="11248101" cy="222305"/>
          </a:xfrm>
        </p:spPr>
        <p:txBody>
          <a:bodyPr/>
          <a:lstStyle/>
          <a:p>
            <a:r>
              <a:rPr lang="en-US" dirty="0" smtClean="0"/>
              <a:t>List of algorithms is from https</a:t>
            </a:r>
            <a:r>
              <a:rPr lang="en-US" dirty="0"/>
              <a:t>://</a:t>
            </a:r>
            <a:r>
              <a:rPr lang="en-US" dirty="0" smtClean="0"/>
              <a:t>en.wikipedia.org/wiki/Machine_vision </a:t>
            </a:r>
            <a:r>
              <a:rPr lang="en-US" dirty="0"/>
              <a:t> Creative Commons Attribution-</a:t>
            </a:r>
            <a:r>
              <a:rPr lang="en-US" dirty="0" err="1"/>
              <a:t>ShareAlike</a:t>
            </a:r>
            <a:r>
              <a:rPr lang="en-US" dirty="0"/>
              <a:t> License;</a:t>
            </a:r>
            <a:endParaRPr lang="en-US" dirty="0"/>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26</a:t>
            </a:fld>
            <a:endParaRPr lang="en-US" dirty="0">
              <a:solidFill>
                <a:prstClr val="white"/>
              </a:solidFill>
            </a:endParaRPr>
          </a:p>
        </p:txBody>
      </p:sp>
      <p:sp>
        <p:nvSpPr>
          <p:cNvPr id="5" name="Content Placeholder 4"/>
          <p:cNvSpPr>
            <a:spLocks noGrp="1"/>
          </p:cNvSpPr>
          <p:nvPr>
            <p:ph sz="quarter" idx="15"/>
          </p:nvPr>
        </p:nvSpPr>
        <p:spPr/>
        <p:txBody>
          <a:bodyPr/>
          <a:lstStyle/>
          <a:p>
            <a:pPr marL="342900" indent="-342900">
              <a:buFont typeface="Arial" panose="020B0604020202020204" pitchFamily="34" charset="0"/>
              <a:buChar char="•"/>
            </a:pPr>
            <a:r>
              <a:rPr lang="en-US" sz="1800" dirty="0" smtClean="0"/>
              <a:t>Stitching/Registration</a:t>
            </a:r>
          </a:p>
          <a:p>
            <a:pPr marL="342900" indent="-342900">
              <a:buFont typeface="Arial" panose="020B0604020202020204" pitchFamily="34" charset="0"/>
              <a:buChar char="•"/>
            </a:pPr>
            <a:r>
              <a:rPr lang="en-US" sz="1800" dirty="0" smtClean="0"/>
              <a:t>Filtering</a:t>
            </a:r>
            <a:endParaRPr lang="en-US" sz="1800" dirty="0"/>
          </a:p>
          <a:p>
            <a:pPr marL="342900" indent="-342900">
              <a:buFont typeface="Arial" panose="020B0604020202020204" pitchFamily="34" charset="0"/>
              <a:buChar char="•"/>
            </a:pPr>
            <a:r>
              <a:rPr lang="en-US" sz="1800" dirty="0" smtClean="0"/>
              <a:t>Thresholding</a:t>
            </a:r>
          </a:p>
          <a:p>
            <a:pPr marL="342900" indent="-342900">
              <a:buFont typeface="Arial" panose="020B0604020202020204" pitchFamily="34" charset="0"/>
              <a:buChar char="•"/>
            </a:pPr>
            <a:r>
              <a:rPr lang="en-US" sz="1800" dirty="0" smtClean="0"/>
              <a:t>Quality Assurance</a:t>
            </a:r>
          </a:p>
          <a:p>
            <a:pPr marL="342900" indent="-342900">
              <a:buFont typeface="Arial" panose="020B0604020202020204" pitchFamily="34" charset="0"/>
              <a:buChar char="•"/>
            </a:pPr>
            <a:r>
              <a:rPr lang="en-US" sz="1800" dirty="0" smtClean="0"/>
              <a:t>Segmentation</a:t>
            </a:r>
          </a:p>
          <a:p>
            <a:pPr marL="342900" indent="-342900">
              <a:buFont typeface="Arial" panose="020B0604020202020204" pitchFamily="34" charset="0"/>
              <a:buChar char="•"/>
            </a:pPr>
            <a:r>
              <a:rPr lang="en-US" sz="1800" dirty="0" smtClean="0"/>
              <a:t>Edge detection</a:t>
            </a:r>
          </a:p>
          <a:p>
            <a:pPr marL="342900" indent="-342900">
              <a:buFont typeface="Arial" panose="020B0604020202020204" pitchFamily="34" charset="0"/>
              <a:buChar char="•"/>
            </a:pPr>
            <a:r>
              <a:rPr lang="en-US" sz="1800" dirty="0" smtClean="0"/>
              <a:t>Color Analysis</a:t>
            </a:r>
          </a:p>
          <a:p>
            <a:pPr marL="342900" indent="-342900">
              <a:buFont typeface="Arial" panose="020B0604020202020204" pitchFamily="34" charset="0"/>
              <a:buChar char="•"/>
            </a:pPr>
            <a:r>
              <a:rPr lang="en-US" sz="1800" dirty="0" smtClean="0"/>
              <a:t>Blob </a:t>
            </a:r>
            <a:r>
              <a:rPr lang="en-US" sz="1800" dirty="0"/>
              <a:t>detection and </a:t>
            </a:r>
            <a:r>
              <a:rPr lang="en-US" sz="1800" dirty="0" smtClean="0"/>
              <a:t>extraction</a:t>
            </a:r>
          </a:p>
          <a:p>
            <a:pPr marL="342900" indent="-342900">
              <a:buFont typeface="Arial" panose="020B0604020202020204" pitchFamily="34" charset="0"/>
              <a:buChar char="•"/>
            </a:pPr>
            <a:r>
              <a:rPr lang="en-US" sz="1800" dirty="0" smtClean="0"/>
              <a:t>Pattern recognition</a:t>
            </a:r>
          </a:p>
          <a:p>
            <a:pPr marL="342900" indent="-342900">
              <a:buFont typeface="Arial" panose="020B0604020202020204" pitchFamily="34" charset="0"/>
              <a:buChar char="•"/>
            </a:pPr>
            <a:r>
              <a:rPr lang="en-US" sz="1800" dirty="0" smtClean="0"/>
              <a:t>Barcode and QRC reading</a:t>
            </a:r>
            <a:endParaRPr lang="en-US" sz="1800" dirty="0"/>
          </a:p>
          <a:p>
            <a:pPr marL="342900" indent="-342900">
              <a:buFont typeface="Arial" panose="020B0604020202020204" pitchFamily="34" charset="0"/>
              <a:buChar char="•"/>
            </a:pPr>
            <a:r>
              <a:rPr lang="en-US" sz="1800" dirty="0"/>
              <a:t>Optical character </a:t>
            </a:r>
            <a:r>
              <a:rPr lang="en-US" sz="1800" dirty="0" smtClean="0"/>
              <a:t>recognition</a:t>
            </a:r>
          </a:p>
          <a:p>
            <a:pPr marL="342900" indent="-342900">
              <a:buFont typeface="Arial" panose="020B0604020202020204" pitchFamily="34" charset="0"/>
              <a:buChar char="•"/>
            </a:pPr>
            <a:r>
              <a:rPr lang="en-US" sz="1800" dirty="0" smtClean="0"/>
              <a:t>Gauging/Metrology</a:t>
            </a:r>
            <a:endParaRPr lang="en-US" sz="1800" dirty="0"/>
          </a:p>
        </p:txBody>
      </p:sp>
      <p:pic>
        <p:nvPicPr>
          <p:cNvPr id="3078" name="Picture 6" descr="Image result for computer vision site:inte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9817" y="1233488"/>
            <a:ext cx="6025978" cy="4519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19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27</a:t>
            </a:fld>
            <a:endParaRPr lang="en-US" dirty="0">
              <a:solidFill>
                <a:prstClr val="white"/>
              </a:solidFill>
            </a:endParaRPr>
          </a:p>
        </p:txBody>
      </p:sp>
      <p:sp>
        <p:nvSpPr>
          <p:cNvPr id="5" name="Content Placeholder 4"/>
          <p:cNvSpPr>
            <a:spLocks noGrp="1"/>
          </p:cNvSpPr>
          <p:nvPr>
            <p:ph sz="quarter" idx="15"/>
          </p:nvPr>
        </p:nvSpPr>
        <p:spPr/>
        <p:txBody>
          <a:bodyPr/>
          <a:lstStyle/>
          <a:p>
            <a:endParaRPr lang="en-US"/>
          </a:p>
        </p:txBody>
      </p:sp>
      <p:pic>
        <p:nvPicPr>
          <p:cNvPr id="2052" name="Picture 4" descr="Image result for predictive analytics site:inte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a:xfrm>
            <a:off x="471951" y="304703"/>
            <a:ext cx="5593569" cy="6102637"/>
          </a:xfrm>
          <a:prstGeom prst="round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7" name="TextBox 6"/>
          <p:cNvSpPr txBox="1"/>
          <p:nvPr/>
        </p:nvSpPr>
        <p:spPr>
          <a:xfrm>
            <a:off x="643298" y="494044"/>
            <a:ext cx="5250874" cy="861774"/>
          </a:xfrm>
          <a:prstGeom prst="rect">
            <a:avLst/>
          </a:prstGeom>
          <a:noFill/>
        </p:spPr>
        <p:txBody>
          <a:bodyPr wrap="square" rtlCol="0">
            <a:spAutoFit/>
          </a:bodyPr>
          <a:lstStyle/>
          <a:p>
            <a:r>
              <a:rPr lang="en-US" sz="5000" dirty="0">
                <a:solidFill>
                  <a:schemeClr val="accent3">
                    <a:alpha val="90000"/>
                  </a:schemeClr>
                </a:solidFill>
                <a:latin typeface="+mj-lt"/>
                <a:ea typeface="+mj-ea"/>
                <a:cs typeface="+mj-cs"/>
              </a:rPr>
              <a:t>Computer </a:t>
            </a:r>
            <a:r>
              <a:rPr lang="en-US" sz="5000" dirty="0">
                <a:solidFill>
                  <a:schemeClr val="tx1">
                    <a:alpha val="90000"/>
                  </a:schemeClr>
                </a:solidFill>
                <a:latin typeface="+mj-lt"/>
                <a:ea typeface="+mj-ea"/>
                <a:cs typeface="+mj-cs"/>
              </a:rPr>
              <a:t>Vision </a:t>
            </a:r>
            <a:r>
              <a:rPr lang="en-US" sz="5000" dirty="0" smtClean="0">
                <a:solidFill>
                  <a:schemeClr val="tx1">
                    <a:alpha val="90000"/>
                  </a:schemeClr>
                </a:solidFill>
                <a:latin typeface="+mj-lt"/>
                <a:ea typeface="+mj-ea"/>
                <a:cs typeface="+mj-cs"/>
              </a:rPr>
              <a:t>Algorithms</a:t>
            </a:r>
            <a:endParaRPr lang="en-US" sz="5000" dirty="0">
              <a:solidFill>
                <a:schemeClr val="tx1">
                  <a:alpha val="90000"/>
                </a:schemeClr>
              </a:solidFill>
              <a:latin typeface="+mj-lt"/>
              <a:ea typeface="+mj-ea"/>
              <a:cs typeface="+mj-cs"/>
            </a:endParaRPr>
          </a:p>
        </p:txBody>
      </p:sp>
      <p:sp>
        <p:nvSpPr>
          <p:cNvPr id="9" name="TextBox 8"/>
          <p:cNvSpPr txBox="1"/>
          <p:nvPr/>
        </p:nvSpPr>
        <p:spPr>
          <a:xfrm>
            <a:off x="617838" y="1655805"/>
            <a:ext cx="5288692" cy="5355312"/>
          </a:xfrm>
          <a:prstGeom prst="rect">
            <a:avLst/>
          </a:prstGeom>
          <a:noFill/>
        </p:spPr>
        <p:txBody>
          <a:bodyPr wrap="square" rtlCol="0">
            <a:spAutoFit/>
          </a:bodyPr>
          <a:lstStyle/>
          <a:p>
            <a:r>
              <a:rPr lang="en-US" b="1" dirty="0" smtClean="0">
                <a:latin typeface="+mn-lt"/>
              </a:rPr>
              <a:t>Feature Extraction</a:t>
            </a:r>
          </a:p>
          <a:p>
            <a:pPr marL="285750" indent="-285750">
              <a:buFont typeface="Arial" panose="020B0604020202020204" pitchFamily="34" charset="0"/>
              <a:buChar char="•"/>
            </a:pPr>
            <a:r>
              <a:rPr lang="en-US" dirty="0"/>
              <a:t>Active Contour </a:t>
            </a:r>
            <a:r>
              <a:rPr lang="en-US" dirty="0" smtClean="0"/>
              <a:t>Modeling</a:t>
            </a:r>
          </a:p>
          <a:p>
            <a:pPr marL="285750" indent="-285750">
              <a:buFont typeface="Arial" panose="020B0604020202020204" pitchFamily="34" charset="0"/>
              <a:buChar char="•"/>
            </a:pPr>
            <a:r>
              <a:rPr lang="en-US" dirty="0" smtClean="0"/>
              <a:t>Blob detection</a:t>
            </a:r>
          </a:p>
          <a:p>
            <a:pPr marL="285750" indent="-285750">
              <a:buFont typeface="Arial" panose="020B0604020202020204" pitchFamily="34" charset="0"/>
              <a:buChar char="•"/>
            </a:pPr>
            <a:r>
              <a:rPr lang="en-US" dirty="0" smtClean="0"/>
              <a:t>Canny </a:t>
            </a:r>
            <a:r>
              <a:rPr lang="en-US" dirty="0"/>
              <a:t>edge </a:t>
            </a:r>
            <a:r>
              <a:rPr lang="en-US" dirty="0" smtClean="0"/>
              <a:t>detector</a:t>
            </a:r>
          </a:p>
          <a:p>
            <a:endParaRPr lang="en-US" dirty="0"/>
          </a:p>
          <a:p>
            <a:r>
              <a:rPr lang="en-US" b="1" dirty="0"/>
              <a:t>Visual </a:t>
            </a:r>
            <a:r>
              <a:rPr lang="en-US" b="1" dirty="0" smtClean="0"/>
              <a:t>Recognition</a:t>
            </a:r>
            <a:endParaRPr lang="en-US" b="1" dirty="0"/>
          </a:p>
          <a:p>
            <a:pPr marL="285750" indent="-285750">
              <a:buFont typeface="Arial" panose="020B0604020202020204" pitchFamily="34" charset="0"/>
              <a:buChar char="•"/>
            </a:pPr>
            <a:r>
              <a:rPr lang="en-US" dirty="0"/>
              <a:t>Object Recognition</a:t>
            </a:r>
          </a:p>
          <a:p>
            <a:pPr marL="285750" indent="-285750">
              <a:buFont typeface="Arial" panose="020B0604020202020204" pitchFamily="34" charset="0"/>
              <a:buChar char="•"/>
            </a:pPr>
            <a:r>
              <a:rPr lang="en-US" dirty="0"/>
              <a:t>Scale-invariant feature transform (SIFT)</a:t>
            </a:r>
          </a:p>
          <a:p>
            <a:pPr marL="285750" indent="-285750">
              <a:buFont typeface="Arial" panose="020B0604020202020204" pitchFamily="34" charset="0"/>
              <a:buChar char="•"/>
            </a:pPr>
            <a:r>
              <a:rPr lang="en-US" dirty="0"/>
              <a:t>Gesture recognition</a:t>
            </a:r>
          </a:p>
          <a:p>
            <a:pPr marL="285750" indent="-285750">
              <a:buFont typeface="Arial" panose="020B0604020202020204" pitchFamily="34" charset="0"/>
              <a:buChar char="•"/>
            </a:pPr>
            <a:r>
              <a:rPr lang="en-US" dirty="0" smtClean="0"/>
              <a:t>Viola-Jones Algorithm</a:t>
            </a:r>
          </a:p>
          <a:p>
            <a:pPr marL="285750" indent="-285750">
              <a:buFont typeface="Arial" panose="020B0604020202020204" pitchFamily="34" charset="0"/>
              <a:buChar char="•"/>
            </a:pPr>
            <a:r>
              <a:rPr lang="en-US" dirty="0" err="1" smtClean="0"/>
              <a:t>Kalman</a:t>
            </a:r>
            <a:r>
              <a:rPr lang="en-US" dirty="0" smtClean="0"/>
              <a:t> Filters</a:t>
            </a:r>
            <a:endParaRPr lang="en-US" dirty="0"/>
          </a:p>
          <a:p>
            <a:endParaRPr lang="en-US" dirty="0" smtClean="0"/>
          </a:p>
          <a:p>
            <a:r>
              <a:rPr lang="en-US" dirty="0" smtClean="0"/>
              <a:t>Edge and Corner Detection</a:t>
            </a:r>
          </a:p>
          <a:p>
            <a:pPr marL="285750" indent="-285750">
              <a:buFont typeface="Arial" panose="020B0604020202020204" pitchFamily="34" charset="0"/>
              <a:buChar char="•"/>
            </a:pPr>
            <a:r>
              <a:rPr lang="en-US" dirty="0" smtClean="0"/>
              <a:t>Canny Edge Detector</a:t>
            </a:r>
          </a:p>
          <a:p>
            <a:pPr marL="285750" indent="-285750">
              <a:buFont typeface="Arial" panose="020B0604020202020204" pitchFamily="34" charset="0"/>
              <a:buChar char="•"/>
            </a:pPr>
            <a:r>
              <a:rPr lang="en-US" dirty="0" smtClean="0"/>
              <a:t>Harris Corner Detector</a:t>
            </a:r>
          </a:p>
          <a:p>
            <a:pPr marL="285750" indent="-285750">
              <a:buFont typeface="Arial" panose="020B0604020202020204" pitchFamily="34" charset="0"/>
              <a:buChar char="•"/>
            </a:pPr>
            <a:r>
              <a:rPr lang="en-US" dirty="0" smtClean="0"/>
              <a:t>Sobel</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64382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8937" y="483229"/>
            <a:ext cx="11331575" cy="724365"/>
          </a:xfrm>
        </p:spPr>
        <p:txBody>
          <a:bodyPr/>
          <a:lstStyle/>
          <a:p>
            <a:r>
              <a:rPr lang="en-US" sz="5867" dirty="0" err="1">
                <a:solidFill>
                  <a:schemeClr val="accent3">
                    <a:alpha val="90000"/>
                  </a:schemeClr>
                </a:solidFill>
              </a:rPr>
              <a:t>OpenCV</a:t>
            </a:r>
            <a:r>
              <a:rPr lang="en-US" sz="5867" dirty="0" smtClean="0">
                <a:solidFill>
                  <a:schemeClr val="accent3">
                    <a:alpha val="90000"/>
                  </a:schemeClr>
                </a:solidFill>
              </a:rPr>
              <a:t>* </a:t>
            </a:r>
            <a:r>
              <a:rPr lang="en-US" sz="5867" dirty="0" smtClean="0"/>
              <a:t>Library</a:t>
            </a:r>
            <a:endParaRPr lang="en-US" sz="5867" dirty="0"/>
          </a:p>
        </p:txBody>
      </p:sp>
      <p:sp>
        <p:nvSpPr>
          <p:cNvPr id="3" name="Content Placeholder 2"/>
          <p:cNvSpPr>
            <a:spLocks noGrp="1"/>
          </p:cNvSpPr>
          <p:nvPr>
            <p:ph type="body" sz="quarter" idx="11"/>
          </p:nvPr>
        </p:nvSpPr>
        <p:spPr>
          <a:xfrm>
            <a:off x="488321" y="1538422"/>
            <a:ext cx="6443820" cy="4645045"/>
          </a:xfrm>
        </p:spPr>
        <p:txBody>
          <a:bodyPr>
            <a:normAutofit fontScale="92500"/>
          </a:bodyPr>
          <a:lstStyle/>
          <a:p>
            <a:r>
              <a:rPr lang="en-US" sz="2400" dirty="0" smtClean="0"/>
              <a:t>Open Source library for computer vision</a:t>
            </a:r>
          </a:p>
          <a:p>
            <a:r>
              <a:rPr lang="en-US" sz="2400" dirty="0" smtClean="0"/>
              <a:t>Written in C++</a:t>
            </a:r>
          </a:p>
          <a:p>
            <a:pPr lvl="1"/>
            <a:r>
              <a:rPr lang="en-US" sz="2400" dirty="0" smtClean="0"/>
              <a:t>Bindings for most popular languages</a:t>
            </a:r>
          </a:p>
          <a:p>
            <a:r>
              <a:rPr lang="en-US" sz="2400" dirty="0" smtClean="0"/>
              <a:t>Block-like programming structure</a:t>
            </a:r>
          </a:p>
          <a:p>
            <a:pPr lvl="1"/>
            <a:r>
              <a:rPr lang="en-US" sz="2400" dirty="0" smtClean="0"/>
              <a:t>Image data is sequentially passed through functions</a:t>
            </a:r>
          </a:p>
          <a:p>
            <a:pPr lvl="1"/>
            <a:r>
              <a:rPr lang="en-US" sz="2400" dirty="0" smtClean="0"/>
              <a:t>Fundamental concepts allow for powerful image processing </a:t>
            </a:r>
            <a:r>
              <a:rPr lang="en-US" sz="2400" dirty="0" smtClean="0"/>
              <a:t>tools</a:t>
            </a:r>
          </a:p>
          <a:p>
            <a:pPr lvl="1"/>
            <a:r>
              <a:rPr lang="en-US" dirty="0">
                <a:hlinkClick r:id="rId3"/>
              </a:rPr>
              <a:t>https://opencv.org</a:t>
            </a:r>
            <a:r>
              <a:rPr lang="en-US" dirty="0" smtClean="0">
                <a:hlinkClick r:id="rId3"/>
              </a:rPr>
              <a:t>/</a:t>
            </a:r>
            <a:r>
              <a:rPr lang="en-US" dirty="0" smtClean="0"/>
              <a:t> </a:t>
            </a:r>
            <a:endParaRPr lang="en-US" sz="2400" dirty="0" smtClean="0"/>
          </a:p>
        </p:txBody>
      </p:sp>
      <p:pic>
        <p:nvPicPr>
          <p:cNvPr id="4" name="Picture 2" descr="http://code.opencv.org/attachments/download/86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75257" y="152400"/>
            <a:ext cx="949274" cy="87954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stretch>
            <a:fillRect/>
          </a:stretch>
        </p:blipFill>
        <p:spPr>
          <a:xfrm>
            <a:off x="8603152" y="239773"/>
            <a:ext cx="1691296" cy="5943694"/>
          </a:xfrm>
          <a:prstGeom prst="rect">
            <a:avLst/>
          </a:prstGeom>
        </p:spPr>
      </p:pic>
      <p:cxnSp>
        <p:nvCxnSpPr>
          <p:cNvPr id="8" name="Straight Arrow Connector 7"/>
          <p:cNvCxnSpPr/>
          <p:nvPr/>
        </p:nvCxnSpPr>
        <p:spPr>
          <a:xfrm>
            <a:off x="9448800" y="3124200"/>
            <a:ext cx="0" cy="304800"/>
          </a:xfrm>
          <a:prstGeom prst="straightConnector1">
            <a:avLst/>
          </a:prstGeom>
          <a:ln w="12700">
            <a:headEnd type="none" w="lg" len="lg"/>
            <a:tailEnd type="triangle" w="sm" len="med"/>
          </a:ln>
        </p:spPr>
        <p:style>
          <a:lnRef idx="1">
            <a:schemeClr val="dk1"/>
          </a:lnRef>
          <a:fillRef idx="0">
            <a:schemeClr val="dk1"/>
          </a:fillRef>
          <a:effectRef idx="0">
            <a:schemeClr val="dk1"/>
          </a:effectRef>
          <a:fontRef idx="minor">
            <a:schemeClr val="tx1"/>
          </a:fontRef>
        </p:style>
      </p:cxnSp>
      <p:sp>
        <p:nvSpPr>
          <p:cNvPr id="11" name="Rounded Rectangle 10"/>
          <p:cNvSpPr/>
          <p:nvPr/>
        </p:nvSpPr>
        <p:spPr>
          <a:xfrm>
            <a:off x="5451109" y="394451"/>
            <a:ext cx="2514600" cy="77326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r>
              <a:rPr lang="en-US" dirty="0" smtClean="0">
                <a:solidFill>
                  <a:srgbClr val="7556A4">
                    <a:lumMod val="60000"/>
                    <a:lumOff val="40000"/>
                  </a:srgbClr>
                </a:solidFill>
                <a:latin typeface="Intel Clear" panose="020B0604020203020204" pitchFamily="34" charset="0"/>
                <a:ea typeface="Intel Clear" panose="020B0604020203020204" pitchFamily="34" charset="0"/>
                <a:cs typeface="Intel Clear" panose="020B0604020203020204" pitchFamily="34" charset="0"/>
              </a:rPr>
              <a:t>import</a:t>
            </a:r>
            <a:r>
              <a:rPr lang="en-US"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cv2</a:t>
            </a:r>
          </a:p>
          <a:p>
            <a:r>
              <a:rPr lang="en-US" dirty="0" smtClean="0">
                <a:solidFill>
                  <a:srgbClr val="7556A4">
                    <a:lumMod val="60000"/>
                    <a:lumOff val="40000"/>
                  </a:srgbClr>
                </a:solidFill>
                <a:latin typeface="Intel Clear" panose="020B0604020203020204" pitchFamily="34" charset="0"/>
                <a:ea typeface="Intel Clear" panose="020B0604020203020204" pitchFamily="34" charset="0"/>
                <a:cs typeface="Intel Clear" panose="020B0604020203020204" pitchFamily="34" charset="0"/>
              </a:rPr>
              <a:t>import</a:t>
            </a:r>
            <a:r>
              <a:rPr lang="en-US"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dirty="0" err="1"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numpy</a:t>
            </a:r>
            <a:r>
              <a:rPr lang="en-US"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dirty="0" smtClean="0">
                <a:solidFill>
                  <a:srgbClr val="7556A4">
                    <a:lumMod val="60000"/>
                    <a:lumOff val="40000"/>
                  </a:srgbClr>
                </a:solidFill>
                <a:latin typeface="Intel Clear" panose="020B0604020203020204" pitchFamily="34" charset="0"/>
                <a:ea typeface="Intel Clear" panose="020B0604020203020204" pitchFamily="34" charset="0"/>
                <a:cs typeface="Intel Clear" panose="020B0604020203020204" pitchFamily="34" charset="0"/>
              </a:rPr>
              <a:t>as</a:t>
            </a:r>
            <a:r>
              <a:rPr lang="en-US"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np</a:t>
            </a:r>
          </a:p>
        </p:txBody>
      </p:sp>
    </p:spTree>
    <p:extLst>
      <p:ext uri="{BB962C8B-B14F-4D97-AF65-F5344CB8AC3E}">
        <p14:creationId xmlns:p14="http://schemas.microsoft.com/office/powerpoint/2010/main" val="3460803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HAAR</a:t>
            </a:r>
            <a:r>
              <a:rPr lang="en-US" dirty="0" smtClean="0"/>
              <a:t> Cascades in </a:t>
            </a:r>
            <a:r>
              <a:rPr lang="en-US" dirty="0" err="1" smtClean="0"/>
              <a:t>OpenCV</a:t>
            </a:r>
            <a:r>
              <a:rPr lang="en-US" dirty="0" smtClean="0"/>
              <a:t>*</a:t>
            </a:r>
            <a:endParaRPr lang="en-US" dirty="0"/>
          </a:p>
        </p:txBody>
      </p:sp>
      <p:sp>
        <p:nvSpPr>
          <p:cNvPr id="3" name="Text Placeholder 2"/>
          <p:cNvSpPr>
            <a:spLocks noGrp="1"/>
          </p:cNvSpPr>
          <p:nvPr>
            <p:ph type="body" sz="quarter" idx="13"/>
          </p:nvPr>
        </p:nvSpPr>
        <p:spPr/>
        <p:txBody>
          <a:bodyPr/>
          <a:lstStyle/>
          <a:p>
            <a:endParaRPr lang="en-US"/>
          </a:p>
        </p:txBody>
      </p:sp>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471951" y="1118897"/>
            <a:ext cx="6019800" cy="4514850"/>
          </a:xfrm>
        </p:spPr>
      </p:pic>
      <p:sp>
        <p:nvSpPr>
          <p:cNvPr id="5" name="Rounded Rectangle 4"/>
          <p:cNvSpPr/>
          <p:nvPr/>
        </p:nvSpPr>
        <p:spPr>
          <a:xfrm>
            <a:off x="3476833" y="5819775"/>
            <a:ext cx="8554529" cy="457200"/>
          </a:xfrm>
          <a:prstGeom prst="roundRect">
            <a:avLst/>
          </a:prstGeom>
          <a:solidFill>
            <a:srgbClr val="000000">
              <a:alpha val="50196"/>
            </a:srgbClr>
          </a:solidFill>
          <a:ln w="12700" cap="flat" cmpd="sng" algn="ctr">
            <a:solidFill>
              <a:schemeClr val="bg1"/>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cascade = cv2.CascadeClassifier( </a:t>
            </a:r>
            <a:r>
              <a:rPr lang="en-US" kern="0" dirty="0" smtClean="0">
                <a:solidFill>
                  <a:schemeClr val="accent1"/>
                </a:solidFill>
                <a:latin typeface="Intel Clear" panose="020B0604020203020204" pitchFamily="34" charset="0"/>
                <a:ea typeface="Intel Clear" panose="020B0604020203020204" pitchFamily="34" charset="0"/>
                <a:cs typeface="Intel Clear" panose="020B0604020203020204" pitchFamily="34" charset="0"/>
              </a:rPr>
              <a:t>‘haarcascade_frontalface_default.xml’</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endParaRPr kumimoji="0" lang="en-US" sz="1800" b="0" i="0" u="none" strike="noStrike" kern="0" cap="none" spc="0" normalizeH="0" baseline="0" noProof="0" dirty="0">
              <a:ln>
                <a:noFill/>
              </a:ln>
              <a:solidFill>
                <a:prstClr val="white">
                  <a:lumMod val="65000"/>
                </a:prstClr>
              </a:solidFill>
              <a:effectLst/>
              <a:uLnTx/>
              <a:uFillTx/>
              <a:latin typeface="Intel Clear" panose="020B0604020203020204" pitchFamily="34" charset="0"/>
              <a:ea typeface="Intel Clear" panose="020B0604020203020204" pitchFamily="34" charset="0"/>
              <a:cs typeface="Intel Clear" panose="020B0604020203020204" pitchFamily="34" charset="0"/>
            </a:endParaRPr>
          </a:p>
        </p:txBody>
      </p:sp>
      <p:sp>
        <p:nvSpPr>
          <p:cNvPr id="6" name="Rounded Rectangle 5"/>
          <p:cNvSpPr/>
          <p:nvPr/>
        </p:nvSpPr>
        <p:spPr>
          <a:xfrm>
            <a:off x="6647935" y="1215096"/>
            <a:ext cx="5072117" cy="4254843"/>
          </a:xfrm>
          <a:prstGeom prst="roundRect">
            <a:avLst/>
          </a:prstGeom>
          <a:solidFill>
            <a:srgbClr val="000000">
              <a:alpha val="50196"/>
            </a:srgbClr>
          </a:solidFill>
          <a:ln w="12700" cap="flat" cmpd="sng" algn="ctr">
            <a:solidFill>
              <a:schemeClr val="bg1"/>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err="1"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gray_img</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 cv2.cvtColor( </a:t>
            </a:r>
            <a:r>
              <a:rPr lang="en-US" kern="0" dirty="0" err="1"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img</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cv2.COLOR_BGR2GRAY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faces</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 </a:t>
            </a:r>
            <a:r>
              <a:rPr kumimoji="0" lang="en-US" sz="1800" b="0" i="0" u="none" strike="noStrike" kern="0" cap="none" spc="0" normalizeH="0" noProof="0" dirty="0" err="1"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cascade.detectMultiScale</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p>
          <a:p>
            <a:pPr marL="0" marR="0" lvl="0" indent="0" defTabSz="914400" eaLnBrk="1" fontAlgn="auto" latinLnBrk="0" hangingPunct="1">
              <a:lnSpc>
                <a:spcPct val="100000"/>
              </a:lnSpc>
              <a:spcBef>
                <a:spcPts val="0"/>
              </a:spcBef>
              <a:spcAft>
                <a:spcPts val="0"/>
              </a:spcAft>
              <a:buClrTx/>
              <a:buSzTx/>
              <a:buFontTx/>
              <a:buNone/>
              <a:tabLst/>
              <a:defRPr/>
            </a:pPr>
            <a:r>
              <a:rPr lang="en-US" kern="0" baseline="0" dirty="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baseline="0" dirty="0" err="1"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gray_img</a:t>
            </a:r>
            <a:r>
              <a:rPr lang="en-US" kern="0" baseline="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noProof="0" dirty="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err="1"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scaleFactor</a:t>
            </a:r>
            <a:r>
              <a:rPr kumimoji="0" lang="en-US" sz="1800" b="0" i="0" u="none" strike="noStrike" kern="0" cap="none" spc="0" normalizeH="0" noProof="0" dirty="0"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1.25</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lang="en-US" kern="0" baseline="0" dirty="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baseline="0" dirty="0" err="1"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minNeighbors</a:t>
            </a:r>
            <a:r>
              <a:rPr lang="en-US" kern="0" baseline="0"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 </a:t>
            </a:r>
            <a:r>
              <a:rPr lang="en-US" kern="0" baseline="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baseline="0"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5</a:t>
            </a:r>
            <a:r>
              <a:rPr lang="en-US" kern="0" baseline="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noProof="0" dirty="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err="1"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minSize</a:t>
            </a:r>
            <a:r>
              <a:rPr kumimoji="0" lang="en-US" sz="1800" b="0" i="0" u="none" strike="noStrike" kern="0" cap="none" spc="0" normalizeH="0" noProof="0" dirty="0"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 </a:t>
            </a:r>
            <a:r>
              <a:rPr kumimoji="0" lang="en-US" sz="1800" b="0" i="0" u="none" strike="noStrike" kern="0" cap="none" spc="0" normalizeH="0" noProof="0" dirty="0"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30</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30</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p>
          <a:p>
            <a:pPr marL="0" marR="0" lvl="0" indent="0" defTabSz="914400" eaLnBrk="1" fontAlgn="auto" latinLnBrk="0" hangingPunct="1">
              <a:lnSpc>
                <a:spcPct val="100000"/>
              </a:lnSpc>
              <a:spcBef>
                <a:spcPts val="0"/>
              </a:spcBef>
              <a:spcAft>
                <a:spcPts val="0"/>
              </a:spcAft>
              <a:buClrTx/>
              <a:buSzTx/>
              <a:buFontTx/>
              <a:buNone/>
              <a:tabLst/>
              <a:defRPr/>
            </a:pPr>
            <a:r>
              <a:rPr lang="en-US" kern="0" baseline="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kern="0" baseline="0" dirty="0" smtClean="0">
                <a:solidFill>
                  <a:schemeClr val="accent4">
                    <a:lumMod val="60000"/>
                    <a:lumOff val="40000"/>
                  </a:schemeClr>
                </a:solidFill>
                <a:latin typeface="Intel Clear" panose="020B0604020203020204" pitchFamily="34" charset="0"/>
                <a:ea typeface="Intel Clear" panose="020B0604020203020204" pitchFamily="34" charset="0"/>
                <a:cs typeface="Intel Clear" panose="020B0604020203020204" pitchFamily="34" charset="0"/>
              </a:rPr>
              <a:t>for</a:t>
            </a:r>
            <a:r>
              <a:rPr lang="en-US" kern="0" baseline="0" dirty="0" smtClean="0">
                <a:solidFill>
                  <a:schemeClr val="accent4"/>
                </a:solidFill>
                <a:latin typeface="Intel Clear" panose="020B0604020203020204" pitchFamily="34" charset="0"/>
                <a:ea typeface="Intel Clear" panose="020B0604020203020204" pitchFamily="34" charset="0"/>
                <a:cs typeface="Intel Clear" panose="020B0604020203020204" pitchFamily="34" charset="0"/>
              </a:rPr>
              <a:t> </a:t>
            </a:r>
            <a:r>
              <a:rPr lang="en-US" kern="0" baseline="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(x, y, w, h)</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dirty="0" smtClean="0">
                <a:solidFill>
                  <a:schemeClr val="accent4">
                    <a:lumMod val="60000"/>
                    <a:lumOff val="40000"/>
                  </a:schemeClr>
                </a:solidFill>
                <a:latin typeface="Intel Clear" panose="020B0604020203020204" pitchFamily="34" charset="0"/>
                <a:ea typeface="Intel Clear" panose="020B0604020203020204" pitchFamily="34" charset="0"/>
                <a:cs typeface="Intel Clear" panose="020B0604020203020204" pitchFamily="34" charset="0"/>
              </a:rPr>
              <a:t>in</a:t>
            </a:r>
            <a:r>
              <a:rPr lang="en-US" kern="0" dirty="0" smtClean="0">
                <a:solidFill>
                  <a:schemeClr val="accent4"/>
                </a:solidFill>
                <a:latin typeface="Intel Clear" panose="020B0604020203020204" pitchFamily="34" charset="0"/>
                <a:ea typeface="Intel Clear" panose="020B0604020203020204" pitchFamily="34" charset="0"/>
                <a:cs typeface="Intel Clear" panose="020B0604020203020204" pitchFamily="34" charset="0"/>
              </a:rPr>
              <a:t> </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faces: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baseline="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cv2.rectangle(</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err="1"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img</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x, y, (</a:t>
            </a:r>
            <a:r>
              <a:rPr kumimoji="0" lang="en-US" sz="1800" b="0" i="0" u="none" strike="noStrike" kern="0" cap="none" spc="0" normalizeH="0" noProof="0" dirty="0" err="1"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x+w</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err="1"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y+h</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0</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255</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0</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2</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a:t>
            </a:r>
            <a:endParaRPr kumimoji="0" lang="en-US" sz="1800" b="0" i="0" u="none" strike="noStrike" kern="0" cap="none" spc="0" normalizeH="0" baseline="0" noProof="0" dirty="0">
              <a:ln>
                <a:noFill/>
              </a:ln>
              <a:solidFill>
                <a:prstClr val="white">
                  <a:lumMod val="65000"/>
                </a:prstClr>
              </a:solidFill>
              <a:effectLst/>
              <a:uLnTx/>
              <a:uFillTx/>
              <a:latin typeface="Intel Clear" panose="020B0604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2627394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mage result for predictive analytics site:inte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097"/>
            <a:ext cx="12192000" cy="686409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0" y="-6098"/>
            <a:ext cx="12192000" cy="6864097"/>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 name="Title 3"/>
          <p:cNvSpPr>
            <a:spLocks noGrp="1"/>
          </p:cNvSpPr>
          <p:nvPr>
            <p:ph type="title"/>
          </p:nvPr>
        </p:nvSpPr>
        <p:spPr/>
        <p:txBody>
          <a:bodyPr/>
          <a:lstStyle/>
          <a:p>
            <a:r>
              <a:rPr lang="en-US" dirty="0">
                <a:solidFill>
                  <a:srgbClr val="FFFF00">
                    <a:alpha val="90000"/>
                  </a:srgbClr>
                </a:solidFill>
              </a:rPr>
              <a:t>Defining </a:t>
            </a:r>
            <a:r>
              <a:rPr lang="en-US" dirty="0"/>
              <a:t>Predictive Analytics</a:t>
            </a:r>
          </a:p>
        </p:txBody>
      </p:sp>
      <p:sp>
        <p:nvSpPr>
          <p:cNvPr id="5" name="Text Placeholder 4"/>
          <p:cNvSpPr>
            <a:spLocks noGrp="1"/>
          </p:cNvSpPr>
          <p:nvPr>
            <p:ph type="body" sz="quarter" idx="13"/>
          </p:nvPr>
        </p:nvSpPr>
        <p:spPr/>
        <p:txBody>
          <a:bodyPr/>
          <a:lstStyle/>
          <a:p>
            <a:endParaRPr lang="en-US"/>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3</a:t>
            </a:fld>
            <a:endParaRPr lang="en-US" dirty="0"/>
          </a:p>
        </p:txBody>
      </p:sp>
      <p:sp>
        <p:nvSpPr>
          <p:cNvPr id="6" name="Content Placeholder 5"/>
          <p:cNvSpPr>
            <a:spLocks noGrp="1"/>
          </p:cNvSpPr>
          <p:nvPr>
            <p:ph sz="quarter" idx="15"/>
          </p:nvPr>
        </p:nvSpPr>
        <p:spPr/>
        <p:txBody>
          <a:bodyPr/>
          <a:lstStyle/>
          <a:p>
            <a:pPr marL="457200" indent="-457200">
              <a:spcBef>
                <a:spcPts val="2400"/>
              </a:spcBef>
              <a:buClrTx/>
              <a:buFont typeface="Arial" panose="020B0604020202020204" pitchFamily="34" charset="0"/>
              <a:buChar char="•"/>
            </a:pPr>
            <a:r>
              <a:rPr lang="en-US" dirty="0" smtClean="0"/>
              <a:t>Predictive analytics</a:t>
            </a:r>
            <a:r>
              <a:rPr lang="en-US" dirty="0"/>
              <a:t> </a:t>
            </a:r>
            <a:r>
              <a:rPr lang="en-US" dirty="0" smtClean="0"/>
              <a:t>is </a:t>
            </a:r>
            <a:r>
              <a:rPr lang="en-US" dirty="0"/>
              <a:t>the </a:t>
            </a:r>
            <a:r>
              <a:rPr lang="en-US" b="1" dirty="0" smtClean="0"/>
              <a:t>science of classifying </a:t>
            </a:r>
            <a:r>
              <a:rPr lang="en-US" dirty="0"/>
              <a:t>new </a:t>
            </a:r>
            <a:r>
              <a:rPr lang="en-US" dirty="0" smtClean="0"/>
              <a:t>observations into a set </a:t>
            </a:r>
            <a:r>
              <a:rPr lang="en-US" dirty="0"/>
              <a:t>of </a:t>
            </a:r>
            <a:r>
              <a:rPr lang="en-US" dirty="0" smtClean="0"/>
              <a:t>categories </a:t>
            </a:r>
            <a:r>
              <a:rPr lang="en-US" dirty="0"/>
              <a:t>on the basis of a </a:t>
            </a:r>
            <a:r>
              <a:rPr lang="en-US" dirty="0" smtClean="0"/>
              <a:t>training set</a:t>
            </a:r>
            <a:r>
              <a:rPr lang="en-US" dirty="0"/>
              <a:t> of data </a:t>
            </a:r>
            <a:r>
              <a:rPr lang="en-US" dirty="0" smtClean="0"/>
              <a:t>that has observations with known category memberships. </a:t>
            </a:r>
            <a:endParaRPr lang="en-US" dirty="0"/>
          </a:p>
          <a:p>
            <a:pPr marL="457200" indent="-457200">
              <a:spcBef>
                <a:spcPts val="2400"/>
              </a:spcBef>
              <a:buClrTx/>
              <a:buFont typeface="Arial" panose="020B0604020202020204" pitchFamily="34" charset="0"/>
              <a:buChar char="•"/>
            </a:pPr>
            <a:r>
              <a:rPr lang="en-US" dirty="0"/>
              <a:t>Predictive analytics </a:t>
            </a:r>
            <a:r>
              <a:rPr lang="en-US" dirty="0" smtClean="0"/>
              <a:t>is </a:t>
            </a:r>
            <a:r>
              <a:rPr lang="en-US" b="1" dirty="0" smtClean="0"/>
              <a:t>not about predicting the future</a:t>
            </a:r>
            <a:r>
              <a:rPr lang="en-US" dirty="0"/>
              <a:t>, </a:t>
            </a:r>
            <a:r>
              <a:rPr lang="en-US" dirty="0" smtClean="0"/>
              <a:t>instead it’s about constructing predictive </a:t>
            </a:r>
            <a:r>
              <a:rPr lang="en-US" dirty="0"/>
              <a:t>models that </a:t>
            </a:r>
            <a:r>
              <a:rPr lang="en-US" dirty="0" smtClean="0"/>
              <a:t>compute a </a:t>
            </a:r>
            <a:r>
              <a:rPr lang="en-US" dirty="0"/>
              <a:t>numerical </a:t>
            </a:r>
            <a:r>
              <a:rPr lang="en-US" dirty="0" smtClean="0"/>
              <a:t>score</a:t>
            </a:r>
            <a:r>
              <a:rPr lang="en-US" dirty="0"/>
              <a:t>, on the </a:t>
            </a:r>
            <a:r>
              <a:rPr lang="en-US" dirty="0" smtClean="0"/>
              <a:t>probability that a </a:t>
            </a:r>
            <a:r>
              <a:rPr lang="en-US" dirty="0"/>
              <a:t>particular </a:t>
            </a:r>
            <a:r>
              <a:rPr lang="en-US" dirty="0" smtClean="0"/>
              <a:t>observation will (or will not) occur in </a:t>
            </a:r>
            <a:r>
              <a:rPr lang="en-US" dirty="0"/>
              <a:t>the future with an acceptable level of </a:t>
            </a:r>
            <a:r>
              <a:rPr lang="en-US" dirty="0" smtClean="0"/>
              <a:t>reliability</a:t>
            </a:r>
            <a:endParaRPr lang="en-US" dirty="0"/>
          </a:p>
          <a:p>
            <a:pPr marL="457200" indent="-457200">
              <a:spcBef>
                <a:spcPts val="2400"/>
              </a:spcBef>
              <a:buClrTx/>
              <a:buFont typeface="Arial" panose="020B0604020202020204" pitchFamily="34" charset="0"/>
              <a:buChar char="•"/>
            </a:pPr>
            <a:r>
              <a:rPr lang="en-US" dirty="0" smtClean="0"/>
              <a:t>Predictive analytics can be used to prepare </a:t>
            </a:r>
            <a:r>
              <a:rPr lang="en-US" b="1" dirty="0" smtClean="0"/>
              <a:t>what-if scenarios, risk assessment </a:t>
            </a:r>
            <a:r>
              <a:rPr lang="en-US" dirty="0" smtClean="0"/>
              <a:t>and determine observations that may be considered to be </a:t>
            </a:r>
            <a:r>
              <a:rPr lang="en-US" b="1" dirty="0" smtClean="0"/>
              <a:t>outliers</a:t>
            </a:r>
            <a:r>
              <a:rPr lang="en-US" dirty="0" smtClean="0"/>
              <a:t>.</a:t>
            </a:r>
          </a:p>
          <a:p>
            <a:pPr marL="457200" indent="-457200">
              <a:spcBef>
                <a:spcPts val="2400"/>
              </a:spcBef>
              <a:buClrTx/>
              <a:buFont typeface="Arial" panose="020B0604020202020204" pitchFamily="34" charset="0"/>
              <a:buChar char="•"/>
            </a:pPr>
            <a:r>
              <a:rPr lang="en-US" dirty="0" smtClean="0"/>
              <a:t>How can Predictive </a:t>
            </a:r>
            <a:r>
              <a:rPr lang="en-US" dirty="0" smtClean="0"/>
              <a:t>Analytics and Computer Vision </a:t>
            </a:r>
            <a:r>
              <a:rPr lang="en-US" dirty="0" smtClean="0"/>
              <a:t>be </a:t>
            </a:r>
            <a:r>
              <a:rPr lang="en-US" dirty="0" smtClean="0"/>
              <a:t>brought together </a:t>
            </a:r>
            <a:r>
              <a:rPr lang="en-US" dirty="0" smtClean="0"/>
              <a:t>to enable </a:t>
            </a:r>
            <a:r>
              <a:rPr lang="en-US" dirty="0" smtClean="0"/>
              <a:t>new </a:t>
            </a:r>
            <a:r>
              <a:rPr lang="en-US" dirty="0"/>
              <a:t>business </a:t>
            </a:r>
            <a:r>
              <a:rPr lang="en-US" dirty="0" smtClean="0"/>
              <a:t>and scientific </a:t>
            </a:r>
            <a:r>
              <a:rPr lang="en-US" dirty="0" smtClean="0"/>
              <a:t>possibilities?</a:t>
            </a:r>
            <a:endParaRPr lang="en-US" dirty="0"/>
          </a:p>
        </p:txBody>
      </p:sp>
    </p:spTree>
    <p:extLst>
      <p:ext uri="{BB962C8B-B14F-4D97-AF65-F5344CB8AC3E}">
        <p14:creationId xmlns:p14="http://schemas.microsoft.com/office/powerpoint/2010/main" val="3184418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email">
            <a:extLst>
              <a:ext uri="{28A0092B-C50C-407E-A947-70E740481C1C}">
                <a14:useLocalDpi xmlns:a14="http://schemas.microsoft.com/office/drawing/2010/main"/>
              </a:ext>
            </a:extLst>
          </a:blip>
          <a:srcRect t="9738" b="-253"/>
          <a:stretch/>
        </p:blipFill>
        <p:spPr>
          <a:xfrm>
            <a:off x="1" y="-1"/>
            <a:ext cx="3047996" cy="1932743"/>
          </a:xfrm>
          <a:prstGeom prst="rect">
            <a:avLst/>
          </a:prstGeom>
          <a:effectLst/>
        </p:spPr>
      </p:pic>
      <p:pic>
        <p:nvPicPr>
          <p:cNvPr id="7170" name="Picture 2" descr="Image result for atm facial recognition"/>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t="5314"/>
          <a:stretch/>
        </p:blipFill>
        <p:spPr bwMode="auto">
          <a:xfrm>
            <a:off x="3047996" y="3556"/>
            <a:ext cx="3048005" cy="192918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rotWithShape="1">
          <a:blip r:embed="rId5" cstate="email">
            <a:extLst>
              <a:ext uri="{28A0092B-C50C-407E-A947-70E740481C1C}">
                <a14:useLocalDpi xmlns:a14="http://schemas.microsoft.com/office/drawing/2010/main"/>
              </a:ext>
            </a:extLst>
          </a:blip>
          <a:srcRect t="4885"/>
          <a:stretch/>
        </p:blipFill>
        <p:spPr>
          <a:xfrm>
            <a:off x="6096001" y="1"/>
            <a:ext cx="3048000" cy="1932743"/>
          </a:xfrm>
          <a:prstGeom prst="rect">
            <a:avLst/>
          </a:prstGeom>
          <a:effectLst/>
        </p:spPr>
      </p:pic>
      <p:pic>
        <p:nvPicPr>
          <p:cNvPr id="7174" name="Picture 6"/>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t="4885"/>
          <a:stretch/>
        </p:blipFill>
        <p:spPr bwMode="auto">
          <a:xfrm>
            <a:off x="9144002" y="0"/>
            <a:ext cx="3047999" cy="193274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rotWithShape="1">
          <a:blip r:embed="rId7" cstate="email">
            <a:extLst>
              <a:ext uri="{28A0092B-C50C-407E-A947-70E740481C1C}">
                <a14:useLocalDpi xmlns:a14="http://schemas.microsoft.com/office/drawing/2010/main"/>
              </a:ext>
            </a:extLst>
          </a:blip>
          <a:srcRect b="3302"/>
          <a:stretch/>
        </p:blipFill>
        <p:spPr>
          <a:xfrm>
            <a:off x="6096001" y="4432813"/>
            <a:ext cx="3048000" cy="1974528"/>
          </a:xfrm>
          <a:prstGeom prst="rect">
            <a:avLst/>
          </a:prstGeom>
          <a:effectLst/>
        </p:spPr>
      </p:pic>
      <p:pic>
        <p:nvPicPr>
          <p:cNvPr id="14" name="Picture 13"/>
          <p:cNvPicPr>
            <a:picLocks noChangeAspect="1"/>
          </p:cNvPicPr>
          <p:nvPr/>
        </p:nvPicPr>
        <p:blipFill rotWithShape="1">
          <a:blip r:embed="rId8" cstate="email">
            <a:extLst>
              <a:ext uri="{28A0092B-C50C-407E-A947-70E740481C1C}">
                <a14:useLocalDpi xmlns:a14="http://schemas.microsoft.com/office/drawing/2010/main"/>
              </a:ext>
            </a:extLst>
          </a:blip>
          <a:srcRect b="2568"/>
          <a:stretch/>
        </p:blipFill>
        <p:spPr>
          <a:xfrm>
            <a:off x="9144001" y="4432815"/>
            <a:ext cx="3048000" cy="1974528"/>
          </a:xfrm>
          <a:prstGeom prst="rect">
            <a:avLst/>
          </a:prstGeom>
          <a:effectLst/>
        </p:spPr>
      </p:pic>
      <p:pic>
        <p:nvPicPr>
          <p:cNvPr id="7172" name="Picture 4" descr="Image result for intel digital retail"/>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b="3302"/>
          <a:stretch/>
        </p:blipFill>
        <p:spPr bwMode="auto">
          <a:xfrm>
            <a:off x="3047999" y="4432814"/>
            <a:ext cx="3047999" cy="197452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rotWithShape="1">
          <a:blip r:embed="rId10" cstate="email">
            <a:extLst>
              <a:ext uri="{28A0092B-C50C-407E-A947-70E740481C1C}">
                <a14:useLocalDpi xmlns:a14="http://schemas.microsoft.com/office/drawing/2010/main"/>
              </a:ext>
            </a:extLst>
          </a:blip>
          <a:srcRect b="2828"/>
          <a:stretch/>
        </p:blipFill>
        <p:spPr>
          <a:xfrm>
            <a:off x="-1" y="4432814"/>
            <a:ext cx="3047999" cy="1974527"/>
          </a:xfrm>
          <a:prstGeom prst="rect">
            <a:avLst/>
          </a:prstGeom>
          <a:effectLst/>
        </p:spPr>
      </p:pic>
      <p:sp>
        <p:nvSpPr>
          <p:cNvPr id="31" name="Title 1"/>
          <p:cNvSpPr txBox="1">
            <a:spLocks/>
          </p:cNvSpPr>
          <p:nvPr/>
        </p:nvSpPr>
        <p:spPr>
          <a:xfrm>
            <a:off x="471950" y="2303155"/>
            <a:ext cx="11248101" cy="1519327"/>
          </a:xfrm>
          <a:prstGeom prst="rect">
            <a:avLst/>
          </a:prstGeom>
        </p:spPr>
        <p:txBody>
          <a:bodyPr tIns="121920" anchor="ctr" anchorCtr="0">
            <a:spAutoFit/>
          </a:bodyPr>
          <a:lstStyle>
            <a:lvl1pPr algn="l" defTabSz="914400" rtl="0" eaLnBrk="1" latinLnBrk="0" hangingPunct="1">
              <a:lnSpc>
                <a:spcPct val="70000"/>
              </a:lnSpc>
              <a:spcBef>
                <a:spcPct val="0"/>
              </a:spcBef>
              <a:buNone/>
              <a:defRPr sz="4400" b="0" kern="1200">
                <a:solidFill>
                  <a:schemeClr val="tx2"/>
                </a:solidFill>
                <a:latin typeface="+mj-lt"/>
                <a:ea typeface="+mj-ea"/>
                <a:cs typeface="+mj-cs"/>
              </a:defRPr>
            </a:lvl1pPr>
          </a:lstStyle>
          <a:p>
            <a:pPr algn="ctr"/>
            <a:r>
              <a:rPr lang="en-US" sz="8800" dirty="0">
                <a:solidFill>
                  <a:prstClr val="white">
                    <a:alpha val="90000"/>
                  </a:prstClr>
                </a:solidFill>
              </a:rPr>
              <a:t>Video: The “eye of IOT”    </a:t>
            </a:r>
          </a:p>
          <a:p>
            <a:pPr algn="ctr"/>
            <a:r>
              <a:rPr lang="en-US" sz="3733" dirty="0">
                <a:solidFill>
                  <a:prstClr val="white">
                    <a:alpha val="90000"/>
                  </a:prstClr>
                </a:solidFill>
              </a:rPr>
              <a:t>Use of video, computer vision and deep learning is growing rapidly</a:t>
            </a:r>
          </a:p>
        </p:txBody>
      </p:sp>
      <p:sp>
        <p:nvSpPr>
          <p:cNvPr id="32" name="TextBox 31"/>
          <p:cNvSpPr txBox="1"/>
          <p:nvPr/>
        </p:nvSpPr>
        <p:spPr>
          <a:xfrm>
            <a:off x="0" y="5096934"/>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Autonomous Vehicles</a:t>
            </a:r>
          </a:p>
        </p:txBody>
      </p:sp>
      <p:sp>
        <p:nvSpPr>
          <p:cNvPr id="33" name="TextBox 32"/>
          <p:cNvSpPr txBox="1"/>
          <p:nvPr/>
        </p:nvSpPr>
        <p:spPr>
          <a:xfrm>
            <a:off x="3048000" y="5096934"/>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Responsive Retail</a:t>
            </a:r>
          </a:p>
        </p:txBody>
      </p:sp>
      <p:sp>
        <p:nvSpPr>
          <p:cNvPr id="35" name="TextBox 34"/>
          <p:cNvSpPr txBox="1"/>
          <p:nvPr/>
        </p:nvSpPr>
        <p:spPr>
          <a:xfrm>
            <a:off x="6096000" y="5096934"/>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Manufacturing</a:t>
            </a:r>
          </a:p>
        </p:txBody>
      </p:sp>
      <p:sp>
        <p:nvSpPr>
          <p:cNvPr id="39" name="TextBox 38"/>
          <p:cNvSpPr txBox="1"/>
          <p:nvPr/>
        </p:nvSpPr>
        <p:spPr>
          <a:xfrm>
            <a:off x="0" y="62233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defPPr>
              <a:defRPr lang="en-US"/>
            </a:defPPr>
            <a:lvl1pPr algn="ctr">
              <a:lnSpc>
                <a:spcPct val="70000"/>
              </a:lnSpc>
              <a:defRPr sz="2800">
                <a:latin typeface="+mj-lt"/>
              </a:defRPr>
            </a:lvl1pPr>
          </a:lstStyle>
          <a:p>
            <a:pPr>
              <a:defRPr/>
            </a:pPr>
            <a:r>
              <a:rPr lang="en-US" sz="2667" kern="0" dirty="0">
                <a:solidFill>
                  <a:prstClr val="white"/>
                </a:solidFill>
              </a:rPr>
              <a:t>Emergency Response</a:t>
            </a:r>
          </a:p>
        </p:txBody>
      </p:sp>
      <p:sp>
        <p:nvSpPr>
          <p:cNvPr id="40" name="TextBox 39"/>
          <p:cNvSpPr txBox="1"/>
          <p:nvPr/>
        </p:nvSpPr>
        <p:spPr>
          <a:xfrm>
            <a:off x="3048000" y="62233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Financial services</a:t>
            </a:r>
          </a:p>
        </p:txBody>
      </p:sp>
      <p:sp>
        <p:nvSpPr>
          <p:cNvPr id="41" name="TextBox 40"/>
          <p:cNvSpPr txBox="1"/>
          <p:nvPr/>
        </p:nvSpPr>
        <p:spPr>
          <a:xfrm>
            <a:off x="6096000" y="62233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Machine Vision</a:t>
            </a:r>
          </a:p>
        </p:txBody>
      </p:sp>
      <p:sp>
        <p:nvSpPr>
          <p:cNvPr id="42" name="TextBox 41"/>
          <p:cNvSpPr txBox="1"/>
          <p:nvPr/>
        </p:nvSpPr>
        <p:spPr>
          <a:xfrm>
            <a:off x="9144000" y="62233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Cities/transportation</a:t>
            </a:r>
          </a:p>
        </p:txBody>
      </p:sp>
      <p:sp>
        <p:nvSpPr>
          <p:cNvPr id="43" name="TextBox 42"/>
          <p:cNvSpPr txBox="1"/>
          <p:nvPr/>
        </p:nvSpPr>
        <p:spPr>
          <a:xfrm>
            <a:off x="9144001" y="5096934"/>
            <a:ext cx="3047999"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Public sector</a:t>
            </a:r>
          </a:p>
        </p:txBody>
      </p:sp>
      <p:grpSp>
        <p:nvGrpSpPr>
          <p:cNvPr id="44" name="Group 43"/>
          <p:cNvGrpSpPr/>
          <p:nvPr/>
        </p:nvGrpSpPr>
        <p:grpSpPr>
          <a:xfrm>
            <a:off x="1" y="1932743"/>
            <a:ext cx="12192000" cy="2500071"/>
            <a:chOff x="1408472" y="1449557"/>
            <a:chExt cx="6327057" cy="1875053"/>
          </a:xfrm>
        </p:grpSpPr>
        <p:cxnSp>
          <p:nvCxnSpPr>
            <p:cNvPr id="45" name="Straight Connector 44"/>
            <p:cNvCxnSpPr/>
            <p:nvPr/>
          </p:nvCxnSpPr>
          <p:spPr>
            <a:xfrm>
              <a:off x="1408472" y="3324610"/>
              <a:ext cx="6327057" cy="0"/>
            </a:xfrm>
            <a:prstGeom prst="line">
              <a:avLst/>
            </a:prstGeom>
            <a:ln w="38100"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408472" y="1449557"/>
              <a:ext cx="6327057" cy="0"/>
            </a:xfrm>
            <a:prstGeom prst="line">
              <a:avLst/>
            </a:prstGeom>
            <a:ln w="38100"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30</a:t>
            </a:fld>
            <a:endParaRPr dirty="0"/>
          </a:p>
        </p:txBody>
      </p:sp>
    </p:spTree>
    <p:extLst>
      <p:ext uri="{BB962C8B-B14F-4D97-AF65-F5344CB8AC3E}">
        <p14:creationId xmlns:p14="http://schemas.microsoft.com/office/powerpoint/2010/main" val="1022037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248" y="1533428"/>
            <a:ext cx="2903973" cy="2862322"/>
          </a:xfrm>
        </p:spPr>
        <p:txBody>
          <a:bodyPr/>
          <a:lstStyle/>
          <a:p>
            <a:pPr algn="ctr">
              <a:lnSpc>
                <a:spcPct val="100000"/>
              </a:lnSpc>
            </a:pPr>
            <a:r>
              <a:rPr lang="en-US" sz="3600" dirty="0" smtClean="0">
                <a:solidFill>
                  <a:schemeClr val="accent3">
                    <a:alpha val="90000"/>
                  </a:schemeClr>
                </a:solidFill>
              </a:rPr>
              <a:t>Artificial</a:t>
            </a:r>
            <a:r>
              <a:rPr lang="en-US" sz="3600" dirty="0" smtClean="0"/>
              <a:t> Intelligence</a:t>
            </a:r>
            <a:r>
              <a:rPr lang="en-US" sz="3600" dirty="0" smtClean="0">
                <a:latin typeface="+mn-lt"/>
              </a:rPr>
              <a:t/>
            </a:r>
            <a:br>
              <a:rPr lang="en-US" sz="3600" dirty="0" smtClean="0">
                <a:latin typeface="+mn-lt"/>
              </a:rPr>
            </a:br>
            <a:r>
              <a:rPr lang="en-US" sz="3600" dirty="0" smtClean="0">
                <a:latin typeface="+mn-lt"/>
              </a:rPr>
              <a:t/>
            </a:r>
            <a:br>
              <a:rPr lang="en-US" sz="3600" dirty="0" smtClean="0">
                <a:latin typeface="+mn-lt"/>
              </a:rPr>
            </a:br>
            <a:r>
              <a:rPr lang="en-US" sz="2400" dirty="0" smtClean="0">
                <a:latin typeface="+mn-lt"/>
              </a:rPr>
              <a:t>is playing a large role in emerging predictive systems</a:t>
            </a:r>
            <a:endParaRPr lang="en-US" sz="2400" dirty="0">
              <a:latin typeface="+mn-lt"/>
            </a:endParaRPr>
          </a:p>
        </p:txBody>
      </p:sp>
      <p:sp>
        <p:nvSpPr>
          <p:cNvPr id="3" name="Text Placeholder 2"/>
          <p:cNvSpPr>
            <a:spLocks noGrp="1"/>
          </p:cNvSpPr>
          <p:nvPr>
            <p:ph type="body" sz="quarter" idx="13"/>
          </p:nvPr>
        </p:nvSpPr>
        <p:spPr/>
        <p:txBody>
          <a:bodyPr/>
          <a:lstStyle/>
          <a:p>
            <a:endParaRPr lang="en-US"/>
          </a:p>
        </p:txBody>
      </p:sp>
      <p:pic>
        <p:nvPicPr>
          <p:cNvPr id="6" name="Picture 2" descr="Image result for fraud detection site:intel.com"/>
          <p:cNvPicPr>
            <a:picLocks noGrp="1" noChangeAspect="1" noChangeArrowheads="1"/>
          </p:cNvPicPr>
          <p:nvPr>
            <p:ph sz="quarter" idx="15"/>
          </p:nvPr>
        </p:nvPicPr>
        <p:blipFill>
          <a:blip r:embed="rId3">
            <a:extLst>
              <a:ext uri="{28A0092B-C50C-407E-A947-70E740481C1C}">
                <a14:useLocalDpi xmlns:a14="http://schemas.microsoft.com/office/drawing/2010/main" val="0"/>
              </a:ext>
            </a:extLst>
          </a:blip>
          <a:srcRect/>
          <a:stretch>
            <a:fillRect/>
          </a:stretch>
        </p:blipFill>
        <p:spPr bwMode="auto">
          <a:xfrm>
            <a:off x="3161044" y="0"/>
            <a:ext cx="9030956" cy="6399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75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1951" y="304703"/>
            <a:ext cx="11248101" cy="566309"/>
          </a:xfrm>
        </p:spPr>
        <p:txBody>
          <a:bodyPr/>
          <a:lstStyle/>
          <a:p>
            <a:r>
              <a:rPr lang="en-US" sz="4400" dirty="0" smtClean="0">
                <a:solidFill>
                  <a:schemeClr val="accent3">
                    <a:alpha val="90000"/>
                  </a:schemeClr>
                </a:solidFill>
              </a:rPr>
              <a:t>Predictive </a:t>
            </a:r>
            <a:r>
              <a:rPr lang="en-US" sz="4400" dirty="0" smtClean="0"/>
              <a:t>Analytics and Computer Vision NEED Comput</a:t>
            </a:r>
            <a:r>
              <a:rPr lang="en-US" sz="4400" dirty="0" smtClean="0"/>
              <a:t>e At the Edge</a:t>
            </a:r>
            <a:endParaRPr lang="en-US" sz="4400" dirty="0"/>
          </a:p>
        </p:txBody>
      </p:sp>
      <p:sp>
        <p:nvSpPr>
          <p:cNvPr id="5" name="Text Placeholder 4"/>
          <p:cNvSpPr>
            <a:spLocks noGrp="1"/>
          </p:cNvSpPr>
          <p:nvPr>
            <p:ph type="body" sz="quarter" idx="13"/>
          </p:nvPr>
        </p:nvSpPr>
        <p:spPr/>
        <p:txBody>
          <a:bodyPr/>
          <a:lstStyle/>
          <a:p>
            <a:endParaRPr lang="en-US"/>
          </a:p>
        </p:txBody>
      </p:sp>
      <p:sp>
        <p:nvSpPr>
          <p:cNvPr id="3" name="Slide Number Placeholder 2"/>
          <p:cNvSpPr>
            <a:spLocks noGrp="1"/>
          </p:cNvSpPr>
          <p:nvPr>
            <p:ph type="sldNum" sz="quarter" idx="14"/>
          </p:nvPr>
        </p:nvSpPr>
        <p:spPr/>
        <p:txBody>
          <a:bodyPr/>
          <a:lstStyle/>
          <a:p>
            <a:fld id="{EE2556C5-CE8C-6547-B838-EA80C61A4AF7}" type="slidenum">
              <a:rPr lang="en-US" smtClean="0">
                <a:solidFill>
                  <a:prstClr val="white"/>
                </a:solidFill>
              </a:rPr>
              <a:pPr/>
              <a:t>32</a:t>
            </a:fld>
            <a:endParaRPr lang="en-US" dirty="0">
              <a:solidFill>
                <a:prstClr val="white"/>
              </a:solidFill>
            </a:endParaRPr>
          </a:p>
        </p:txBody>
      </p:sp>
      <p:pic>
        <p:nvPicPr>
          <p:cNvPr id="6"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952" y="1266826"/>
            <a:ext cx="6200775" cy="24889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951" y="3974678"/>
            <a:ext cx="6200775" cy="141044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p:nvPr/>
        </p:nvPicPr>
        <p:blipFill>
          <a:blip r:embed="rId5">
            <a:extLst>
              <a:ext uri="{28A0092B-C50C-407E-A947-70E740481C1C}">
                <a14:useLocalDpi xmlns:a14="http://schemas.microsoft.com/office/drawing/2010/main" val="0"/>
              </a:ext>
            </a:extLst>
          </a:blip>
          <a:stretch>
            <a:fillRect/>
          </a:stretch>
        </p:blipFill>
        <p:spPr>
          <a:xfrm>
            <a:off x="6951801" y="1266825"/>
            <a:ext cx="5792858" cy="4118293"/>
          </a:xfrm>
          <a:prstGeom prst="rect">
            <a:avLst/>
          </a:prstGeom>
        </p:spPr>
      </p:pic>
      <p:sp>
        <p:nvSpPr>
          <p:cNvPr id="9" name="Rectangle 8"/>
          <p:cNvSpPr/>
          <p:nvPr/>
        </p:nvSpPr>
        <p:spPr>
          <a:xfrm>
            <a:off x="303142" y="5548411"/>
            <a:ext cx="5897633" cy="584775"/>
          </a:xfrm>
          <a:prstGeom prst="rect">
            <a:avLst/>
          </a:prstGeom>
        </p:spPr>
        <p:txBody>
          <a:bodyPr wrap="square">
            <a:spAutoFit/>
          </a:bodyPr>
          <a:lstStyle/>
          <a:p>
            <a:pPr marL="285750" indent="-285750">
              <a:buFont typeface="Arial" panose="020B0604020202020204" pitchFamily="34" charset="0"/>
              <a:buChar char="•"/>
            </a:pPr>
            <a:r>
              <a:rPr lang="en-US" sz="1600" dirty="0" smtClean="0">
                <a:latin typeface="Calibri" panose="020F0502020204030204" pitchFamily="34" charset="0"/>
                <a:cs typeface="Calibri" panose="020F0502020204030204" pitchFamily="34" charset="0"/>
              </a:rPr>
              <a:t>3.22 trillion miles (US, 2016)</a:t>
            </a:r>
          </a:p>
          <a:p>
            <a:pPr marL="285750" indent="-285750">
              <a:buFont typeface="Arial" panose="020B0604020202020204" pitchFamily="34" charset="0"/>
              <a:buChar char="•"/>
            </a:pPr>
            <a:r>
              <a:rPr lang="en-US" sz="1600" dirty="0" smtClean="0">
                <a:latin typeface="Calibri" panose="020F0502020204030204" pitchFamily="34" charset="0"/>
                <a:cs typeface="Calibri" panose="020F0502020204030204" pitchFamily="34" charset="0"/>
              </a:rPr>
              <a:t>40,200 fatalities (US, 2016) – roughly 100 people each day</a:t>
            </a:r>
            <a:endParaRPr lang="en-US" sz="1600" dirty="0">
              <a:latin typeface="Calibri" panose="020F0502020204030204" pitchFamily="34" charset="0"/>
              <a:cs typeface="Calibri" panose="020F0502020204030204" pitchFamily="34" charset="0"/>
            </a:endParaRPr>
          </a:p>
        </p:txBody>
      </p:sp>
      <p:sp>
        <p:nvSpPr>
          <p:cNvPr id="10" name="Rectangle 9"/>
          <p:cNvSpPr/>
          <p:nvPr/>
        </p:nvSpPr>
        <p:spPr>
          <a:xfrm>
            <a:off x="6399142" y="5548412"/>
            <a:ext cx="5608794" cy="584775"/>
          </a:xfrm>
          <a:prstGeom prst="rect">
            <a:avLst/>
          </a:prstGeom>
        </p:spPr>
        <p:txBody>
          <a:bodyPr wrap="square">
            <a:spAutoFit/>
          </a:bodyPr>
          <a:lstStyle/>
          <a:p>
            <a:pPr marL="285750" indent="-285750">
              <a:buFont typeface="Arial" panose="020B0604020202020204" pitchFamily="34" charset="0"/>
              <a:buChar char="•"/>
            </a:pPr>
            <a:r>
              <a:rPr lang="en-US" sz="1600" dirty="0" smtClean="0">
                <a:latin typeface="Calibri" panose="020F0502020204030204" pitchFamily="34" charset="0"/>
                <a:cs typeface="Calibri" panose="020F0502020204030204" pitchFamily="34" charset="0"/>
              </a:rPr>
              <a:t>1 </a:t>
            </a:r>
            <a:r>
              <a:rPr lang="en-US" sz="1600" dirty="0">
                <a:latin typeface="Calibri" panose="020F0502020204030204" pitchFamily="34" charset="0"/>
                <a:cs typeface="Calibri" panose="020F0502020204030204" pitchFamily="34" charset="0"/>
              </a:rPr>
              <a:t>fatality per 80 million miles</a:t>
            </a:r>
          </a:p>
          <a:p>
            <a:pPr marL="285750" indent="-285750">
              <a:buFont typeface="Arial" panose="020B0604020202020204" pitchFamily="34" charset="0"/>
              <a:buChar char="•"/>
            </a:pPr>
            <a:r>
              <a:rPr lang="en-US" sz="1600" dirty="0" smtClean="0">
                <a:latin typeface="Calibri" panose="020F0502020204030204" pitchFamily="34" charset="0"/>
                <a:cs typeface="Calibri" panose="020F0502020204030204" pitchFamily="34" charset="0"/>
              </a:rPr>
              <a:t>1 </a:t>
            </a:r>
            <a:r>
              <a:rPr lang="en-US" sz="1600" dirty="0">
                <a:latin typeface="Calibri" panose="020F0502020204030204" pitchFamily="34" charset="0"/>
                <a:cs typeface="Calibri" panose="020F0502020204030204" pitchFamily="34" charset="0"/>
              </a:rPr>
              <a:t>in 625 chance of dying in car crash (in your lifetime)</a:t>
            </a:r>
          </a:p>
        </p:txBody>
      </p:sp>
    </p:spTree>
    <p:extLst>
      <p:ext uri="{BB962C8B-B14F-4D97-AF65-F5344CB8AC3E}">
        <p14:creationId xmlns:p14="http://schemas.microsoft.com/office/powerpoint/2010/main" val="4271023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33</a:t>
            </a:fld>
            <a:endParaRPr lang="en-US" dirty="0">
              <a:solidFill>
                <a:prstClr val="white"/>
              </a:solidFill>
            </a:endParaRPr>
          </a:p>
        </p:txBody>
      </p:sp>
      <p:sp>
        <p:nvSpPr>
          <p:cNvPr id="5" name="Content Placeholder 4"/>
          <p:cNvSpPr>
            <a:spLocks noGrp="1"/>
          </p:cNvSpPr>
          <p:nvPr>
            <p:ph sz="quarter" idx="15"/>
          </p:nvPr>
        </p:nvSpPr>
        <p:spPr/>
        <p:txBody>
          <a:bodyPr/>
          <a:lstStyle/>
          <a:p>
            <a:endParaRPr lang="en-US"/>
          </a:p>
        </p:txBody>
      </p:sp>
      <p:pic>
        <p:nvPicPr>
          <p:cNvPr id="10242" name="Picture 2" descr="Image result for farm drone  site:inte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715998"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a:xfrm>
            <a:off x="274243" y="374950"/>
            <a:ext cx="5593569" cy="5508325"/>
          </a:xfrm>
          <a:prstGeom prst="round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latin typeface="+mj-lt"/>
              </a:rPr>
              <a:t>Local and distributed computational power (compute at the edge) fueled by </a:t>
            </a:r>
            <a:r>
              <a:rPr lang="en-US" sz="4800" dirty="0" smtClean="0">
                <a:solidFill>
                  <a:schemeClr val="accent3"/>
                </a:solidFill>
                <a:latin typeface="+mj-lt"/>
              </a:rPr>
              <a:t>Intel</a:t>
            </a:r>
            <a:r>
              <a:rPr lang="en-US" sz="4800" dirty="0" smtClean="0">
                <a:latin typeface="+mj-lt"/>
              </a:rPr>
              <a:t> processors allow new applications and new possibilities</a:t>
            </a:r>
            <a:endParaRPr lang="en-US" sz="4800" dirty="0" smtClean="0">
              <a:latin typeface="+mj-lt"/>
            </a:endParaRPr>
          </a:p>
        </p:txBody>
      </p:sp>
    </p:spTree>
    <p:extLst>
      <p:ext uri="{BB962C8B-B14F-4D97-AF65-F5344CB8AC3E}">
        <p14:creationId xmlns:p14="http://schemas.microsoft.com/office/powerpoint/2010/main" val="3050640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34</a:t>
            </a:fld>
            <a:endParaRPr lang="en-US" dirty="0">
              <a:solidFill>
                <a:prstClr val="white"/>
              </a:solidFill>
            </a:endParaRPr>
          </a:p>
        </p:txBody>
      </p:sp>
      <p:sp>
        <p:nvSpPr>
          <p:cNvPr id="5" name="Content Placeholder 4"/>
          <p:cNvSpPr>
            <a:spLocks noGrp="1"/>
          </p:cNvSpPr>
          <p:nvPr>
            <p:ph sz="quarter" idx="15"/>
          </p:nvPr>
        </p:nvSpPr>
        <p:spPr/>
        <p:txBody>
          <a:bodyPr/>
          <a:lstStyle/>
          <a:p>
            <a:endParaRPr lang="en-US"/>
          </a:p>
        </p:txBody>
      </p:sp>
      <p:pic>
        <p:nvPicPr>
          <p:cNvPr id="7" name="Picture 6"/>
          <p:cNvPicPr>
            <a:picLocks noChangeAspect="1"/>
          </p:cNvPicPr>
          <p:nvPr/>
        </p:nvPicPr>
        <p:blipFill>
          <a:blip r:embed="rId3"/>
          <a:stretch>
            <a:fillRect/>
          </a:stretch>
        </p:blipFill>
        <p:spPr>
          <a:xfrm>
            <a:off x="0" y="0"/>
            <a:ext cx="12192000" cy="5819489"/>
          </a:xfrm>
          <a:prstGeom prst="rect">
            <a:avLst/>
          </a:prstGeom>
        </p:spPr>
      </p:pic>
    </p:spTree>
    <p:extLst>
      <p:ext uri="{BB962C8B-B14F-4D97-AF65-F5344CB8AC3E}">
        <p14:creationId xmlns:p14="http://schemas.microsoft.com/office/powerpoint/2010/main" val="7125121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2022138" y="6553200"/>
            <a:ext cx="169862" cy="163513"/>
          </a:xfrm>
          <a:prstGeom prst="rect">
            <a:avLst/>
          </a:prstGeom>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35</a:t>
            </a:fld>
            <a:endParaRPr lang="en-US" dirty="0"/>
          </a:p>
        </p:txBody>
      </p:sp>
    </p:spTree>
    <p:extLst>
      <p:ext uri="{BB962C8B-B14F-4D97-AF65-F5344CB8AC3E}">
        <p14:creationId xmlns:p14="http://schemas.microsoft.com/office/powerpoint/2010/main" val="1630773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Industries</a:t>
            </a:r>
            <a:r>
              <a:rPr lang="en-US" dirty="0" smtClean="0"/>
              <a:t> and Advantage</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36</a:t>
            </a:fld>
            <a:endParaRPr lang="en-US" dirty="0">
              <a:solidFill>
                <a:prstClr val="white"/>
              </a:solidFill>
            </a:endParaRPr>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685" y="847542"/>
            <a:ext cx="5308367" cy="5270932"/>
          </a:xfrm>
          <a:prstGeom prst="rect">
            <a:avLst/>
          </a:prstGeom>
        </p:spPr>
      </p:pic>
      <p:graphicFrame>
        <p:nvGraphicFramePr>
          <p:cNvPr id="27" name="Table 26"/>
          <p:cNvGraphicFramePr>
            <a:graphicFrameLocks noGrp="1"/>
          </p:cNvGraphicFramePr>
          <p:nvPr>
            <p:extLst/>
          </p:nvPr>
        </p:nvGraphicFramePr>
        <p:xfrm>
          <a:off x="526237" y="1275525"/>
          <a:ext cx="5885448" cy="4678960"/>
        </p:xfrm>
        <a:graphic>
          <a:graphicData uri="http://schemas.openxmlformats.org/drawingml/2006/table">
            <a:tbl>
              <a:tblPr firstRow="1" bandRow="1">
                <a:tableStyleId>{5C22544A-7EE6-4342-B048-85BDC9FD1C3A}</a:tableStyleId>
              </a:tblPr>
              <a:tblGrid>
                <a:gridCol w="1770649"/>
                <a:gridCol w="4114799"/>
              </a:tblGrid>
              <a:tr h="435252">
                <a:tc>
                  <a:txBody>
                    <a:bodyPr/>
                    <a:lstStyle/>
                    <a:p>
                      <a:r>
                        <a:rPr lang="en-US" sz="1800" b="0" dirty="0" smtClean="0">
                          <a:solidFill>
                            <a:schemeClr val="tx1"/>
                          </a:solidFill>
                          <a:latin typeface="+mn-lt"/>
                        </a:rPr>
                        <a:t>Agriculture </a:t>
                      </a:r>
                      <a:endParaRPr lang="en-US" sz="1800" b="0" dirty="0">
                        <a:solidFill>
                          <a:schemeClr val="tx1"/>
                        </a:solidFill>
                      </a:endParaRPr>
                    </a:p>
                  </a:txBody>
                  <a:tcPr>
                    <a:noFill/>
                  </a:tcPr>
                </a:tc>
                <a:tc>
                  <a:txBody>
                    <a:bodyPr/>
                    <a:lstStyle/>
                    <a:p>
                      <a:r>
                        <a:rPr lang="en-US" sz="1800" b="0" dirty="0" smtClean="0">
                          <a:solidFill>
                            <a:schemeClr val="tx1"/>
                          </a:solidFill>
                        </a:rPr>
                        <a:t>Measuring</a:t>
                      </a:r>
                      <a:r>
                        <a:rPr lang="en-US" sz="1800" b="0" baseline="0" dirty="0" smtClean="0">
                          <a:solidFill>
                            <a:schemeClr val="tx1"/>
                          </a:solidFill>
                        </a:rPr>
                        <a:t> </a:t>
                      </a:r>
                      <a:r>
                        <a:rPr lang="en-US" sz="1800" b="0" baseline="0" dirty="0" err="1" smtClean="0">
                          <a:solidFill>
                            <a:schemeClr val="tx1"/>
                          </a:solidFill>
                        </a:rPr>
                        <a:t>eniv</a:t>
                      </a:r>
                      <a:endParaRPr lang="en-US" sz="1800" b="0" dirty="0">
                        <a:solidFill>
                          <a:schemeClr val="tx1"/>
                        </a:solidFill>
                      </a:endParaRPr>
                    </a:p>
                  </a:txBody>
                  <a:tcPr>
                    <a:noFill/>
                  </a:tcPr>
                </a:tc>
              </a:tr>
              <a:tr h="435252">
                <a:tc>
                  <a:txBody>
                    <a:bodyPr/>
                    <a:lstStyle/>
                    <a:p>
                      <a:r>
                        <a:rPr lang="en-US" sz="1800" b="0" dirty="0" smtClean="0">
                          <a:solidFill>
                            <a:schemeClr val="tx1"/>
                          </a:solidFill>
                        </a:rPr>
                        <a:t>Aviation</a:t>
                      </a:r>
                      <a:endParaRPr lang="en-US" sz="1800" b="0" dirty="0">
                        <a:solidFill>
                          <a:schemeClr val="tx1"/>
                        </a:solidFill>
                      </a:endParaRPr>
                    </a:p>
                  </a:txBody>
                  <a:tcPr>
                    <a:noFill/>
                  </a:tcPr>
                </a:tc>
                <a:tc>
                  <a:txBody>
                    <a:bodyPr/>
                    <a:lstStyle/>
                    <a:p>
                      <a:endParaRPr lang="en-US" sz="1800" b="0" dirty="0">
                        <a:solidFill>
                          <a:schemeClr val="tx1"/>
                        </a:solidFill>
                      </a:endParaRPr>
                    </a:p>
                  </a:txBody>
                  <a:tcPr>
                    <a:noFill/>
                  </a:tcPr>
                </a:tc>
              </a:tr>
              <a:tr h="435252">
                <a:tc>
                  <a:txBody>
                    <a:bodyPr/>
                    <a:lstStyle/>
                    <a:p>
                      <a:r>
                        <a:rPr lang="en-US" sz="1800" b="0" dirty="0" smtClean="0">
                          <a:solidFill>
                            <a:schemeClr val="tx1"/>
                          </a:solidFill>
                        </a:rPr>
                        <a:t>Construction</a:t>
                      </a:r>
                      <a:endParaRPr lang="en-US" sz="1800" b="0" dirty="0">
                        <a:solidFill>
                          <a:schemeClr val="tx1"/>
                        </a:solidFill>
                      </a:endParaRPr>
                    </a:p>
                  </a:txBody>
                  <a:tcPr>
                    <a:noFill/>
                  </a:tcPr>
                </a:tc>
                <a:tc>
                  <a:txBody>
                    <a:bodyPr/>
                    <a:lstStyle/>
                    <a:p>
                      <a:endParaRPr lang="en-US" sz="1800" b="0" dirty="0">
                        <a:solidFill>
                          <a:schemeClr val="tx1"/>
                        </a:solidFill>
                      </a:endParaRPr>
                    </a:p>
                  </a:txBody>
                  <a:tcPr>
                    <a:noFill/>
                  </a:tcPr>
                </a:tc>
              </a:tr>
              <a:tr h="435252">
                <a:tc>
                  <a:txBody>
                    <a:bodyPr/>
                    <a:lstStyle/>
                    <a:p>
                      <a:r>
                        <a:rPr lang="en-US" sz="1800" b="0" dirty="0" smtClean="0">
                          <a:solidFill>
                            <a:schemeClr val="tx1"/>
                          </a:solidFill>
                          <a:latin typeface="+mn-lt"/>
                        </a:rPr>
                        <a:t>Energy</a:t>
                      </a:r>
                      <a:endParaRPr lang="en-US" sz="1800" b="0" dirty="0">
                        <a:solidFill>
                          <a:schemeClr val="tx1"/>
                        </a:solidFill>
                      </a:endParaRPr>
                    </a:p>
                  </a:txBody>
                  <a:tcPr>
                    <a:noFill/>
                  </a:tcPr>
                </a:tc>
                <a:tc>
                  <a:txBody>
                    <a:bodyPr/>
                    <a:lstStyle/>
                    <a:p>
                      <a:endParaRPr lang="en-US" sz="1800" b="0" dirty="0">
                        <a:solidFill>
                          <a:schemeClr val="tx1"/>
                        </a:solidFill>
                      </a:endParaRPr>
                    </a:p>
                  </a:txBody>
                  <a:tcPr>
                    <a:noFill/>
                  </a:tcPr>
                </a:tc>
              </a:tr>
              <a:tr h="761692">
                <a:tc>
                  <a:txBody>
                    <a:bodyPr/>
                    <a:lstStyle/>
                    <a:p>
                      <a:r>
                        <a:rPr lang="en-US" sz="1800" b="0" dirty="0" smtClean="0">
                          <a:solidFill>
                            <a:schemeClr val="tx1"/>
                          </a:solidFill>
                          <a:latin typeface="+mn-lt"/>
                        </a:rPr>
                        <a:t>Fleet Management</a:t>
                      </a:r>
                    </a:p>
                  </a:txBody>
                  <a:tcPr>
                    <a:noFill/>
                  </a:tcPr>
                </a:tc>
                <a:tc>
                  <a:txBody>
                    <a:bodyPr/>
                    <a:lstStyle/>
                    <a:p>
                      <a:endParaRPr lang="en-US" sz="1800" b="0" dirty="0">
                        <a:solidFill>
                          <a:schemeClr val="tx1"/>
                        </a:solidFill>
                      </a:endParaRPr>
                    </a:p>
                  </a:txBody>
                  <a:tcPr>
                    <a:noFill/>
                  </a:tcPr>
                </a:tc>
              </a:tr>
              <a:tr h="435252">
                <a:tc>
                  <a:txBody>
                    <a:bodyPr/>
                    <a:lstStyle/>
                    <a:p>
                      <a:r>
                        <a:rPr lang="en-US" sz="1800" b="0" dirty="0" smtClean="0">
                          <a:solidFill>
                            <a:schemeClr val="tx1"/>
                          </a:solidFill>
                          <a:latin typeface="+mn-lt"/>
                        </a:rPr>
                        <a:t>Healthcare</a:t>
                      </a:r>
                      <a:endParaRPr lang="en-US" sz="1800" b="0" dirty="0">
                        <a:solidFill>
                          <a:schemeClr val="tx1"/>
                        </a:solidFill>
                      </a:endParaRPr>
                    </a:p>
                  </a:txBody>
                  <a:tcPr>
                    <a:noFill/>
                  </a:tcPr>
                </a:tc>
                <a:tc>
                  <a:txBody>
                    <a:bodyPr/>
                    <a:lstStyle/>
                    <a:p>
                      <a:endParaRPr lang="en-US" sz="1800" b="0" dirty="0">
                        <a:solidFill>
                          <a:schemeClr val="tx1"/>
                        </a:solidFill>
                      </a:endParaRPr>
                    </a:p>
                  </a:txBody>
                  <a:tcPr>
                    <a:noFill/>
                  </a:tcPr>
                </a:tc>
              </a:tr>
              <a:tr h="435252">
                <a:tc>
                  <a:txBody>
                    <a:bodyPr/>
                    <a:lstStyle/>
                    <a:p>
                      <a:r>
                        <a:rPr lang="en-US" sz="1800" b="0" dirty="0" smtClean="0">
                          <a:solidFill>
                            <a:schemeClr val="tx1"/>
                          </a:solidFill>
                        </a:rPr>
                        <a:t>Mining</a:t>
                      </a:r>
                      <a:endParaRPr lang="en-US" sz="1800" b="0" dirty="0">
                        <a:solidFill>
                          <a:schemeClr val="tx1"/>
                        </a:solidFill>
                      </a:endParaRPr>
                    </a:p>
                  </a:txBody>
                  <a:tcPr>
                    <a:noFill/>
                  </a:tcPr>
                </a:tc>
                <a:tc>
                  <a:txBody>
                    <a:bodyPr/>
                    <a:lstStyle/>
                    <a:p>
                      <a:endParaRPr lang="en-US" sz="1800" b="0" dirty="0">
                        <a:solidFill>
                          <a:schemeClr val="tx1"/>
                        </a:solidFill>
                      </a:endParaRPr>
                    </a:p>
                  </a:txBody>
                  <a:tcPr>
                    <a:noFill/>
                  </a:tcPr>
                </a:tc>
              </a:tr>
              <a:tr h="435252">
                <a:tc>
                  <a:txBody>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en-US" sz="1800" b="0" dirty="0" smtClean="0">
                          <a:solidFill>
                            <a:schemeClr val="tx1"/>
                          </a:solidFill>
                          <a:latin typeface="+mn-lt"/>
                        </a:rPr>
                        <a:t>Oil &amp; Gas</a:t>
                      </a:r>
                    </a:p>
                  </a:txBody>
                  <a:tcPr>
                    <a:noFill/>
                  </a:tcPr>
                </a:tc>
                <a:tc>
                  <a:txBody>
                    <a:bodyPr/>
                    <a:lstStyle/>
                    <a:p>
                      <a:endParaRPr lang="en-US" sz="1800" b="0" dirty="0">
                        <a:solidFill>
                          <a:schemeClr val="tx1"/>
                        </a:solidFill>
                      </a:endParaRPr>
                    </a:p>
                  </a:txBody>
                  <a:tcPr>
                    <a:noFill/>
                  </a:tcPr>
                </a:tc>
              </a:tr>
              <a:tr h="435252">
                <a:tc>
                  <a:txBody>
                    <a:bodyPr/>
                    <a:lstStyle/>
                    <a:p>
                      <a:r>
                        <a:rPr lang="en-US" sz="1800" b="0" dirty="0" smtClean="0">
                          <a:solidFill>
                            <a:schemeClr val="tx1"/>
                          </a:solidFill>
                        </a:rPr>
                        <a:t>Rail</a:t>
                      </a:r>
                      <a:endParaRPr lang="en-US" sz="1800" b="0" dirty="0">
                        <a:solidFill>
                          <a:schemeClr val="tx1"/>
                        </a:solidFill>
                      </a:endParaRPr>
                    </a:p>
                  </a:txBody>
                  <a:tcPr>
                    <a:noFill/>
                  </a:tcPr>
                </a:tc>
                <a:tc>
                  <a:txBody>
                    <a:bodyPr/>
                    <a:lstStyle/>
                    <a:p>
                      <a:endParaRPr lang="en-US" sz="1800" b="0" dirty="0">
                        <a:solidFill>
                          <a:schemeClr val="tx1"/>
                        </a:solidFill>
                      </a:endParaRPr>
                    </a:p>
                  </a:txBody>
                  <a:tcPr>
                    <a:noFill/>
                  </a:tcPr>
                </a:tc>
              </a:tr>
              <a:tr h="435252">
                <a:tc>
                  <a:txBody>
                    <a:bodyPr/>
                    <a:lstStyle/>
                    <a:p>
                      <a:r>
                        <a:rPr lang="en-US" sz="1800" b="0" dirty="0" smtClean="0">
                          <a:solidFill>
                            <a:schemeClr val="tx1"/>
                          </a:solidFill>
                          <a:latin typeface="+mn-lt"/>
                        </a:rPr>
                        <a:t>Retail</a:t>
                      </a:r>
                      <a:endParaRPr lang="en-US" sz="1800" b="0" dirty="0">
                        <a:solidFill>
                          <a:schemeClr val="tx1"/>
                        </a:solidFill>
                      </a:endParaRPr>
                    </a:p>
                  </a:txBody>
                  <a:tcPr>
                    <a:noFill/>
                  </a:tcPr>
                </a:tc>
                <a:tc>
                  <a:txBody>
                    <a:bodyPr/>
                    <a:lstStyle/>
                    <a:p>
                      <a:endParaRPr lang="en-US" sz="1800" b="0" dirty="0">
                        <a:solidFill>
                          <a:schemeClr val="tx1"/>
                        </a:solidFill>
                      </a:endParaRPr>
                    </a:p>
                  </a:txBody>
                  <a:tcPr>
                    <a:noFill/>
                  </a:tcPr>
                </a:tc>
              </a:tr>
            </a:tbl>
          </a:graphicData>
        </a:graphic>
      </p:graphicFrame>
    </p:spTree>
    <p:extLst>
      <p:ext uri="{BB962C8B-B14F-4D97-AF65-F5344CB8AC3E}">
        <p14:creationId xmlns:p14="http://schemas.microsoft.com/office/powerpoint/2010/main" val="342759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266" name="Picture 2" descr="Image result for oil  site:inte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7800603"/>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a:xfrm>
            <a:off x="471951" y="683507"/>
            <a:ext cx="5593569" cy="5508325"/>
          </a:xfrm>
          <a:prstGeom prst="round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9" name="Title 8"/>
          <p:cNvSpPr>
            <a:spLocks noGrp="1"/>
          </p:cNvSpPr>
          <p:nvPr>
            <p:ph type="title"/>
          </p:nvPr>
        </p:nvSpPr>
        <p:spPr>
          <a:xfrm>
            <a:off x="913421" y="1112423"/>
            <a:ext cx="4527260" cy="1356397"/>
          </a:xfrm>
        </p:spPr>
        <p:txBody>
          <a:bodyPr/>
          <a:lstStyle/>
          <a:p>
            <a:r>
              <a:rPr lang="en-US" dirty="0" smtClean="0"/>
              <a:t>Predictive Analytics</a:t>
            </a:r>
            <a:br>
              <a:rPr lang="en-US" dirty="0" smtClean="0"/>
            </a:br>
            <a:endParaRPr lang="en-US" dirty="0"/>
          </a:p>
        </p:txBody>
      </p:sp>
      <p:sp>
        <p:nvSpPr>
          <p:cNvPr id="10" name="Text Placeholder 9"/>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37</a:t>
            </a:fld>
            <a:endParaRPr lang="en-US" dirty="0">
              <a:solidFill>
                <a:prstClr val="white"/>
              </a:solidFill>
            </a:endParaRPr>
          </a:p>
        </p:txBody>
      </p:sp>
    </p:spTree>
    <p:extLst>
      <p:ext uri="{BB962C8B-B14F-4D97-AF65-F5344CB8AC3E}">
        <p14:creationId xmlns:p14="http://schemas.microsoft.com/office/powerpoint/2010/main" val="2655494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1951" y="304703"/>
            <a:ext cx="11248101" cy="674031"/>
          </a:xfrm>
        </p:spPr>
        <p:txBody>
          <a:bodyPr/>
          <a:lstStyle/>
          <a:p>
            <a:r>
              <a:rPr lang="en-US" sz="5400" kern="0" spc="100" dirty="0" smtClean="0">
                <a:solidFill>
                  <a:srgbClr val="F3D54E"/>
                </a:solidFill>
                <a:effectLst>
                  <a:outerShdw blurRad="431800" algn="ctr" rotWithShape="0">
                    <a:prstClr val="black"/>
                  </a:outerShdw>
                </a:effectLst>
              </a:rPr>
              <a:t>Industries </a:t>
            </a:r>
            <a:r>
              <a:rPr lang="en-US" sz="5400" kern="0" spc="100" dirty="0" smtClean="0">
                <a:solidFill>
                  <a:schemeClr val="tx1"/>
                </a:solidFill>
                <a:effectLst>
                  <a:outerShdw blurRad="431800" algn="ctr" rotWithShape="0">
                    <a:prstClr val="black"/>
                  </a:outerShdw>
                </a:effectLst>
              </a:rPr>
              <a:t>Benefiting from predictive Analytics </a:t>
            </a:r>
            <a:endParaRPr lang="en-US" sz="5400" kern="0" spc="100" dirty="0">
              <a:solidFill>
                <a:schemeClr val="tx1"/>
              </a:solidFill>
              <a:effectLst>
                <a:outerShdw blurRad="431800" algn="ctr" rotWithShape="0">
                  <a:prstClr val="black"/>
                </a:outerShdw>
              </a:effectLst>
            </a:endParaRPr>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38</a:t>
            </a:fld>
            <a:endParaRPr lang="en-US" dirty="0"/>
          </a:p>
        </p:txBody>
      </p:sp>
      <p:sp>
        <p:nvSpPr>
          <p:cNvPr id="7" name="Rounded Rectangle 6"/>
          <p:cNvSpPr/>
          <p:nvPr/>
        </p:nvSpPr>
        <p:spPr>
          <a:xfrm>
            <a:off x="471951" y="1914732"/>
            <a:ext cx="4066595" cy="944698"/>
          </a:xfrm>
          <a:prstGeom prst="roundRect">
            <a:avLst/>
          </a:prstGeom>
          <a:gradFill flip="none" rotWithShape="1">
            <a:gsLst>
              <a:gs pos="0">
                <a:srgbClr val="005FB2"/>
              </a:gs>
              <a:gs pos="100000">
                <a:srgbClr val="0073D4"/>
              </a:gs>
              <a:gs pos="0">
                <a:schemeClr val="bg2"/>
              </a:gs>
            </a:gsLst>
            <a:lin ang="2700000" scaled="1"/>
            <a:tileRect/>
          </a:gradFill>
          <a:ln>
            <a:noFill/>
          </a:ln>
          <a:effectLst>
            <a:glow rad="76200">
              <a:srgbClr val="003C71">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schemeClr val="tx1"/>
              </a:buClr>
              <a:buFont typeface="+mj-lt"/>
              <a:buAutoNum type="arabicPeriod"/>
            </a:pPr>
            <a:r>
              <a:rPr lang="en-US" sz="1600" dirty="0"/>
              <a:t>Introduction to Intel and the IIoT</a:t>
            </a:r>
          </a:p>
          <a:p>
            <a:pPr marL="457200" indent="-457200">
              <a:buClr>
                <a:schemeClr val="tx1"/>
              </a:buClr>
              <a:buFont typeface="+mj-lt"/>
              <a:buAutoNum type="arabicPeriod"/>
            </a:pPr>
            <a:r>
              <a:rPr lang="en-US" sz="1600" dirty="0"/>
              <a:t>Formalized Structure to IIoT</a:t>
            </a:r>
            <a:endParaRPr lang="en-US" sz="1600" dirty="0">
              <a:solidFill>
                <a:prstClr val="white"/>
              </a:solidFill>
            </a:endParaRPr>
          </a:p>
        </p:txBody>
      </p:sp>
      <p:sp>
        <p:nvSpPr>
          <p:cNvPr id="9" name="TextBox 8"/>
          <p:cNvSpPr txBox="1"/>
          <p:nvPr/>
        </p:nvSpPr>
        <p:spPr>
          <a:xfrm>
            <a:off x="471951" y="1268401"/>
            <a:ext cx="3074137" cy="646331"/>
          </a:xfrm>
          <a:prstGeom prst="rect">
            <a:avLst/>
          </a:prstGeom>
          <a:noFill/>
        </p:spPr>
        <p:txBody>
          <a:bodyPr wrap="square" rtlCol="0">
            <a:spAutoFit/>
          </a:bodyPr>
          <a:lstStyle/>
          <a:p>
            <a:r>
              <a:rPr lang="en-US" sz="3600" dirty="0" smtClean="0">
                <a:latin typeface="+mj-lt"/>
              </a:rPr>
              <a:t>Introduction</a:t>
            </a:r>
          </a:p>
        </p:txBody>
      </p:sp>
      <p:sp>
        <p:nvSpPr>
          <p:cNvPr id="14" name="Rounded Rectangle 13"/>
          <p:cNvSpPr/>
          <p:nvPr/>
        </p:nvSpPr>
        <p:spPr>
          <a:xfrm>
            <a:off x="7653457" y="1526833"/>
            <a:ext cx="4066595" cy="944698"/>
          </a:xfrm>
          <a:prstGeom prst="roundRect">
            <a:avLst/>
          </a:prstGeom>
          <a:gradFill flip="none" rotWithShape="1">
            <a:gsLst>
              <a:gs pos="0">
                <a:srgbClr val="005FB2"/>
              </a:gs>
              <a:gs pos="100000">
                <a:srgbClr val="D0E600"/>
              </a:gs>
              <a:gs pos="0">
                <a:srgbClr val="788500"/>
              </a:gs>
            </a:gsLst>
            <a:lin ang="2700000" scaled="1"/>
            <a:tileRect/>
          </a:gradFill>
          <a:ln>
            <a:noFill/>
          </a:ln>
          <a:effectLst>
            <a:glow rad="76200">
              <a:srgbClr val="7882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schemeClr val="tx1"/>
              </a:buClr>
              <a:buFont typeface="+mj-lt"/>
              <a:buAutoNum type="arabicPeriod" startAt="3"/>
            </a:pPr>
            <a:r>
              <a:rPr lang="en-US" sz="1600" dirty="0" smtClean="0"/>
              <a:t>Physical Sensors and Actuators</a:t>
            </a:r>
            <a:endParaRPr lang="en-US" sz="1600" dirty="0"/>
          </a:p>
          <a:p>
            <a:pPr marL="457200" indent="-457200">
              <a:buClr>
                <a:schemeClr val="tx1"/>
              </a:buClr>
              <a:buFont typeface="+mj-lt"/>
              <a:buAutoNum type="arabicPeriod" startAt="3"/>
            </a:pPr>
            <a:r>
              <a:rPr lang="en-US" sz="1600" dirty="0" smtClean="0"/>
              <a:t>Communications and Protocols</a:t>
            </a:r>
            <a:endParaRPr lang="en-US" sz="1600" dirty="0">
              <a:solidFill>
                <a:prstClr val="white"/>
              </a:solidFill>
            </a:endParaRPr>
          </a:p>
        </p:txBody>
      </p:sp>
      <p:sp>
        <p:nvSpPr>
          <p:cNvPr id="15" name="TextBox 14"/>
          <p:cNvSpPr txBox="1"/>
          <p:nvPr/>
        </p:nvSpPr>
        <p:spPr>
          <a:xfrm>
            <a:off x="5582027" y="1743530"/>
            <a:ext cx="1318959" cy="646331"/>
          </a:xfrm>
          <a:prstGeom prst="rect">
            <a:avLst/>
          </a:prstGeom>
          <a:noFill/>
        </p:spPr>
        <p:txBody>
          <a:bodyPr wrap="square" rtlCol="0">
            <a:spAutoFit/>
          </a:bodyPr>
          <a:lstStyle/>
          <a:p>
            <a:r>
              <a:rPr lang="en-US" sz="3600" dirty="0" smtClean="0">
                <a:latin typeface="+mj-lt"/>
              </a:rPr>
              <a:t>Control</a:t>
            </a:r>
          </a:p>
        </p:txBody>
      </p:sp>
      <p:sp>
        <p:nvSpPr>
          <p:cNvPr id="17" name="Rounded Rectangle 16"/>
          <p:cNvSpPr/>
          <p:nvPr/>
        </p:nvSpPr>
        <p:spPr>
          <a:xfrm>
            <a:off x="7653457" y="2637712"/>
            <a:ext cx="4066595" cy="944698"/>
          </a:xfrm>
          <a:prstGeom prst="roundRect">
            <a:avLst/>
          </a:prstGeom>
          <a:gradFill flip="none" rotWithShape="1">
            <a:gsLst>
              <a:gs pos="0">
                <a:srgbClr val="005FB2"/>
              </a:gs>
              <a:gs pos="100000">
                <a:srgbClr val="FFA800"/>
              </a:gs>
              <a:gs pos="0">
                <a:srgbClr val="A06000"/>
              </a:gs>
            </a:gsLst>
            <a:lin ang="2700000" scaled="1"/>
            <a:tileRect/>
          </a:gradFill>
          <a:ln>
            <a:noFill/>
          </a:ln>
          <a:effectLst>
            <a:glow rad="76200">
              <a:srgbClr val="A060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342900" indent="-342900">
              <a:buClr>
                <a:schemeClr val="tx1"/>
              </a:buClr>
              <a:buFont typeface="+mj-lt"/>
              <a:buAutoNum type="arabicPeriod" startAt="5"/>
            </a:pPr>
            <a:r>
              <a:rPr lang="en-US" sz="1600" dirty="0" smtClean="0"/>
              <a:t>Automated </a:t>
            </a:r>
            <a:r>
              <a:rPr lang="en-US" sz="1600" dirty="0"/>
              <a:t>Control </a:t>
            </a:r>
            <a:r>
              <a:rPr lang="en-US" sz="1600" dirty="0" smtClean="0"/>
              <a:t>Systems</a:t>
            </a:r>
          </a:p>
          <a:p>
            <a:pPr marL="342900" indent="-342900">
              <a:buClr>
                <a:schemeClr val="tx1"/>
              </a:buClr>
              <a:buFont typeface="+mj-lt"/>
              <a:buAutoNum type="arabicPeriod" startAt="5"/>
            </a:pPr>
            <a:r>
              <a:rPr lang="en-US" sz="1600" dirty="0" smtClean="0">
                <a:solidFill>
                  <a:prstClr val="white"/>
                </a:solidFill>
              </a:rPr>
              <a:t>Security and IIoT</a:t>
            </a:r>
            <a:endParaRPr lang="en-US" sz="1600" dirty="0">
              <a:solidFill>
                <a:prstClr val="white"/>
              </a:solidFill>
            </a:endParaRPr>
          </a:p>
        </p:txBody>
      </p:sp>
      <p:sp>
        <p:nvSpPr>
          <p:cNvPr id="18" name="TextBox 17"/>
          <p:cNvSpPr txBox="1"/>
          <p:nvPr/>
        </p:nvSpPr>
        <p:spPr>
          <a:xfrm>
            <a:off x="5582027" y="2786895"/>
            <a:ext cx="1686949" cy="646331"/>
          </a:xfrm>
          <a:prstGeom prst="rect">
            <a:avLst/>
          </a:prstGeom>
          <a:noFill/>
        </p:spPr>
        <p:txBody>
          <a:bodyPr wrap="square" rtlCol="0">
            <a:spAutoFit/>
          </a:bodyPr>
          <a:lstStyle/>
          <a:p>
            <a:r>
              <a:rPr lang="en-US" sz="3600" dirty="0" smtClean="0">
                <a:latin typeface="+mj-lt"/>
              </a:rPr>
              <a:t>Operations</a:t>
            </a:r>
          </a:p>
        </p:txBody>
      </p:sp>
      <p:sp>
        <p:nvSpPr>
          <p:cNvPr id="25" name="Rounded Rectangle 24"/>
          <p:cNvSpPr/>
          <p:nvPr/>
        </p:nvSpPr>
        <p:spPr>
          <a:xfrm>
            <a:off x="7653457" y="3756669"/>
            <a:ext cx="4066595" cy="944698"/>
          </a:xfrm>
          <a:prstGeom prst="roundRect">
            <a:avLst/>
          </a:prstGeom>
          <a:gradFill>
            <a:gsLst>
              <a:gs pos="0">
                <a:srgbClr val="958022"/>
              </a:gs>
              <a:gs pos="100000">
                <a:srgbClr val="FFDD42"/>
              </a:gs>
            </a:gsLst>
            <a:lin ang="2700000" scaled="1"/>
          </a:gradFill>
          <a:ln>
            <a:noFill/>
          </a:ln>
          <a:effectLst>
            <a:glow rad="76200">
              <a:srgbClr val="9E2300">
                <a:alpha val="40000"/>
              </a:srgbClr>
            </a:glow>
            <a:softEdge rad="12700"/>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342900" indent="-342900">
              <a:buClr>
                <a:schemeClr val="tx1"/>
              </a:buClr>
              <a:buFont typeface="+mj-lt"/>
              <a:buAutoNum type="arabicPeriod" startAt="7"/>
            </a:pPr>
            <a:r>
              <a:rPr lang="en-US" sz="1600" dirty="0" smtClean="0"/>
              <a:t>Smart Video Systems </a:t>
            </a:r>
          </a:p>
          <a:p>
            <a:pPr marL="342900" indent="-342900">
              <a:buClr>
                <a:schemeClr val="tx1"/>
              </a:buClr>
              <a:buFont typeface="+mj-lt"/>
              <a:buAutoNum type="arabicPeriod" startAt="7"/>
            </a:pPr>
            <a:r>
              <a:rPr lang="en-US" sz="1600" dirty="0" smtClean="0"/>
              <a:t>Machine Learning</a:t>
            </a:r>
            <a:endParaRPr lang="en-US" sz="1600" dirty="0"/>
          </a:p>
        </p:txBody>
      </p:sp>
      <p:sp>
        <p:nvSpPr>
          <p:cNvPr id="26" name="TextBox 25"/>
          <p:cNvSpPr txBox="1"/>
          <p:nvPr/>
        </p:nvSpPr>
        <p:spPr>
          <a:xfrm>
            <a:off x="5582027" y="3900103"/>
            <a:ext cx="1855693" cy="646331"/>
          </a:xfrm>
          <a:prstGeom prst="rect">
            <a:avLst/>
          </a:prstGeom>
          <a:noFill/>
        </p:spPr>
        <p:txBody>
          <a:bodyPr wrap="square" rtlCol="0">
            <a:spAutoFit/>
          </a:bodyPr>
          <a:lstStyle/>
          <a:p>
            <a:r>
              <a:rPr lang="en-US" sz="3600" dirty="0" smtClean="0">
                <a:latin typeface="+mj-lt"/>
              </a:rPr>
              <a:t>Information</a:t>
            </a:r>
          </a:p>
        </p:txBody>
      </p:sp>
      <p:sp>
        <p:nvSpPr>
          <p:cNvPr id="27" name="Rounded Rectangle 26"/>
          <p:cNvSpPr/>
          <p:nvPr/>
        </p:nvSpPr>
        <p:spPr>
          <a:xfrm>
            <a:off x="7653457" y="4867548"/>
            <a:ext cx="4066595" cy="944698"/>
          </a:xfrm>
          <a:prstGeom prst="roundRect">
            <a:avLst/>
          </a:prstGeom>
          <a:gradFill>
            <a:gsLst>
              <a:gs pos="100000">
                <a:srgbClr val="FF4400"/>
              </a:gs>
              <a:gs pos="0">
                <a:srgbClr val="9E2300"/>
              </a:gs>
            </a:gsLst>
            <a:lin ang="2700000" scaled="1"/>
          </a:gradFill>
          <a:ln>
            <a:noFill/>
          </a:ln>
          <a:effectLst>
            <a:glow rad="76200">
              <a:srgbClr val="958022">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schemeClr val="tx1"/>
              </a:buClr>
              <a:buFont typeface="+mj-lt"/>
              <a:buAutoNum type="arabicPeriod" startAt="9"/>
            </a:pPr>
            <a:r>
              <a:rPr lang="en-US" sz="1600" dirty="0" smtClean="0"/>
              <a:t>Predictive Analytics</a:t>
            </a:r>
          </a:p>
          <a:p>
            <a:pPr marL="457200" indent="-457200">
              <a:buClr>
                <a:schemeClr val="tx1"/>
              </a:buClr>
              <a:buFont typeface="+mj-lt"/>
              <a:buAutoNum type="arabicPeriod" startAt="9"/>
            </a:pPr>
            <a:r>
              <a:rPr lang="en-US" sz="1600" dirty="0" smtClean="0"/>
              <a:t>Business Analytics</a:t>
            </a:r>
            <a:endParaRPr lang="en-US" sz="1600" dirty="0"/>
          </a:p>
        </p:txBody>
      </p:sp>
      <p:sp>
        <p:nvSpPr>
          <p:cNvPr id="28" name="TextBox 27"/>
          <p:cNvSpPr txBox="1"/>
          <p:nvPr/>
        </p:nvSpPr>
        <p:spPr>
          <a:xfrm>
            <a:off x="5581208" y="5013311"/>
            <a:ext cx="1687768" cy="646331"/>
          </a:xfrm>
          <a:prstGeom prst="rect">
            <a:avLst/>
          </a:prstGeom>
          <a:noFill/>
        </p:spPr>
        <p:txBody>
          <a:bodyPr wrap="square" rtlCol="0">
            <a:spAutoFit/>
          </a:bodyPr>
          <a:lstStyle/>
          <a:p>
            <a:r>
              <a:rPr lang="en-US" sz="3600" dirty="0" smtClean="0">
                <a:latin typeface="+mj-lt"/>
              </a:rPr>
              <a:t>Application</a:t>
            </a:r>
            <a:endParaRPr lang="en-US" sz="3600" dirty="0">
              <a:latin typeface="+mj-lt"/>
            </a:endParaRPr>
          </a:p>
        </p:txBody>
      </p:sp>
      <p:sp>
        <p:nvSpPr>
          <p:cNvPr id="36" name="Left Brace 35"/>
          <p:cNvSpPr/>
          <p:nvPr/>
        </p:nvSpPr>
        <p:spPr>
          <a:xfrm>
            <a:off x="4923027" y="1510924"/>
            <a:ext cx="569167" cy="4301322"/>
          </a:xfrm>
          <a:prstGeom prst="leftBrace">
            <a:avLst/>
          </a:prstGeom>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37" name="TextBox 36"/>
          <p:cNvSpPr txBox="1"/>
          <p:nvPr/>
        </p:nvSpPr>
        <p:spPr>
          <a:xfrm>
            <a:off x="559837" y="3433226"/>
            <a:ext cx="3978709" cy="2169825"/>
          </a:xfrm>
          <a:prstGeom prst="rect">
            <a:avLst/>
          </a:prstGeom>
          <a:noFill/>
        </p:spPr>
        <p:txBody>
          <a:bodyPr wrap="square" rtlCol="0">
            <a:spAutoFit/>
          </a:bodyPr>
          <a:lstStyle/>
          <a:p>
            <a:pPr>
              <a:lnSpc>
                <a:spcPct val="150000"/>
              </a:lnSpc>
            </a:pPr>
            <a:r>
              <a:rPr lang="en-US" dirty="0" smtClean="0">
                <a:latin typeface="+mn-lt"/>
              </a:rPr>
              <a:t>Each Module contains a lecture and a hands-on lab exercise that  builds towards an model of an IIoT infrastructure based on a formalized architecture.</a:t>
            </a:r>
          </a:p>
        </p:txBody>
      </p:sp>
    </p:spTree>
    <p:extLst>
      <p:ext uri="{BB962C8B-B14F-4D97-AF65-F5344CB8AC3E}">
        <p14:creationId xmlns:p14="http://schemas.microsoft.com/office/powerpoint/2010/main" val="2838455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Domain Knowledge</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39</a:t>
            </a:fld>
            <a:endParaRPr lang="en-US" dirty="0">
              <a:solidFill>
                <a:prstClr val="white"/>
              </a:solidFill>
            </a:endParaRPr>
          </a:p>
        </p:txBody>
      </p:sp>
      <p:sp>
        <p:nvSpPr>
          <p:cNvPr id="5" name="Content Placeholder 4"/>
          <p:cNvSpPr>
            <a:spLocks noGrp="1"/>
          </p:cNvSpPr>
          <p:nvPr>
            <p:ph sz="quarter" idx="15"/>
          </p:nvPr>
        </p:nvSpPr>
        <p:spPr/>
        <p:txBody>
          <a:bodyPr/>
          <a:lstStyle/>
          <a:p>
            <a:r>
              <a:rPr lang="en-US" dirty="0"/>
              <a:t>Depending on the available data and feature types, the performance of your predictive model can vacillate dramatically. Therefore, selecting the right features is one of the most important steps before the inferencing takes place. This is called feature engineering, which can be defined as follows:</a:t>
            </a:r>
          </a:p>
          <a:p>
            <a:r>
              <a:rPr lang="en-US" b="1" cap="all" dirty="0"/>
              <a:t>TIP</a:t>
            </a:r>
          </a:p>
          <a:p>
            <a:r>
              <a:rPr lang="en-US" b="1" dirty="0"/>
              <a:t>Feature engineering</a:t>
            </a:r>
            <a:endParaRPr lang="en-US" dirty="0"/>
          </a:p>
          <a:p>
            <a:r>
              <a:rPr lang="en-US" dirty="0"/>
              <a:t>In this process, domain knowledge about the data is used to create only selective or useful features that help prepare the feature vectors to be used so that a machine learning algorithm works.</a:t>
            </a:r>
          </a:p>
          <a:p>
            <a:endParaRPr lang="en-US" dirty="0"/>
          </a:p>
        </p:txBody>
      </p:sp>
    </p:spTree>
    <p:extLst>
      <p:ext uri="{BB962C8B-B14F-4D97-AF65-F5344CB8AC3E}">
        <p14:creationId xmlns:p14="http://schemas.microsoft.com/office/powerpoint/2010/main" val="238212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3998" y="4476480"/>
            <a:ext cx="3048002" cy="193086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37" y="0"/>
            <a:ext cx="3073631" cy="1932741"/>
          </a:xfrm>
          <a:prstGeom prst="rect">
            <a:avLst/>
          </a:prstGeom>
        </p:spPr>
      </p:pic>
      <p:pic>
        <p:nvPicPr>
          <p:cNvPr id="14340" name="Picture 4" descr="Image result for airplane site:intel.co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7998" y="-1"/>
            <a:ext cx="3048000" cy="193274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rotWithShape="1">
          <a:blip r:embed="rId6" cstate="email">
            <a:extLst>
              <a:ext uri="{28A0092B-C50C-407E-A947-70E740481C1C}">
                <a14:useLocalDpi xmlns:a14="http://schemas.microsoft.com/office/drawing/2010/main"/>
              </a:ext>
            </a:extLst>
          </a:blip>
          <a:srcRect t="4885"/>
          <a:stretch/>
        </p:blipFill>
        <p:spPr>
          <a:xfrm>
            <a:off x="6096001" y="1"/>
            <a:ext cx="3048000" cy="1932743"/>
          </a:xfrm>
          <a:prstGeom prst="rect">
            <a:avLst/>
          </a:prstGeom>
          <a:effectLst/>
        </p:spPr>
      </p:pic>
      <p:pic>
        <p:nvPicPr>
          <p:cNvPr id="7174" name="Picture 6"/>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t="4885"/>
          <a:stretch/>
        </p:blipFill>
        <p:spPr bwMode="auto">
          <a:xfrm>
            <a:off x="9144002" y="0"/>
            <a:ext cx="3047999" cy="193274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rotWithShape="1">
          <a:blip r:embed="rId8" cstate="email">
            <a:extLst>
              <a:ext uri="{28A0092B-C50C-407E-A947-70E740481C1C}">
                <a14:useLocalDpi xmlns:a14="http://schemas.microsoft.com/office/drawing/2010/main"/>
              </a:ext>
            </a:extLst>
          </a:blip>
          <a:srcRect b="3302"/>
          <a:stretch/>
        </p:blipFill>
        <p:spPr>
          <a:xfrm>
            <a:off x="6096001" y="4432813"/>
            <a:ext cx="3048000" cy="1974528"/>
          </a:xfrm>
          <a:prstGeom prst="rect">
            <a:avLst/>
          </a:prstGeom>
          <a:effectLst/>
        </p:spPr>
      </p:pic>
      <p:pic>
        <p:nvPicPr>
          <p:cNvPr id="7172" name="Picture 4" descr="Image result for intel digital retail"/>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b="3302"/>
          <a:stretch/>
        </p:blipFill>
        <p:spPr bwMode="auto">
          <a:xfrm>
            <a:off x="3047999" y="4432814"/>
            <a:ext cx="3047999" cy="197452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rotWithShape="1">
          <a:blip r:embed="rId10" cstate="email">
            <a:extLst>
              <a:ext uri="{28A0092B-C50C-407E-A947-70E740481C1C}">
                <a14:useLocalDpi xmlns:a14="http://schemas.microsoft.com/office/drawing/2010/main"/>
              </a:ext>
            </a:extLst>
          </a:blip>
          <a:srcRect b="2828"/>
          <a:stretch/>
        </p:blipFill>
        <p:spPr>
          <a:xfrm>
            <a:off x="-1" y="4432814"/>
            <a:ext cx="3047999" cy="1974527"/>
          </a:xfrm>
          <a:prstGeom prst="rect">
            <a:avLst/>
          </a:prstGeom>
          <a:effectLst/>
        </p:spPr>
      </p:pic>
      <p:sp>
        <p:nvSpPr>
          <p:cNvPr id="31" name="Title 1"/>
          <p:cNvSpPr txBox="1">
            <a:spLocks/>
          </p:cNvSpPr>
          <p:nvPr/>
        </p:nvSpPr>
        <p:spPr>
          <a:xfrm>
            <a:off x="471950" y="2303155"/>
            <a:ext cx="11248101" cy="1519327"/>
          </a:xfrm>
          <a:prstGeom prst="rect">
            <a:avLst/>
          </a:prstGeom>
        </p:spPr>
        <p:txBody>
          <a:bodyPr tIns="121920" anchor="ctr" anchorCtr="0">
            <a:spAutoFit/>
          </a:bodyPr>
          <a:lstStyle>
            <a:lvl1pPr algn="l" defTabSz="914400" rtl="0" eaLnBrk="1" latinLnBrk="0" hangingPunct="1">
              <a:lnSpc>
                <a:spcPct val="70000"/>
              </a:lnSpc>
              <a:spcBef>
                <a:spcPct val="0"/>
              </a:spcBef>
              <a:buNone/>
              <a:defRPr sz="4400" b="0" kern="1200">
                <a:solidFill>
                  <a:schemeClr val="tx2"/>
                </a:solidFill>
                <a:latin typeface="+mj-lt"/>
                <a:ea typeface="+mj-ea"/>
                <a:cs typeface="+mj-cs"/>
              </a:defRPr>
            </a:lvl1pPr>
          </a:lstStyle>
          <a:p>
            <a:pPr algn="ctr"/>
            <a:r>
              <a:rPr lang="en-US" sz="8800" dirty="0" smtClean="0">
                <a:solidFill>
                  <a:schemeClr val="accent3">
                    <a:alpha val="90000"/>
                  </a:schemeClr>
                </a:solidFill>
              </a:rPr>
              <a:t>Predictive Modeling</a:t>
            </a:r>
            <a:endParaRPr lang="en-US" sz="8800" dirty="0">
              <a:solidFill>
                <a:schemeClr val="accent3">
                  <a:alpha val="90000"/>
                </a:schemeClr>
              </a:solidFill>
            </a:endParaRPr>
          </a:p>
          <a:p>
            <a:pPr algn="ctr"/>
            <a:r>
              <a:rPr lang="en-US" sz="3733" dirty="0" smtClean="0">
                <a:solidFill>
                  <a:prstClr val="white">
                    <a:alpha val="90000"/>
                  </a:prstClr>
                </a:solidFill>
              </a:rPr>
              <a:t>Classifying and Learning building better solutions</a:t>
            </a:r>
            <a:endParaRPr lang="en-US" sz="3733" dirty="0">
              <a:solidFill>
                <a:prstClr val="white">
                  <a:alpha val="90000"/>
                </a:prstClr>
              </a:solidFill>
            </a:endParaRPr>
          </a:p>
        </p:txBody>
      </p:sp>
      <p:sp>
        <p:nvSpPr>
          <p:cNvPr id="32" name="TextBox 31"/>
          <p:cNvSpPr txBox="1"/>
          <p:nvPr/>
        </p:nvSpPr>
        <p:spPr>
          <a:xfrm>
            <a:off x="0" y="5096934"/>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Autonomous Vehicles</a:t>
            </a:r>
          </a:p>
        </p:txBody>
      </p:sp>
      <p:sp>
        <p:nvSpPr>
          <p:cNvPr id="33" name="TextBox 32"/>
          <p:cNvSpPr txBox="1"/>
          <p:nvPr/>
        </p:nvSpPr>
        <p:spPr>
          <a:xfrm>
            <a:off x="3048000" y="5096934"/>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Responsive Retail</a:t>
            </a:r>
          </a:p>
        </p:txBody>
      </p:sp>
      <p:sp>
        <p:nvSpPr>
          <p:cNvPr id="35" name="TextBox 34"/>
          <p:cNvSpPr txBox="1"/>
          <p:nvPr/>
        </p:nvSpPr>
        <p:spPr>
          <a:xfrm>
            <a:off x="6096000" y="5096934"/>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Manufacturing</a:t>
            </a:r>
          </a:p>
        </p:txBody>
      </p:sp>
      <p:sp>
        <p:nvSpPr>
          <p:cNvPr id="39" name="TextBox 38"/>
          <p:cNvSpPr txBox="1"/>
          <p:nvPr/>
        </p:nvSpPr>
        <p:spPr>
          <a:xfrm>
            <a:off x="0" y="62233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defPPr>
              <a:defRPr lang="en-US"/>
            </a:defPPr>
            <a:lvl1pPr algn="ctr">
              <a:lnSpc>
                <a:spcPct val="70000"/>
              </a:lnSpc>
              <a:defRPr sz="2800">
                <a:latin typeface="+mj-lt"/>
              </a:defRPr>
            </a:lvl1pPr>
          </a:lstStyle>
          <a:p>
            <a:pPr>
              <a:defRPr/>
            </a:pPr>
            <a:r>
              <a:rPr lang="en-US" sz="2667" kern="0" dirty="0" smtClean="0">
                <a:solidFill>
                  <a:prstClr val="white"/>
                </a:solidFill>
              </a:rPr>
              <a:t>Agriculture</a:t>
            </a:r>
            <a:endParaRPr lang="en-US" sz="2667" kern="0" dirty="0">
              <a:solidFill>
                <a:prstClr val="white"/>
              </a:solidFill>
            </a:endParaRPr>
          </a:p>
        </p:txBody>
      </p:sp>
      <p:sp>
        <p:nvSpPr>
          <p:cNvPr id="40" name="TextBox 39"/>
          <p:cNvSpPr txBox="1"/>
          <p:nvPr/>
        </p:nvSpPr>
        <p:spPr>
          <a:xfrm>
            <a:off x="3048000" y="62233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smtClean="0">
                <a:solidFill>
                  <a:prstClr val="white"/>
                </a:solidFill>
                <a:latin typeface="Intel Clear Pro"/>
              </a:rPr>
              <a:t>Transportation</a:t>
            </a:r>
            <a:endParaRPr lang="en-US" sz="2667" kern="0" dirty="0">
              <a:solidFill>
                <a:prstClr val="white"/>
              </a:solidFill>
              <a:latin typeface="Intel Clear Pro"/>
            </a:endParaRPr>
          </a:p>
        </p:txBody>
      </p:sp>
      <p:sp>
        <p:nvSpPr>
          <p:cNvPr id="41" name="TextBox 40"/>
          <p:cNvSpPr txBox="1"/>
          <p:nvPr/>
        </p:nvSpPr>
        <p:spPr>
          <a:xfrm>
            <a:off x="6096000" y="62233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Machine Vision</a:t>
            </a:r>
          </a:p>
        </p:txBody>
      </p:sp>
      <p:sp>
        <p:nvSpPr>
          <p:cNvPr id="42" name="TextBox 41"/>
          <p:cNvSpPr txBox="1"/>
          <p:nvPr/>
        </p:nvSpPr>
        <p:spPr>
          <a:xfrm>
            <a:off x="9144000" y="62233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Cities/transportation</a:t>
            </a:r>
          </a:p>
        </p:txBody>
      </p:sp>
      <p:sp>
        <p:nvSpPr>
          <p:cNvPr id="43" name="TextBox 42"/>
          <p:cNvSpPr txBox="1"/>
          <p:nvPr/>
        </p:nvSpPr>
        <p:spPr>
          <a:xfrm>
            <a:off x="9144001" y="5096934"/>
            <a:ext cx="3047999"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smtClean="0">
                <a:solidFill>
                  <a:prstClr val="white"/>
                </a:solidFill>
                <a:latin typeface="Intel Clear Pro"/>
              </a:rPr>
              <a:t>Oil &amp; GAS</a:t>
            </a:r>
            <a:endParaRPr lang="en-US" sz="2667" kern="0" dirty="0">
              <a:solidFill>
                <a:prstClr val="white"/>
              </a:solidFill>
              <a:latin typeface="Intel Clear Pro"/>
            </a:endParaRPr>
          </a:p>
        </p:txBody>
      </p:sp>
      <p:grpSp>
        <p:nvGrpSpPr>
          <p:cNvPr id="44" name="Group 43"/>
          <p:cNvGrpSpPr/>
          <p:nvPr/>
        </p:nvGrpSpPr>
        <p:grpSpPr>
          <a:xfrm>
            <a:off x="1" y="1932743"/>
            <a:ext cx="12192000" cy="2500071"/>
            <a:chOff x="1408472" y="1449557"/>
            <a:chExt cx="6327057" cy="1875053"/>
          </a:xfrm>
        </p:grpSpPr>
        <p:cxnSp>
          <p:nvCxnSpPr>
            <p:cNvPr id="45" name="Straight Connector 44"/>
            <p:cNvCxnSpPr/>
            <p:nvPr/>
          </p:nvCxnSpPr>
          <p:spPr>
            <a:xfrm>
              <a:off x="1408472" y="3324610"/>
              <a:ext cx="6327057" cy="0"/>
            </a:xfrm>
            <a:prstGeom prst="line">
              <a:avLst/>
            </a:prstGeom>
            <a:ln w="38100"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408472" y="1449557"/>
              <a:ext cx="6327057" cy="0"/>
            </a:xfrm>
            <a:prstGeom prst="line">
              <a:avLst/>
            </a:prstGeom>
            <a:ln w="38100"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4</a:t>
            </a:fld>
            <a:endParaRPr dirty="0"/>
          </a:p>
        </p:txBody>
      </p:sp>
    </p:spTree>
    <p:extLst>
      <p:ext uri="{BB962C8B-B14F-4D97-AF65-F5344CB8AC3E}">
        <p14:creationId xmlns:p14="http://schemas.microsoft.com/office/powerpoint/2010/main" val="3523098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304703"/>
            <a:ext cx="11248101" cy="1988429"/>
          </a:xfrm>
        </p:spPr>
        <p:txBody>
          <a:bodyPr/>
          <a:lstStyle/>
          <a:p>
            <a:r>
              <a:rPr lang="en-US" b="1" dirty="0"/>
              <a:t>Statistics, Probability, and Information Theory for Predictive Modeling</a:t>
            </a:r>
            <a:br>
              <a:rPr lang="en-US" b="1" dirty="0"/>
            </a:b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40</a:t>
            </a:fld>
            <a:endParaRPr lang="en-US" dirty="0">
              <a:solidFill>
                <a:prstClr val="white"/>
              </a:solidFill>
            </a:endParaRPr>
          </a:p>
        </p:txBody>
      </p:sp>
      <p:sp>
        <p:nvSpPr>
          <p:cNvPr id="5" name="Content Placeholder 4"/>
          <p:cNvSpPr>
            <a:spLocks noGrp="1"/>
          </p:cNvSpPr>
          <p:nvPr>
            <p:ph sz="quarter" idx="15"/>
          </p:nvPr>
        </p:nvSpPr>
        <p:spPr>
          <a:xfrm>
            <a:off x="471951" y="1887166"/>
            <a:ext cx="11248562" cy="3996109"/>
          </a:xfrm>
        </p:spPr>
        <p:txBody>
          <a:bodyPr/>
          <a:lstStyle/>
          <a:p>
            <a:r>
              <a:rPr lang="en-US" dirty="0"/>
              <a:t>random sampling, hypothesis testing, chi-square test, correlation, expectation, variance, covariance and Bayes' rule</a:t>
            </a:r>
          </a:p>
        </p:txBody>
      </p:sp>
    </p:spTree>
    <p:extLst>
      <p:ext uri="{BB962C8B-B14F-4D97-AF65-F5344CB8AC3E}">
        <p14:creationId xmlns:p14="http://schemas.microsoft.com/office/powerpoint/2010/main" val="4043818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304703"/>
            <a:ext cx="11248101" cy="724365"/>
          </a:xfrm>
        </p:spPr>
        <p:txBody>
          <a:bodyPr/>
          <a:lstStyle/>
          <a:p>
            <a:r>
              <a:rPr lang="en-US" b="1" cap="all" dirty="0" smtClean="0"/>
              <a:t>EXPECTATION</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41</a:t>
            </a:fld>
            <a:endParaRPr lang="en-US" dirty="0">
              <a:solidFill>
                <a:prstClr val="white"/>
              </a:solidFill>
            </a:endParaRPr>
          </a:p>
        </p:txBody>
      </p:sp>
      <p:sp>
        <p:nvSpPr>
          <p:cNvPr id="5" name="Content Placeholder 4"/>
          <p:cNvSpPr>
            <a:spLocks noGrp="1"/>
          </p:cNvSpPr>
          <p:nvPr>
            <p:ph sz="quarter" idx="15"/>
          </p:nvPr>
        </p:nvSpPr>
        <p:spPr/>
        <p:txBody>
          <a:bodyPr/>
          <a:lstStyle/>
          <a:p>
            <a:r>
              <a:rPr lang="en-US" dirty="0"/>
              <a:t>The expectation of a discrete random variable is the weighted average of all values, where each value is weighted by its probability of being selected. The expected value of a random variable </a:t>
            </a:r>
            <a:r>
              <a:rPr lang="en-US" i="1" dirty="0"/>
              <a:t>X</a:t>
            </a:r>
            <a:r>
              <a:rPr lang="en-US" dirty="0"/>
              <a:t> is given by:</a:t>
            </a:r>
          </a:p>
        </p:txBody>
      </p:sp>
    </p:spTree>
    <p:extLst>
      <p:ext uri="{BB962C8B-B14F-4D97-AF65-F5344CB8AC3E}">
        <p14:creationId xmlns:p14="http://schemas.microsoft.com/office/powerpoint/2010/main" val="2879145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304703"/>
            <a:ext cx="11248101" cy="724365"/>
          </a:xfrm>
        </p:spPr>
        <p:txBody>
          <a:bodyPr/>
          <a:lstStyle/>
          <a:p>
            <a:r>
              <a:rPr lang="en-US" b="1" dirty="0"/>
              <a:t>Central limit </a:t>
            </a:r>
            <a:r>
              <a:rPr lang="en-US" b="1" dirty="0" smtClean="0"/>
              <a:t>theorem</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42</a:t>
            </a:fld>
            <a:endParaRPr lang="en-US" dirty="0">
              <a:solidFill>
                <a:prstClr val="white"/>
              </a:solidFill>
            </a:endParaRPr>
          </a:p>
        </p:txBody>
      </p:sp>
      <p:sp>
        <p:nvSpPr>
          <p:cNvPr id="5" name="Content Placeholder 4"/>
          <p:cNvSpPr>
            <a:spLocks noGrp="1"/>
          </p:cNvSpPr>
          <p:nvPr>
            <p:ph sz="quarter" idx="15"/>
          </p:nvPr>
        </p:nvSpPr>
        <p:spPr/>
        <p:txBody>
          <a:bodyPr/>
          <a:lstStyle/>
          <a:p>
            <a:r>
              <a:rPr lang="en-US" dirty="0"/>
              <a:t>The </a:t>
            </a:r>
            <a:r>
              <a:rPr lang="en-US" b="1" dirty="0"/>
              <a:t>central limit theorem</a:t>
            </a:r>
            <a:r>
              <a:rPr lang="en-US" dirty="0"/>
              <a:t> (</a:t>
            </a:r>
            <a:r>
              <a:rPr lang="en-US" b="1" dirty="0"/>
              <a:t>CLT</a:t>
            </a:r>
            <a:r>
              <a:rPr lang="en-US" dirty="0"/>
              <a:t>) is one of the fundamental theorems in statistics. It states that the average of all samples of a sufficiently large sample size with independent and identically distributed variables is approximately equal to the mean of the sample space, regardless of the size of the distribution with a finite variance level.</a:t>
            </a:r>
          </a:p>
        </p:txBody>
      </p:sp>
    </p:spTree>
    <p:extLst>
      <p:ext uri="{BB962C8B-B14F-4D97-AF65-F5344CB8AC3E}">
        <p14:creationId xmlns:p14="http://schemas.microsoft.com/office/powerpoint/2010/main" val="3632562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Image result for industrial machine site:inte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1998"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a:xfrm>
            <a:off x="471951" y="683507"/>
            <a:ext cx="5593569" cy="5508325"/>
          </a:xfrm>
          <a:prstGeom prst="round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9" name="Title 8"/>
          <p:cNvSpPr>
            <a:spLocks noGrp="1"/>
          </p:cNvSpPr>
          <p:nvPr>
            <p:ph type="title"/>
          </p:nvPr>
        </p:nvSpPr>
        <p:spPr>
          <a:xfrm>
            <a:off x="913421" y="1112423"/>
            <a:ext cx="4527260" cy="1643527"/>
          </a:xfrm>
        </p:spPr>
        <p:txBody>
          <a:bodyPr/>
          <a:lstStyle/>
          <a:p>
            <a:pPr algn="ctr"/>
            <a:r>
              <a:rPr lang="en-US" sz="4800" dirty="0">
                <a:solidFill>
                  <a:schemeClr val="accent3">
                    <a:alpha val="90000"/>
                  </a:schemeClr>
                </a:solidFill>
              </a:rPr>
              <a:t>Predictive Analytics</a:t>
            </a:r>
            <a:r>
              <a:rPr lang="en-US" dirty="0" smtClean="0"/>
              <a:t/>
            </a:r>
            <a:br>
              <a:rPr lang="en-US" dirty="0" smtClean="0"/>
            </a:br>
            <a:r>
              <a:rPr lang="en-US" sz="4800" dirty="0"/>
              <a:t>Use in Industrial </a:t>
            </a:r>
            <a:r>
              <a:rPr lang="en-US" sz="4800" dirty="0" smtClean="0"/>
              <a:t>Manufacturing</a:t>
            </a:r>
            <a:endParaRPr lang="en-US" sz="4800" dirty="0"/>
          </a:p>
        </p:txBody>
      </p:sp>
      <p:sp>
        <p:nvSpPr>
          <p:cNvPr id="10" name="Text Placeholder 9"/>
          <p:cNvSpPr>
            <a:spLocks noGrp="1"/>
          </p:cNvSpPr>
          <p:nvPr>
            <p:ph type="body" sz="quarter" idx="13"/>
          </p:nvPr>
        </p:nvSpPr>
        <p:spPr>
          <a:xfrm>
            <a:off x="471951" y="6185035"/>
            <a:ext cx="11248101" cy="222305"/>
          </a:xfrm>
        </p:spPr>
        <p:txBody>
          <a:bodyPr/>
          <a:lstStyle/>
          <a:p>
            <a:r>
              <a:rPr lang="en-US" dirty="0">
                <a:solidFill>
                  <a:schemeClr val="tx1"/>
                </a:solidFill>
              </a:rPr>
              <a:t>https://www.intel.com/content/dam/www/public/us/en/documents/case-studies/real-time-iot-tracking-manufacturing-case-study.pdf</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5</a:t>
            </a:fld>
            <a:endParaRPr lang="en-US" dirty="0">
              <a:solidFill>
                <a:prstClr val="white"/>
              </a:solidFill>
            </a:endParaRPr>
          </a:p>
        </p:txBody>
      </p:sp>
      <p:sp>
        <p:nvSpPr>
          <p:cNvPr id="12" name="TextBox 11"/>
          <p:cNvSpPr txBox="1"/>
          <p:nvPr/>
        </p:nvSpPr>
        <p:spPr>
          <a:xfrm>
            <a:off x="1097280" y="3078480"/>
            <a:ext cx="4343401" cy="2677656"/>
          </a:xfrm>
          <a:prstGeom prst="rect">
            <a:avLst/>
          </a:prstGeom>
          <a:noFill/>
        </p:spPr>
        <p:txBody>
          <a:bodyPr wrap="square" rtlCol="0">
            <a:spAutoFit/>
          </a:bodyPr>
          <a:lstStyle/>
          <a:p>
            <a:r>
              <a:rPr lang="en-US" sz="2400" dirty="0" smtClean="0"/>
              <a:t>Fujitsu Group and Intel jointly developed a solution using sensors and video to reduce the error rate of products manufactured in their business notebook and table factories</a:t>
            </a:r>
          </a:p>
        </p:txBody>
      </p:sp>
    </p:spTree>
    <p:extLst>
      <p:ext uri="{BB962C8B-B14F-4D97-AF65-F5344CB8AC3E}">
        <p14:creationId xmlns:p14="http://schemas.microsoft.com/office/powerpoint/2010/main" val="51462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predictive analytics site:inte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36479"/>
            <a:ext cx="12187697" cy="918972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968038" y="161782"/>
            <a:ext cx="5486400" cy="8229600"/>
          </a:xfrm>
          <a:prstGeom prst="rect">
            <a:avLst/>
          </a:prstGeom>
          <a:solidFill>
            <a:srgbClr val="002D55">
              <a:alpha val="74902"/>
            </a:srgbClr>
          </a:solidFill>
        </p:spPr>
        <p:txBody>
          <a:bodyPr wrap="square" rtlCol="0">
            <a:spAutoFit/>
          </a:bodyPr>
          <a:lstStyle/>
          <a:p>
            <a:pPr algn="ctr">
              <a:lnSpc>
                <a:spcPct val="100000"/>
              </a:lnSpc>
            </a:pPr>
            <a:endParaRPr lang="en-US" sz="2800" dirty="0"/>
          </a:p>
        </p:txBody>
      </p:sp>
      <p:sp>
        <p:nvSpPr>
          <p:cNvPr id="8" name="Title 7"/>
          <p:cNvSpPr>
            <a:spLocks noGrp="1"/>
          </p:cNvSpPr>
          <p:nvPr>
            <p:ph type="title"/>
          </p:nvPr>
        </p:nvSpPr>
        <p:spPr>
          <a:xfrm>
            <a:off x="5968038" y="161782"/>
            <a:ext cx="5486400" cy="1569660"/>
          </a:xfrm>
        </p:spPr>
        <p:txBody>
          <a:bodyPr/>
          <a:lstStyle/>
          <a:p>
            <a:pPr algn="ctr">
              <a:lnSpc>
                <a:spcPct val="100000"/>
              </a:lnSpc>
            </a:pPr>
            <a:r>
              <a:rPr lang="en-US" sz="4800" dirty="0">
                <a:solidFill>
                  <a:schemeClr val="accent3">
                    <a:alpha val="90000"/>
                  </a:schemeClr>
                </a:solidFill>
              </a:rPr>
              <a:t>Predictive Analytics </a:t>
            </a:r>
            <a:r>
              <a:rPr lang="en-US" sz="4800" dirty="0" smtClean="0">
                <a:solidFill>
                  <a:schemeClr val="accent3">
                    <a:alpha val="90000"/>
                  </a:schemeClr>
                </a:solidFill>
              </a:rPr>
              <a:t> </a:t>
            </a:r>
            <a:br>
              <a:rPr lang="en-US" sz="4800" dirty="0" smtClean="0">
                <a:solidFill>
                  <a:schemeClr val="accent3">
                    <a:alpha val="90000"/>
                  </a:schemeClr>
                </a:solidFill>
              </a:rPr>
            </a:br>
            <a:r>
              <a:rPr lang="en-US" sz="4800" dirty="0" smtClean="0"/>
              <a:t>Used </a:t>
            </a:r>
            <a:r>
              <a:rPr lang="en-US" sz="4800" dirty="0"/>
              <a:t>in Healthcare</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6</a:t>
            </a:fld>
            <a:endParaRPr lang="en-US" dirty="0">
              <a:solidFill>
                <a:prstClr val="white"/>
              </a:solidFill>
            </a:endParaRPr>
          </a:p>
        </p:txBody>
      </p:sp>
      <p:sp>
        <p:nvSpPr>
          <p:cNvPr id="11" name="Content Placeholder 10"/>
          <p:cNvSpPr>
            <a:spLocks noGrp="1"/>
          </p:cNvSpPr>
          <p:nvPr>
            <p:ph sz="quarter" idx="15"/>
          </p:nvPr>
        </p:nvSpPr>
        <p:spPr>
          <a:xfrm>
            <a:off x="5968037" y="2406545"/>
            <a:ext cx="5486401" cy="5984837"/>
          </a:xfrm>
        </p:spPr>
        <p:txBody>
          <a:bodyPr/>
          <a:lstStyle/>
          <a:p>
            <a:pPr algn="ctr">
              <a:lnSpc>
                <a:spcPct val="100000"/>
              </a:lnSpc>
            </a:pPr>
            <a:r>
              <a:rPr lang="en-US" sz="2600" dirty="0" smtClean="0">
                <a:solidFill>
                  <a:schemeClr val="tx1"/>
                </a:solidFill>
              </a:rPr>
              <a:t>Predictive Analytics will allow doctors, hospital administrators, researchers, and insurers to use and understand the relationships in larger data sets.</a:t>
            </a:r>
          </a:p>
          <a:p>
            <a:pPr algn="ctr">
              <a:lnSpc>
                <a:spcPct val="100000"/>
              </a:lnSpc>
            </a:pPr>
            <a:endParaRPr lang="en-US" sz="2600" dirty="0" smtClean="0">
              <a:solidFill>
                <a:schemeClr val="tx1"/>
              </a:solidFill>
            </a:endParaRPr>
          </a:p>
          <a:p>
            <a:pPr algn="ctr">
              <a:lnSpc>
                <a:spcPct val="100000"/>
              </a:lnSpc>
              <a:buClrTx/>
            </a:pPr>
            <a:r>
              <a:rPr lang="en-US" sz="2600" dirty="0" smtClean="0">
                <a:solidFill>
                  <a:schemeClr val="tx1"/>
                </a:solidFill>
              </a:rPr>
              <a:t>Predictors and Indicators drive nearly all decision making in this complex industry</a:t>
            </a:r>
          </a:p>
        </p:txBody>
      </p:sp>
      <p:sp>
        <p:nvSpPr>
          <p:cNvPr id="10" name="Title 1"/>
          <p:cNvSpPr txBox="1">
            <a:spLocks/>
          </p:cNvSpPr>
          <p:nvPr/>
        </p:nvSpPr>
        <p:spPr>
          <a:xfrm>
            <a:off x="6887328" y="-299883"/>
            <a:ext cx="2903973" cy="461665"/>
          </a:xfrm>
          <a:prstGeom prst="rect">
            <a:avLst/>
          </a:prstGeom>
        </p:spPr>
        <p:txBody>
          <a:bodyPr vert="horz" lIns="91440" tIns="45720" rIns="91440" bIns="45720" rtlCol="0" anchor="t" anchorCtr="0">
            <a:spAutoFit/>
          </a:bodyPr>
          <a:lstStyle>
            <a:lvl1pPr algn="l" defTabSz="1219140" rtl="0" eaLnBrk="1" latinLnBrk="0" hangingPunct="1">
              <a:lnSpc>
                <a:spcPct val="70000"/>
              </a:lnSpc>
              <a:spcBef>
                <a:spcPct val="0"/>
              </a:spcBef>
              <a:buNone/>
              <a:defRPr sz="5867" b="0" kern="1200">
                <a:solidFill>
                  <a:schemeClr val="tx1">
                    <a:alpha val="90000"/>
                  </a:schemeClr>
                </a:solidFill>
                <a:latin typeface="+mj-lt"/>
                <a:ea typeface="+mj-ea"/>
                <a:cs typeface="+mj-cs"/>
              </a:defRPr>
            </a:lvl1pPr>
          </a:lstStyle>
          <a:p>
            <a:pPr algn="ctr">
              <a:lnSpc>
                <a:spcPct val="100000"/>
              </a:lnSpc>
            </a:pPr>
            <a:endParaRPr lang="en-US" sz="2400" dirty="0">
              <a:latin typeface="+mn-lt"/>
            </a:endParaRPr>
          </a:p>
        </p:txBody>
      </p:sp>
    </p:spTree>
    <p:extLst>
      <p:ext uri="{BB962C8B-B14F-4D97-AF65-F5344CB8AC3E}">
        <p14:creationId xmlns:p14="http://schemas.microsoft.com/office/powerpoint/2010/main" val="790833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3">
                    <a:alpha val="90000"/>
                  </a:schemeClr>
                </a:solidFill>
              </a:rPr>
              <a:t>Analytics</a:t>
            </a:r>
            <a:r>
              <a:rPr lang="en-US" dirty="0" smtClean="0"/>
              <a:t> Maturity Curve</a:t>
            </a:r>
            <a:endParaRPr lang="en-US" dirty="0"/>
          </a:p>
        </p:txBody>
      </p:sp>
      <p:sp>
        <p:nvSpPr>
          <p:cNvPr id="7" name="Text Placeholder 6"/>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7</a:t>
            </a:fld>
            <a:endParaRPr lang="en-US" dirty="0">
              <a:solidFill>
                <a:prstClr val="white"/>
              </a:solidFill>
            </a:endParaRPr>
          </a:p>
        </p:txBody>
      </p:sp>
      <p:cxnSp>
        <p:nvCxnSpPr>
          <p:cNvPr id="9" name="Straight Arrow Connector 8"/>
          <p:cNvCxnSpPr/>
          <p:nvPr/>
        </p:nvCxnSpPr>
        <p:spPr>
          <a:xfrm flipV="1">
            <a:off x="713251" y="1784178"/>
            <a:ext cx="0" cy="423672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p:cNvCxnSpPr/>
          <p:nvPr/>
        </p:nvCxnSpPr>
        <p:spPr>
          <a:xfrm>
            <a:off x="713251" y="6020898"/>
            <a:ext cx="5882640" cy="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12" name="Rectangle 11"/>
          <p:cNvSpPr/>
          <p:nvPr/>
        </p:nvSpPr>
        <p:spPr>
          <a:xfrm>
            <a:off x="972820" y="5170319"/>
            <a:ext cx="4572000" cy="73152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mj-lt"/>
              </a:rPr>
              <a:t>Descriptive Analytics</a:t>
            </a:r>
          </a:p>
          <a:p>
            <a:r>
              <a:rPr lang="en-US" sz="1400" dirty="0" smtClean="0"/>
              <a:t>Hindsight</a:t>
            </a:r>
          </a:p>
        </p:txBody>
      </p:sp>
      <p:sp>
        <p:nvSpPr>
          <p:cNvPr id="13" name="Rectangle 12"/>
          <p:cNvSpPr/>
          <p:nvPr/>
        </p:nvSpPr>
        <p:spPr>
          <a:xfrm>
            <a:off x="1430020" y="4275486"/>
            <a:ext cx="4572000" cy="73152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latin typeface="+mj-lt"/>
              </a:rPr>
              <a:t>Diagnostic Analytics</a:t>
            </a:r>
            <a:endParaRPr lang="en-US" sz="3200" dirty="0">
              <a:latin typeface="+mj-lt"/>
            </a:endParaRPr>
          </a:p>
          <a:p>
            <a:r>
              <a:rPr lang="en-US" sz="1400" dirty="0" smtClean="0"/>
              <a:t>Insight</a:t>
            </a:r>
          </a:p>
        </p:txBody>
      </p:sp>
      <p:sp>
        <p:nvSpPr>
          <p:cNvPr id="14" name="Rectangle 13"/>
          <p:cNvSpPr/>
          <p:nvPr/>
        </p:nvSpPr>
        <p:spPr>
          <a:xfrm>
            <a:off x="1887220" y="3330606"/>
            <a:ext cx="4572000" cy="7315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latin typeface="+mj-lt"/>
              </a:rPr>
              <a:t>Predictive Analytics</a:t>
            </a:r>
            <a:endParaRPr lang="en-US" sz="3200" dirty="0">
              <a:latin typeface="+mj-lt"/>
            </a:endParaRPr>
          </a:p>
          <a:p>
            <a:r>
              <a:rPr lang="en-US" sz="1400" dirty="0" smtClean="0"/>
              <a:t>Foresight</a:t>
            </a:r>
          </a:p>
        </p:txBody>
      </p:sp>
      <p:sp>
        <p:nvSpPr>
          <p:cNvPr id="15" name="Rectangle 14"/>
          <p:cNvSpPr/>
          <p:nvPr/>
        </p:nvSpPr>
        <p:spPr>
          <a:xfrm>
            <a:off x="2344420" y="2405357"/>
            <a:ext cx="4572000" cy="7315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latin typeface="+mj-lt"/>
              </a:rPr>
              <a:t>Prescriptive Analytics</a:t>
            </a:r>
            <a:endParaRPr lang="en-US" sz="3200" dirty="0">
              <a:latin typeface="+mj-lt"/>
            </a:endParaRPr>
          </a:p>
          <a:p>
            <a:r>
              <a:rPr lang="en-US" sz="1400" dirty="0" smtClean="0"/>
              <a:t>Simulation-driven and decision making</a:t>
            </a:r>
          </a:p>
        </p:txBody>
      </p:sp>
      <p:sp>
        <p:nvSpPr>
          <p:cNvPr id="16" name="Rectangle 15"/>
          <p:cNvSpPr/>
          <p:nvPr/>
        </p:nvSpPr>
        <p:spPr>
          <a:xfrm>
            <a:off x="2801620" y="1516380"/>
            <a:ext cx="4572000" cy="7315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latin typeface="+mj-lt"/>
              </a:rPr>
              <a:t>Cognitive Analytics</a:t>
            </a:r>
          </a:p>
          <a:p>
            <a:r>
              <a:rPr lang="en-US" sz="1400" dirty="0" smtClean="0"/>
              <a:t>Self learning completely automated enterprise</a:t>
            </a:r>
          </a:p>
        </p:txBody>
      </p:sp>
      <p:sp>
        <p:nvSpPr>
          <p:cNvPr id="24" name="TextBox 23"/>
          <p:cNvSpPr txBox="1"/>
          <p:nvPr/>
        </p:nvSpPr>
        <p:spPr>
          <a:xfrm>
            <a:off x="6337300" y="5076018"/>
            <a:ext cx="1460500" cy="307777"/>
          </a:xfrm>
          <a:prstGeom prst="rect">
            <a:avLst/>
          </a:prstGeom>
          <a:noFill/>
        </p:spPr>
        <p:txBody>
          <a:bodyPr wrap="square" rtlCol="0">
            <a:spAutoFit/>
          </a:bodyPr>
          <a:lstStyle/>
          <a:p>
            <a:r>
              <a:rPr lang="en-US" sz="1400" dirty="0" smtClean="0">
                <a:solidFill>
                  <a:schemeClr val="accent3"/>
                </a:solidFill>
                <a:latin typeface="+mn-lt"/>
              </a:rPr>
              <a:t>Traditional</a:t>
            </a:r>
          </a:p>
        </p:txBody>
      </p:sp>
      <p:sp>
        <p:nvSpPr>
          <p:cNvPr id="25" name="TextBox 24"/>
          <p:cNvSpPr txBox="1"/>
          <p:nvPr/>
        </p:nvSpPr>
        <p:spPr>
          <a:xfrm>
            <a:off x="7087088" y="2879604"/>
            <a:ext cx="1460500" cy="307777"/>
          </a:xfrm>
          <a:prstGeom prst="rect">
            <a:avLst/>
          </a:prstGeom>
          <a:noFill/>
        </p:spPr>
        <p:txBody>
          <a:bodyPr wrap="square" rtlCol="0">
            <a:spAutoFit/>
          </a:bodyPr>
          <a:lstStyle/>
          <a:p>
            <a:r>
              <a:rPr lang="en-US" sz="1400" dirty="0" smtClean="0">
                <a:solidFill>
                  <a:schemeClr val="accent2"/>
                </a:solidFill>
                <a:latin typeface="+mn-lt"/>
              </a:rPr>
              <a:t>Advanced</a:t>
            </a:r>
          </a:p>
        </p:txBody>
      </p:sp>
      <p:sp>
        <p:nvSpPr>
          <p:cNvPr id="26" name="TextBox 25"/>
          <p:cNvSpPr txBox="1"/>
          <p:nvPr/>
        </p:nvSpPr>
        <p:spPr>
          <a:xfrm>
            <a:off x="534670" y="1204017"/>
            <a:ext cx="1460500" cy="523220"/>
          </a:xfrm>
          <a:prstGeom prst="rect">
            <a:avLst/>
          </a:prstGeom>
          <a:noFill/>
        </p:spPr>
        <p:txBody>
          <a:bodyPr wrap="square" rtlCol="0">
            <a:spAutoFit/>
          </a:bodyPr>
          <a:lstStyle/>
          <a:p>
            <a:r>
              <a:rPr lang="en-US" sz="1400" dirty="0" smtClean="0"/>
              <a:t>Technological Maturity</a:t>
            </a:r>
          </a:p>
        </p:txBody>
      </p:sp>
      <p:sp>
        <p:nvSpPr>
          <p:cNvPr id="27" name="TextBox 26"/>
          <p:cNvSpPr txBox="1"/>
          <p:nvPr/>
        </p:nvSpPr>
        <p:spPr>
          <a:xfrm>
            <a:off x="6643370" y="5630512"/>
            <a:ext cx="1460500" cy="523220"/>
          </a:xfrm>
          <a:prstGeom prst="rect">
            <a:avLst/>
          </a:prstGeom>
          <a:noFill/>
        </p:spPr>
        <p:txBody>
          <a:bodyPr wrap="square" rtlCol="0">
            <a:spAutoFit/>
          </a:bodyPr>
          <a:lstStyle/>
          <a:p>
            <a:r>
              <a:rPr lang="en-US" sz="1400" dirty="0" smtClean="0"/>
              <a:t>Infrastructure Opportunity</a:t>
            </a:r>
            <a:endParaRPr lang="en-US" sz="1400" dirty="0"/>
          </a:p>
        </p:txBody>
      </p:sp>
      <p:cxnSp>
        <p:nvCxnSpPr>
          <p:cNvPr id="5" name="Straight Arrow Connector 4"/>
          <p:cNvCxnSpPr/>
          <p:nvPr/>
        </p:nvCxnSpPr>
        <p:spPr>
          <a:xfrm>
            <a:off x="8227059" y="1516380"/>
            <a:ext cx="9939" cy="4504518"/>
          </a:xfrm>
          <a:prstGeom prst="straightConnector1">
            <a:avLst/>
          </a:prstGeom>
          <a:ln w="9525" cap="rnd">
            <a:solidFill>
              <a:schemeClr val="tx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334828" y="3294855"/>
            <a:ext cx="721672" cy="646331"/>
          </a:xfrm>
          <a:prstGeom prst="rect">
            <a:avLst/>
          </a:prstGeom>
          <a:noFill/>
        </p:spPr>
        <p:txBody>
          <a:bodyPr wrap="none" rtlCol="0">
            <a:spAutoFit/>
          </a:bodyPr>
          <a:lstStyle/>
          <a:p>
            <a:r>
              <a:rPr lang="en-US" sz="1200" dirty="0"/>
              <a:t>Future</a:t>
            </a:r>
          </a:p>
          <a:p>
            <a:r>
              <a:rPr lang="en-US" sz="1200" dirty="0"/>
              <a:t>Present</a:t>
            </a:r>
          </a:p>
          <a:p>
            <a:r>
              <a:rPr lang="en-US" sz="1200" dirty="0"/>
              <a:t>Past</a:t>
            </a:r>
          </a:p>
        </p:txBody>
      </p:sp>
      <p:cxnSp>
        <p:nvCxnSpPr>
          <p:cNvPr id="22" name="Straight Arrow Connector 21"/>
          <p:cNvCxnSpPr/>
          <p:nvPr/>
        </p:nvCxnSpPr>
        <p:spPr>
          <a:xfrm>
            <a:off x="9323219" y="1516380"/>
            <a:ext cx="9939" cy="4504518"/>
          </a:xfrm>
          <a:prstGeom prst="straightConnector1">
            <a:avLst/>
          </a:prstGeom>
          <a:ln w="9525" cap="rnd">
            <a:solidFill>
              <a:schemeClr val="tx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9494787" y="1726233"/>
            <a:ext cx="1093568" cy="830997"/>
          </a:xfrm>
          <a:prstGeom prst="rect">
            <a:avLst/>
          </a:prstGeom>
          <a:noFill/>
        </p:spPr>
        <p:txBody>
          <a:bodyPr wrap="none" rtlCol="0">
            <a:spAutoFit/>
          </a:bodyPr>
          <a:lstStyle/>
          <a:p>
            <a:pPr algn="ctr"/>
            <a:r>
              <a:rPr lang="en-US" sz="1200" dirty="0" smtClean="0"/>
              <a:t>Fewer</a:t>
            </a:r>
          </a:p>
          <a:p>
            <a:pPr algn="ctr"/>
            <a:r>
              <a:rPr lang="en-US" sz="1200" dirty="0" smtClean="0"/>
              <a:t>Assumptions</a:t>
            </a:r>
          </a:p>
          <a:p>
            <a:pPr algn="ctr"/>
            <a:r>
              <a:rPr lang="en-US" sz="1200" dirty="0" smtClean="0"/>
              <a:t>on</a:t>
            </a:r>
          </a:p>
          <a:p>
            <a:pPr algn="ctr"/>
            <a:r>
              <a:rPr lang="en-US" sz="1200" dirty="0" smtClean="0"/>
              <a:t>Distribution</a:t>
            </a:r>
            <a:endParaRPr lang="en-US" sz="1200" dirty="0"/>
          </a:p>
        </p:txBody>
      </p:sp>
      <p:cxnSp>
        <p:nvCxnSpPr>
          <p:cNvPr id="29" name="Straight Arrow Connector 28"/>
          <p:cNvCxnSpPr/>
          <p:nvPr/>
        </p:nvCxnSpPr>
        <p:spPr>
          <a:xfrm>
            <a:off x="10759924" y="1516380"/>
            <a:ext cx="9939" cy="4504518"/>
          </a:xfrm>
          <a:prstGeom prst="straightConnector1">
            <a:avLst/>
          </a:prstGeom>
          <a:ln w="9525" cap="rnd">
            <a:solidFill>
              <a:schemeClr val="tx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9430988" y="5124331"/>
            <a:ext cx="1093568" cy="830997"/>
          </a:xfrm>
          <a:prstGeom prst="rect">
            <a:avLst/>
          </a:prstGeom>
          <a:noFill/>
        </p:spPr>
        <p:txBody>
          <a:bodyPr wrap="none" rtlCol="0">
            <a:spAutoFit/>
          </a:bodyPr>
          <a:lstStyle/>
          <a:p>
            <a:pPr algn="ctr"/>
            <a:r>
              <a:rPr lang="en-US" sz="1200" dirty="0" smtClean="0"/>
              <a:t>More</a:t>
            </a:r>
          </a:p>
          <a:p>
            <a:pPr algn="ctr"/>
            <a:r>
              <a:rPr lang="en-US" sz="1200" dirty="0" smtClean="0"/>
              <a:t>Assumptions</a:t>
            </a:r>
            <a:endParaRPr lang="en-US" sz="1200" dirty="0"/>
          </a:p>
          <a:p>
            <a:pPr algn="ctr"/>
            <a:r>
              <a:rPr lang="en-US" sz="1200" dirty="0"/>
              <a:t>Of </a:t>
            </a:r>
          </a:p>
          <a:p>
            <a:pPr algn="ctr"/>
            <a:r>
              <a:rPr lang="en-US" sz="1200" dirty="0"/>
              <a:t>Distribution</a:t>
            </a:r>
            <a:endParaRPr lang="en-US" sz="1200" dirty="0"/>
          </a:p>
        </p:txBody>
      </p:sp>
      <p:sp>
        <p:nvSpPr>
          <p:cNvPr id="32" name="TextBox 31"/>
          <p:cNvSpPr txBox="1"/>
          <p:nvPr/>
        </p:nvSpPr>
        <p:spPr>
          <a:xfrm>
            <a:off x="10945582" y="1697900"/>
            <a:ext cx="1093568" cy="830997"/>
          </a:xfrm>
          <a:prstGeom prst="rect">
            <a:avLst/>
          </a:prstGeom>
          <a:noFill/>
        </p:spPr>
        <p:txBody>
          <a:bodyPr wrap="none" rtlCol="0">
            <a:spAutoFit/>
          </a:bodyPr>
          <a:lstStyle/>
          <a:p>
            <a:pPr algn="ctr"/>
            <a:r>
              <a:rPr lang="en-US" sz="1200" dirty="0" smtClean="0"/>
              <a:t>Fewer</a:t>
            </a:r>
          </a:p>
          <a:p>
            <a:pPr algn="ctr"/>
            <a:r>
              <a:rPr lang="en-US" sz="1200" dirty="0" smtClean="0"/>
              <a:t>Assumptions</a:t>
            </a:r>
          </a:p>
          <a:p>
            <a:pPr algn="ctr"/>
            <a:r>
              <a:rPr lang="en-US" sz="1200" dirty="0" smtClean="0"/>
              <a:t>on</a:t>
            </a:r>
          </a:p>
          <a:p>
            <a:pPr algn="ctr"/>
            <a:r>
              <a:rPr lang="en-US" sz="1200" dirty="0" smtClean="0"/>
              <a:t>Expectation</a:t>
            </a:r>
            <a:endParaRPr lang="en-US" sz="1200" dirty="0"/>
          </a:p>
        </p:txBody>
      </p:sp>
      <p:sp>
        <p:nvSpPr>
          <p:cNvPr id="33" name="TextBox 32"/>
          <p:cNvSpPr txBox="1"/>
          <p:nvPr/>
        </p:nvSpPr>
        <p:spPr>
          <a:xfrm>
            <a:off x="10881783" y="5095998"/>
            <a:ext cx="1093568" cy="830997"/>
          </a:xfrm>
          <a:prstGeom prst="rect">
            <a:avLst/>
          </a:prstGeom>
          <a:noFill/>
        </p:spPr>
        <p:txBody>
          <a:bodyPr wrap="none" rtlCol="0">
            <a:spAutoFit/>
          </a:bodyPr>
          <a:lstStyle/>
          <a:p>
            <a:pPr algn="ctr"/>
            <a:r>
              <a:rPr lang="en-US" sz="1200" dirty="0" smtClean="0"/>
              <a:t>More</a:t>
            </a:r>
          </a:p>
          <a:p>
            <a:pPr algn="ctr"/>
            <a:r>
              <a:rPr lang="en-US" sz="1200" dirty="0" smtClean="0"/>
              <a:t>Assumptions</a:t>
            </a:r>
            <a:endParaRPr lang="en-US" sz="1200" dirty="0"/>
          </a:p>
          <a:p>
            <a:pPr algn="ctr"/>
            <a:r>
              <a:rPr lang="en-US" sz="1200" dirty="0"/>
              <a:t>Of </a:t>
            </a:r>
          </a:p>
          <a:p>
            <a:pPr algn="ctr"/>
            <a:r>
              <a:rPr lang="en-US" sz="1200" dirty="0" smtClean="0"/>
              <a:t>Expectation</a:t>
            </a:r>
            <a:endParaRPr lang="en-US" sz="1200" dirty="0"/>
          </a:p>
        </p:txBody>
      </p:sp>
    </p:spTree>
    <p:extLst>
      <p:ext uri="{BB962C8B-B14F-4D97-AF65-F5344CB8AC3E}">
        <p14:creationId xmlns:p14="http://schemas.microsoft.com/office/powerpoint/2010/main" val="801253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500"/>
                                        <p:tgtEl>
                                          <p:spTgt spid="2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24" grpId="0"/>
      <p:bldP spid="25" grpId="0"/>
      <p:bldP spid="8" grpId="0"/>
      <p:bldP spid="23" grpId="0"/>
      <p:bldP spid="31" grpId="0"/>
      <p:bldP spid="32" grpId="0"/>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2" y="304703"/>
            <a:ext cx="4974692" cy="724365"/>
          </a:xfrm>
        </p:spPr>
        <p:txBody>
          <a:bodyPr/>
          <a:lstStyle/>
          <a:p>
            <a:r>
              <a:rPr lang="en-US" dirty="0" smtClean="0">
                <a:solidFill>
                  <a:schemeClr val="accent3">
                    <a:alpha val="90000"/>
                  </a:schemeClr>
                </a:solidFill>
              </a:rPr>
              <a:t>Vibration</a:t>
            </a:r>
            <a:r>
              <a:rPr lang="en-US" dirty="0" smtClean="0"/>
              <a:t> on a Motor</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8</a:t>
            </a:fld>
            <a:endParaRPr lang="en-US" dirty="0">
              <a:solidFill>
                <a:prstClr val="white"/>
              </a:solidFill>
            </a:endParaRPr>
          </a:p>
        </p:txBody>
      </p:sp>
      <p:sp>
        <p:nvSpPr>
          <p:cNvPr id="5" name="Content Placeholder 4"/>
          <p:cNvSpPr>
            <a:spLocks noGrp="1"/>
          </p:cNvSpPr>
          <p:nvPr>
            <p:ph sz="quarter" idx="15"/>
          </p:nvPr>
        </p:nvSpPr>
        <p:spPr>
          <a:xfrm>
            <a:off x="471951" y="1233488"/>
            <a:ext cx="4974693" cy="4649787"/>
          </a:xfrm>
        </p:spPr>
        <p:txBody>
          <a:bodyPr/>
          <a:lstStyle/>
          <a:p>
            <a:r>
              <a:rPr lang="en-US" sz="1800" dirty="0" smtClean="0">
                <a:solidFill>
                  <a:schemeClr val="tx1"/>
                </a:solidFill>
              </a:rPr>
              <a:t>The vibration of mechanical parts within industrial equipment can be analyzed by decomposing their waveform into component waveforms using the </a:t>
            </a:r>
            <a:r>
              <a:rPr lang="en-US" sz="1800" b="1" dirty="0" smtClean="0">
                <a:solidFill>
                  <a:schemeClr val="tx1"/>
                </a:solidFill>
              </a:rPr>
              <a:t>Fast Fourier Transform</a:t>
            </a:r>
            <a:r>
              <a:rPr lang="en-US" sz="1800" dirty="0" smtClean="0">
                <a:solidFill>
                  <a:schemeClr val="tx1"/>
                </a:solidFill>
              </a:rPr>
              <a:t>.</a:t>
            </a:r>
          </a:p>
          <a:p>
            <a:endParaRPr lang="en-US" sz="1800" dirty="0" smtClean="0">
              <a:solidFill>
                <a:schemeClr val="tx1"/>
              </a:solidFill>
            </a:endParaRPr>
          </a:p>
          <a:p>
            <a:r>
              <a:rPr lang="en-US" sz="1800" dirty="0">
                <a:solidFill>
                  <a:schemeClr val="tx1"/>
                </a:solidFill>
              </a:rPr>
              <a:t>A</a:t>
            </a:r>
            <a:r>
              <a:rPr lang="en-US" sz="1800" dirty="0" smtClean="0">
                <a:solidFill>
                  <a:schemeClr val="tx1"/>
                </a:solidFill>
              </a:rPr>
              <a:t>s </a:t>
            </a:r>
            <a:r>
              <a:rPr lang="en-US" sz="1800" dirty="0">
                <a:solidFill>
                  <a:schemeClr val="tx1"/>
                </a:solidFill>
              </a:rPr>
              <a:t>the </a:t>
            </a:r>
            <a:r>
              <a:rPr lang="en-US" sz="1800" dirty="0" smtClean="0">
                <a:solidFill>
                  <a:schemeClr val="tx1"/>
                </a:solidFill>
              </a:rPr>
              <a:t>bearing </a:t>
            </a:r>
            <a:r>
              <a:rPr lang="en-US" sz="1800" dirty="0">
                <a:solidFill>
                  <a:schemeClr val="tx1"/>
                </a:solidFill>
              </a:rPr>
              <a:t>wears the ball begins to slip rather than roll. The waveform then is non-periodic </a:t>
            </a:r>
            <a:r>
              <a:rPr lang="en-US" sz="1800" dirty="0" smtClean="0">
                <a:solidFill>
                  <a:schemeClr val="tx1"/>
                </a:solidFill>
              </a:rPr>
              <a:t>but becomes cyclostationary.</a:t>
            </a:r>
            <a:endParaRPr lang="en-US" sz="1800" dirty="0">
              <a:solidFill>
                <a:schemeClr val="tx1"/>
              </a:solidFill>
            </a:endParaRPr>
          </a:p>
          <a:p>
            <a:endParaRPr lang="en-US" sz="1800" dirty="0" smtClean="0">
              <a:solidFill>
                <a:schemeClr val="tx1"/>
              </a:solidFill>
            </a:endParaRPr>
          </a:p>
          <a:p>
            <a:r>
              <a:rPr lang="en-US" sz="1800" dirty="0">
                <a:solidFill>
                  <a:schemeClr val="tx1"/>
                </a:solidFill>
              </a:rPr>
              <a:t>The vibration status is </a:t>
            </a:r>
            <a:r>
              <a:rPr lang="en-US" sz="1800" dirty="0" smtClean="0">
                <a:solidFill>
                  <a:schemeClr val="tx1"/>
                </a:solidFill>
              </a:rPr>
              <a:t>often a predictor of the quality and so is </a:t>
            </a:r>
            <a:r>
              <a:rPr lang="en-US" sz="1800" dirty="0">
                <a:solidFill>
                  <a:schemeClr val="tx1"/>
                </a:solidFill>
              </a:rPr>
              <a:t>used for </a:t>
            </a:r>
            <a:r>
              <a:rPr lang="en-US" sz="1800" dirty="0" smtClean="0">
                <a:solidFill>
                  <a:schemeClr val="tx1"/>
                </a:solidFill>
              </a:rPr>
              <a:t>estimating the lifespan </a:t>
            </a:r>
            <a:r>
              <a:rPr lang="en-US" sz="1800" dirty="0">
                <a:solidFill>
                  <a:schemeClr val="tx1"/>
                </a:solidFill>
              </a:rPr>
              <a:t>of the ball </a:t>
            </a:r>
            <a:r>
              <a:rPr lang="en-US" sz="1800" dirty="0" smtClean="0">
                <a:solidFill>
                  <a:schemeClr val="tx1"/>
                </a:solidFill>
              </a:rPr>
              <a:t>bearing. </a:t>
            </a:r>
          </a:p>
          <a:p>
            <a:endParaRPr lang="en-US" sz="1800" dirty="0">
              <a:solidFill>
                <a:schemeClr val="tx1"/>
              </a:solidFill>
            </a:endParaRPr>
          </a:p>
          <a:p>
            <a:r>
              <a:rPr lang="en-US" sz="1800" dirty="0" smtClean="0">
                <a:solidFill>
                  <a:schemeClr val="tx1"/>
                </a:solidFill>
              </a:rPr>
              <a:t>The FFT can breakdown the waveform and be used to detect when cyclic slippage begins to occur on the bearings.</a:t>
            </a:r>
            <a:endParaRPr lang="en-US" sz="1800" dirty="0">
              <a:solidFill>
                <a:schemeClr val="tx1"/>
              </a:solidFill>
            </a:endParaRPr>
          </a:p>
        </p:txBody>
      </p:sp>
      <p:pic>
        <p:nvPicPr>
          <p:cNvPr id="1026" name="Picture 2" descr="Image result for engine site:inte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6425" y="0"/>
            <a:ext cx="6505575" cy="9753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816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304703"/>
            <a:ext cx="11248101" cy="724365"/>
          </a:xfrm>
        </p:spPr>
        <p:txBody>
          <a:bodyPr/>
          <a:lstStyle/>
          <a:p>
            <a:r>
              <a:rPr lang="en-US" dirty="0">
                <a:solidFill>
                  <a:schemeClr val="accent3">
                    <a:alpha val="90000"/>
                  </a:schemeClr>
                </a:solidFill>
              </a:rPr>
              <a:t>CRISP-DM</a:t>
            </a:r>
            <a:r>
              <a:rPr lang="en-US" dirty="0"/>
              <a:t>: An Approach to Understanding Data</a:t>
            </a:r>
          </a:p>
        </p:txBody>
      </p:sp>
      <p:sp>
        <p:nvSpPr>
          <p:cNvPr id="4" name="Slide Number Placeholder 3"/>
          <p:cNvSpPr>
            <a:spLocks noGrp="1"/>
          </p:cNvSpPr>
          <p:nvPr>
            <p:ph type="sldNum" sz="quarter" idx="14"/>
          </p:nvPr>
        </p:nvSpPr>
        <p:spPr>
          <a:xfrm>
            <a:off x="12664568" y="6553185"/>
            <a:ext cx="170987" cy="164148"/>
          </a:xfrm>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9</a:t>
            </a:fld>
            <a:endParaRPr lang="en-US" dirty="0">
              <a:solidFill>
                <a:prstClr val="white"/>
              </a:solidFill>
            </a:endParaRPr>
          </a:p>
        </p:txBody>
      </p:sp>
      <p:graphicFrame>
        <p:nvGraphicFramePr>
          <p:cNvPr id="6" name="Content Placeholder 5"/>
          <p:cNvGraphicFramePr>
            <a:graphicFrameLocks noGrp="1"/>
          </p:cNvGraphicFramePr>
          <p:nvPr>
            <p:ph sz="quarter" idx="15"/>
            <p:extLst/>
          </p:nvPr>
        </p:nvGraphicFramePr>
        <p:xfrm>
          <a:off x="5160309" y="1155078"/>
          <a:ext cx="5893454" cy="4717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9" name="Group 78"/>
          <p:cNvGrpSpPr/>
          <p:nvPr/>
        </p:nvGrpSpPr>
        <p:grpSpPr>
          <a:xfrm>
            <a:off x="7535956" y="2831478"/>
            <a:ext cx="1255059" cy="1102659"/>
            <a:chOff x="6669181" y="2831478"/>
            <a:chExt cx="1255059" cy="1102659"/>
          </a:xfrm>
        </p:grpSpPr>
        <p:sp>
          <p:nvSpPr>
            <p:cNvPr id="5" name="Cloud Callout 4"/>
            <p:cNvSpPr/>
            <p:nvPr/>
          </p:nvSpPr>
          <p:spPr>
            <a:xfrm rot="11624706">
              <a:off x="6669181" y="2831478"/>
              <a:ext cx="1255059" cy="1102659"/>
            </a:xfrm>
            <a:prstGeom prst="cloudCallo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4" name="Freeform 43"/>
            <p:cNvSpPr/>
            <p:nvPr/>
          </p:nvSpPr>
          <p:spPr>
            <a:xfrm flipH="1">
              <a:off x="7101374" y="2985959"/>
              <a:ext cx="412175" cy="412175"/>
            </a:xfrm>
            <a:custGeom>
              <a:avLst/>
              <a:gdLst>
                <a:gd name="connsiteX0" fmla="*/ 2074678 w 4149357"/>
                <a:gd name="connsiteY0" fmla="*/ 1104326 h 4149357"/>
                <a:gd name="connsiteX1" fmla="*/ 1104326 w 4149357"/>
                <a:gd name="connsiteY1" fmla="*/ 2074678 h 4149357"/>
                <a:gd name="connsiteX2" fmla="*/ 2074678 w 4149357"/>
                <a:gd name="connsiteY2" fmla="*/ 3045030 h 4149357"/>
                <a:gd name="connsiteX3" fmla="*/ 3045030 w 4149357"/>
                <a:gd name="connsiteY3" fmla="*/ 2074678 h 4149357"/>
                <a:gd name="connsiteX4" fmla="*/ 2074678 w 4149357"/>
                <a:gd name="connsiteY4" fmla="*/ 1104326 h 4149357"/>
                <a:gd name="connsiteX5" fmla="*/ 1940948 w 4149357"/>
                <a:gd name="connsiteY5" fmla="*/ 0 h 4149357"/>
                <a:gd name="connsiteX6" fmla="*/ 2233089 w 4149357"/>
                <a:gd name="connsiteY6" fmla="*/ 0 h 4149357"/>
                <a:gd name="connsiteX7" fmla="*/ 2306127 w 4149357"/>
                <a:gd name="connsiteY7" fmla="*/ 73038 h 4149357"/>
                <a:gd name="connsiteX8" fmla="*/ 2306127 w 4149357"/>
                <a:gd name="connsiteY8" fmla="*/ 343398 h 4149357"/>
                <a:gd name="connsiteX9" fmla="*/ 2405659 w 4149357"/>
                <a:gd name="connsiteY9" fmla="*/ 359420 h 4149357"/>
                <a:gd name="connsiteX10" fmla="*/ 2646623 w 4149357"/>
                <a:gd name="connsiteY10" fmla="*/ 431938 h 4149357"/>
                <a:gd name="connsiteX11" fmla="*/ 2760221 w 4149357"/>
                <a:gd name="connsiteY11" fmla="*/ 486738 h 4149357"/>
                <a:gd name="connsiteX12" fmla="*/ 2907494 w 4149357"/>
                <a:gd name="connsiteY12" fmla="*/ 231652 h 4149357"/>
                <a:gd name="connsiteX13" fmla="*/ 3007266 w 4149357"/>
                <a:gd name="connsiteY13" fmla="*/ 204918 h 4149357"/>
                <a:gd name="connsiteX14" fmla="*/ 3260267 w 4149357"/>
                <a:gd name="connsiteY14" fmla="*/ 350989 h 4149357"/>
                <a:gd name="connsiteX15" fmla="*/ 3287001 w 4149357"/>
                <a:gd name="connsiteY15" fmla="*/ 450761 h 4149357"/>
                <a:gd name="connsiteX16" fmla="*/ 3126745 w 4149357"/>
                <a:gd name="connsiteY16" fmla="*/ 728333 h 4149357"/>
                <a:gd name="connsiteX17" fmla="*/ 3258851 w 4149357"/>
                <a:gd name="connsiteY17" fmla="*/ 851596 h 4149357"/>
                <a:gd name="connsiteX18" fmla="*/ 3414341 w 4149357"/>
                <a:gd name="connsiteY18" fmla="*/ 1046174 h 4149357"/>
                <a:gd name="connsiteX19" fmla="*/ 3695052 w 4149357"/>
                <a:gd name="connsiteY19" fmla="*/ 884105 h 4149357"/>
                <a:gd name="connsiteX20" fmla="*/ 3794823 w 4149357"/>
                <a:gd name="connsiteY20" fmla="*/ 910838 h 4149357"/>
                <a:gd name="connsiteX21" fmla="*/ 3940893 w 4149357"/>
                <a:gd name="connsiteY21" fmla="*/ 1163840 h 4149357"/>
                <a:gd name="connsiteX22" fmla="*/ 3914159 w 4149357"/>
                <a:gd name="connsiteY22" fmla="*/ 1263612 h 4149357"/>
                <a:gd name="connsiteX23" fmla="*/ 3613432 w 4149357"/>
                <a:gd name="connsiteY23" fmla="*/ 1437237 h 4149357"/>
                <a:gd name="connsiteX24" fmla="*/ 3642174 w 4149357"/>
                <a:gd name="connsiteY24" fmla="*/ 1508056 h 4149357"/>
                <a:gd name="connsiteX25" fmla="*/ 3705101 w 4149357"/>
                <a:gd name="connsiteY25" fmla="*/ 1764753 h 4149357"/>
                <a:gd name="connsiteX26" fmla="*/ 3717451 w 4149357"/>
                <a:gd name="connsiteY26" fmla="*/ 1862418 h 4149357"/>
                <a:gd name="connsiteX27" fmla="*/ 4076319 w 4149357"/>
                <a:gd name="connsiteY27" fmla="*/ 1862418 h 4149357"/>
                <a:gd name="connsiteX28" fmla="*/ 4149357 w 4149357"/>
                <a:gd name="connsiteY28" fmla="*/ 1935456 h 4149357"/>
                <a:gd name="connsiteX29" fmla="*/ 4149357 w 4149357"/>
                <a:gd name="connsiteY29" fmla="*/ 2227596 h 4149357"/>
                <a:gd name="connsiteX30" fmla="*/ 4076319 w 4149357"/>
                <a:gd name="connsiteY30" fmla="*/ 2300634 h 4149357"/>
                <a:gd name="connsiteX31" fmla="*/ 3715910 w 4149357"/>
                <a:gd name="connsiteY31" fmla="*/ 2300634 h 4149357"/>
                <a:gd name="connsiteX32" fmla="*/ 3708199 w 4149357"/>
                <a:gd name="connsiteY32" fmla="*/ 2365708 h 4149357"/>
                <a:gd name="connsiteX33" fmla="*/ 3642174 w 4149357"/>
                <a:gd name="connsiteY33" fmla="*/ 2641303 h 4149357"/>
                <a:gd name="connsiteX34" fmla="*/ 3615980 w 4149357"/>
                <a:gd name="connsiteY34" fmla="*/ 2709852 h 4149357"/>
                <a:gd name="connsiteX35" fmla="*/ 3920636 w 4149357"/>
                <a:gd name="connsiteY35" fmla="*/ 2885746 h 4149357"/>
                <a:gd name="connsiteX36" fmla="*/ 3947370 w 4149357"/>
                <a:gd name="connsiteY36" fmla="*/ 2985518 h 4149357"/>
                <a:gd name="connsiteX37" fmla="*/ 3801300 w 4149357"/>
                <a:gd name="connsiteY37" fmla="*/ 3238519 h 4149357"/>
                <a:gd name="connsiteX38" fmla="*/ 3701528 w 4149357"/>
                <a:gd name="connsiteY38" fmla="*/ 3265253 h 4149357"/>
                <a:gd name="connsiteX39" fmla="*/ 3415044 w 4149357"/>
                <a:gd name="connsiteY39" fmla="*/ 3099851 h 4149357"/>
                <a:gd name="connsiteX40" fmla="*/ 3395266 w 4149357"/>
                <a:gd name="connsiteY40" fmla="*/ 3130634 h 4149357"/>
                <a:gd name="connsiteX41" fmla="*/ 3157409 w 4149357"/>
                <a:gd name="connsiteY41" fmla="*/ 3398564 h 4149357"/>
                <a:gd name="connsiteX42" fmla="*/ 3118648 w 4149357"/>
                <a:gd name="connsiteY42" fmla="*/ 3428375 h 4149357"/>
                <a:gd name="connsiteX43" fmla="*/ 3274660 w 4149357"/>
                <a:gd name="connsiteY43" fmla="*/ 3698596 h 4149357"/>
                <a:gd name="connsiteX44" fmla="*/ 3247926 w 4149357"/>
                <a:gd name="connsiteY44" fmla="*/ 3798368 h 4149357"/>
                <a:gd name="connsiteX45" fmla="*/ 2994925 w 4149357"/>
                <a:gd name="connsiteY45" fmla="*/ 3944439 h 4149357"/>
                <a:gd name="connsiteX46" fmla="*/ 2895154 w 4149357"/>
                <a:gd name="connsiteY46" fmla="*/ 3917705 h 4149357"/>
                <a:gd name="connsiteX47" fmla="*/ 2752197 w 4149357"/>
                <a:gd name="connsiteY47" fmla="*/ 3670096 h 4149357"/>
                <a:gd name="connsiteX48" fmla="*/ 2679774 w 4149357"/>
                <a:gd name="connsiteY48" fmla="*/ 3704065 h 4149357"/>
                <a:gd name="connsiteX49" fmla="*/ 2405659 w 4149357"/>
                <a:gd name="connsiteY49" fmla="*/ 3789938 h 4149357"/>
                <a:gd name="connsiteX50" fmla="*/ 2306127 w 4149357"/>
                <a:gd name="connsiteY50" fmla="*/ 3805960 h 4149357"/>
                <a:gd name="connsiteX51" fmla="*/ 2306127 w 4149357"/>
                <a:gd name="connsiteY51" fmla="*/ 4076319 h 4149357"/>
                <a:gd name="connsiteX52" fmla="*/ 2233089 w 4149357"/>
                <a:gd name="connsiteY52" fmla="*/ 4149357 h 4149357"/>
                <a:gd name="connsiteX53" fmla="*/ 1940948 w 4149357"/>
                <a:gd name="connsiteY53" fmla="*/ 4149357 h 4149357"/>
                <a:gd name="connsiteX54" fmla="*/ 1867910 w 4149357"/>
                <a:gd name="connsiteY54" fmla="*/ 4076319 h 4149357"/>
                <a:gd name="connsiteX55" fmla="*/ 1867910 w 4149357"/>
                <a:gd name="connsiteY55" fmla="*/ 3811075 h 4149357"/>
                <a:gd name="connsiteX56" fmla="*/ 1736607 w 4149357"/>
                <a:gd name="connsiteY56" fmla="*/ 3789938 h 4149357"/>
                <a:gd name="connsiteX57" fmla="*/ 1495643 w 4149357"/>
                <a:gd name="connsiteY57" fmla="*/ 3717421 h 4149357"/>
                <a:gd name="connsiteX58" fmla="*/ 1421614 w 4149357"/>
                <a:gd name="connsiteY58" fmla="*/ 3681708 h 4149357"/>
                <a:gd name="connsiteX59" fmla="*/ 1285360 w 4149357"/>
                <a:gd name="connsiteY59" fmla="*/ 3917705 h 4149357"/>
                <a:gd name="connsiteX60" fmla="*/ 1185588 w 4149357"/>
                <a:gd name="connsiteY60" fmla="*/ 3944439 h 4149357"/>
                <a:gd name="connsiteX61" fmla="*/ 932587 w 4149357"/>
                <a:gd name="connsiteY61" fmla="*/ 3798368 h 4149357"/>
                <a:gd name="connsiteX62" fmla="*/ 905854 w 4149357"/>
                <a:gd name="connsiteY62" fmla="*/ 3698596 h 4149357"/>
                <a:gd name="connsiteX63" fmla="*/ 1048398 w 4149357"/>
                <a:gd name="connsiteY63" fmla="*/ 3451702 h 4149357"/>
                <a:gd name="connsiteX64" fmla="*/ 883414 w 4149357"/>
                <a:gd name="connsiteY64" fmla="*/ 3297763 h 4149357"/>
                <a:gd name="connsiteX65" fmla="*/ 727925 w 4149357"/>
                <a:gd name="connsiteY65" fmla="*/ 3103185 h 4149357"/>
                <a:gd name="connsiteX66" fmla="*/ 447216 w 4149357"/>
                <a:gd name="connsiteY66" fmla="*/ 3265253 h 4149357"/>
                <a:gd name="connsiteX67" fmla="*/ 347445 w 4149357"/>
                <a:gd name="connsiteY67" fmla="*/ 3238519 h 4149357"/>
                <a:gd name="connsiteX68" fmla="*/ 201374 w 4149357"/>
                <a:gd name="connsiteY68" fmla="*/ 2985518 h 4149357"/>
                <a:gd name="connsiteX69" fmla="*/ 228107 w 4149357"/>
                <a:gd name="connsiteY69" fmla="*/ 2885746 h 4149357"/>
                <a:gd name="connsiteX70" fmla="*/ 528834 w 4149357"/>
                <a:gd name="connsiteY70" fmla="*/ 2712122 h 4149357"/>
                <a:gd name="connsiteX71" fmla="*/ 500092 w 4149357"/>
                <a:gd name="connsiteY71" fmla="*/ 2641303 h 4149357"/>
                <a:gd name="connsiteX72" fmla="*/ 437165 w 4149357"/>
                <a:gd name="connsiteY72" fmla="*/ 2384604 h 4149357"/>
                <a:gd name="connsiteX73" fmla="*/ 426547 w 4149357"/>
                <a:gd name="connsiteY73" fmla="*/ 2300634 h 4149357"/>
                <a:gd name="connsiteX74" fmla="*/ 73038 w 4149357"/>
                <a:gd name="connsiteY74" fmla="*/ 2300634 h 4149357"/>
                <a:gd name="connsiteX75" fmla="*/ 0 w 4149357"/>
                <a:gd name="connsiteY75" fmla="*/ 2227596 h 4149357"/>
                <a:gd name="connsiteX76" fmla="*/ 0 w 4149357"/>
                <a:gd name="connsiteY76" fmla="*/ 1935456 h 4149357"/>
                <a:gd name="connsiteX77" fmla="*/ 73038 w 4149357"/>
                <a:gd name="connsiteY77" fmla="*/ 1862418 h 4149357"/>
                <a:gd name="connsiteX78" fmla="*/ 424732 w 4149357"/>
                <a:gd name="connsiteY78" fmla="*/ 1862418 h 4149357"/>
                <a:gd name="connsiteX79" fmla="*/ 434067 w 4149357"/>
                <a:gd name="connsiteY79" fmla="*/ 1783649 h 4149357"/>
                <a:gd name="connsiteX80" fmla="*/ 500092 w 4149357"/>
                <a:gd name="connsiteY80" fmla="*/ 1508056 h 4149357"/>
                <a:gd name="connsiteX81" fmla="*/ 528628 w 4149357"/>
                <a:gd name="connsiteY81" fmla="*/ 1433378 h 4149357"/>
                <a:gd name="connsiteX82" fmla="*/ 234584 w 4149357"/>
                <a:gd name="connsiteY82" fmla="*/ 1263612 h 4149357"/>
                <a:gd name="connsiteX83" fmla="*/ 207850 w 4149357"/>
                <a:gd name="connsiteY83" fmla="*/ 1163840 h 4149357"/>
                <a:gd name="connsiteX84" fmla="*/ 353921 w 4149357"/>
                <a:gd name="connsiteY84" fmla="*/ 910838 h 4149357"/>
                <a:gd name="connsiteX85" fmla="*/ 453693 w 4149357"/>
                <a:gd name="connsiteY85" fmla="*/ 884105 h 4149357"/>
                <a:gd name="connsiteX86" fmla="*/ 730727 w 4149357"/>
                <a:gd name="connsiteY86" fmla="*/ 1044051 h 4149357"/>
                <a:gd name="connsiteX87" fmla="*/ 747000 w 4149357"/>
                <a:gd name="connsiteY87" fmla="*/ 1018723 h 4149357"/>
                <a:gd name="connsiteX88" fmla="*/ 984856 w 4149357"/>
                <a:gd name="connsiteY88" fmla="*/ 750794 h 4149357"/>
                <a:gd name="connsiteX89" fmla="*/ 1041560 w 4149357"/>
                <a:gd name="connsiteY89" fmla="*/ 707185 h 4149357"/>
                <a:gd name="connsiteX90" fmla="*/ 893513 w 4149357"/>
                <a:gd name="connsiteY90" fmla="*/ 450761 h 4149357"/>
                <a:gd name="connsiteX91" fmla="*/ 920247 w 4149357"/>
                <a:gd name="connsiteY91" fmla="*/ 350989 h 4149357"/>
                <a:gd name="connsiteX92" fmla="*/ 1173248 w 4149357"/>
                <a:gd name="connsiteY92" fmla="*/ 204918 h 4149357"/>
                <a:gd name="connsiteX93" fmla="*/ 1273019 w 4149357"/>
                <a:gd name="connsiteY93" fmla="*/ 231652 h 4149357"/>
                <a:gd name="connsiteX94" fmla="*/ 1410457 w 4149357"/>
                <a:gd name="connsiteY94" fmla="*/ 469699 h 4149357"/>
                <a:gd name="connsiteX95" fmla="*/ 1462492 w 4149357"/>
                <a:gd name="connsiteY95" fmla="*/ 445292 h 4149357"/>
                <a:gd name="connsiteX96" fmla="*/ 1736607 w 4149357"/>
                <a:gd name="connsiteY96" fmla="*/ 359420 h 4149357"/>
                <a:gd name="connsiteX97" fmla="*/ 1867910 w 4149357"/>
                <a:gd name="connsiteY97" fmla="*/ 338282 h 4149357"/>
                <a:gd name="connsiteX98" fmla="*/ 1867910 w 4149357"/>
                <a:gd name="connsiteY98" fmla="*/ 73038 h 4149357"/>
                <a:gd name="connsiteX99" fmla="*/ 1940948 w 4149357"/>
                <a:gd name="connsiteY99" fmla="*/ 0 h 41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149357" h="4149357">
                  <a:moveTo>
                    <a:pt x="2074678" y="1104326"/>
                  </a:moveTo>
                  <a:cubicBezTo>
                    <a:pt x="1538767" y="1104326"/>
                    <a:pt x="1104326" y="1538767"/>
                    <a:pt x="1104326" y="2074678"/>
                  </a:cubicBezTo>
                  <a:cubicBezTo>
                    <a:pt x="1104326" y="2610589"/>
                    <a:pt x="1538767" y="3045030"/>
                    <a:pt x="2074678" y="3045030"/>
                  </a:cubicBezTo>
                  <a:cubicBezTo>
                    <a:pt x="2610589" y="3045030"/>
                    <a:pt x="3045030" y="2610589"/>
                    <a:pt x="3045030" y="2074678"/>
                  </a:cubicBezTo>
                  <a:cubicBezTo>
                    <a:pt x="3045030" y="1538767"/>
                    <a:pt x="2610589" y="1104326"/>
                    <a:pt x="2074678" y="1104326"/>
                  </a:cubicBezTo>
                  <a:close/>
                  <a:moveTo>
                    <a:pt x="1940948" y="0"/>
                  </a:moveTo>
                  <a:lnTo>
                    <a:pt x="2233089" y="0"/>
                  </a:lnTo>
                  <a:cubicBezTo>
                    <a:pt x="2273427" y="0"/>
                    <a:pt x="2306127" y="32700"/>
                    <a:pt x="2306127" y="73038"/>
                  </a:cubicBezTo>
                  <a:lnTo>
                    <a:pt x="2306127" y="343398"/>
                  </a:lnTo>
                  <a:lnTo>
                    <a:pt x="2405659" y="359420"/>
                  </a:lnTo>
                  <a:cubicBezTo>
                    <a:pt x="2488389" y="377276"/>
                    <a:pt x="2568877" y="401624"/>
                    <a:pt x="2646623" y="431938"/>
                  </a:cubicBezTo>
                  <a:lnTo>
                    <a:pt x="2760221" y="486738"/>
                  </a:lnTo>
                  <a:lnTo>
                    <a:pt x="2907494" y="231652"/>
                  </a:lnTo>
                  <a:cubicBezTo>
                    <a:pt x="2927663" y="196719"/>
                    <a:pt x="2972332" y="184750"/>
                    <a:pt x="3007266" y="204918"/>
                  </a:cubicBezTo>
                  <a:lnTo>
                    <a:pt x="3260267" y="350989"/>
                  </a:lnTo>
                  <a:cubicBezTo>
                    <a:pt x="3295201" y="371159"/>
                    <a:pt x="3307170" y="415827"/>
                    <a:pt x="3287001" y="450761"/>
                  </a:cubicBezTo>
                  <a:lnTo>
                    <a:pt x="3126745" y="728333"/>
                  </a:lnTo>
                  <a:lnTo>
                    <a:pt x="3258851" y="851596"/>
                  </a:lnTo>
                  <a:lnTo>
                    <a:pt x="3414341" y="1046174"/>
                  </a:lnTo>
                  <a:lnTo>
                    <a:pt x="3695052" y="884105"/>
                  </a:lnTo>
                  <a:cubicBezTo>
                    <a:pt x="3729984" y="863936"/>
                    <a:pt x="3774653" y="875905"/>
                    <a:pt x="3794823" y="910838"/>
                  </a:cubicBezTo>
                  <a:lnTo>
                    <a:pt x="3940893" y="1163840"/>
                  </a:lnTo>
                  <a:cubicBezTo>
                    <a:pt x="3961063" y="1198775"/>
                    <a:pt x="3949093" y="1243442"/>
                    <a:pt x="3914159" y="1263612"/>
                  </a:cubicBezTo>
                  <a:lnTo>
                    <a:pt x="3613432" y="1437237"/>
                  </a:lnTo>
                  <a:lnTo>
                    <a:pt x="3642174" y="1508056"/>
                  </a:lnTo>
                  <a:cubicBezTo>
                    <a:pt x="3669053" y="1590991"/>
                    <a:pt x="3690194" y="1676733"/>
                    <a:pt x="3705101" y="1764753"/>
                  </a:cubicBezTo>
                  <a:lnTo>
                    <a:pt x="3717451" y="1862418"/>
                  </a:lnTo>
                  <a:lnTo>
                    <a:pt x="4076319" y="1862418"/>
                  </a:lnTo>
                  <a:cubicBezTo>
                    <a:pt x="4116658" y="1862418"/>
                    <a:pt x="4149357" y="1895117"/>
                    <a:pt x="4149357" y="1935456"/>
                  </a:cubicBezTo>
                  <a:lnTo>
                    <a:pt x="4149357" y="2227596"/>
                  </a:lnTo>
                  <a:cubicBezTo>
                    <a:pt x="4149357" y="2267934"/>
                    <a:pt x="4116658" y="2300634"/>
                    <a:pt x="4076319" y="2300634"/>
                  </a:cubicBezTo>
                  <a:lnTo>
                    <a:pt x="3715910" y="2300634"/>
                  </a:lnTo>
                  <a:lnTo>
                    <a:pt x="3708199" y="2365708"/>
                  </a:lnTo>
                  <a:cubicBezTo>
                    <a:pt x="3693186" y="2460362"/>
                    <a:pt x="3670973" y="2552443"/>
                    <a:pt x="3642174" y="2641303"/>
                  </a:cubicBezTo>
                  <a:lnTo>
                    <a:pt x="3615980" y="2709852"/>
                  </a:lnTo>
                  <a:lnTo>
                    <a:pt x="3920636" y="2885746"/>
                  </a:lnTo>
                  <a:cubicBezTo>
                    <a:pt x="3955570" y="2905915"/>
                    <a:pt x="3967539" y="2950584"/>
                    <a:pt x="3947370" y="2985518"/>
                  </a:cubicBezTo>
                  <a:lnTo>
                    <a:pt x="3801300" y="3238519"/>
                  </a:lnTo>
                  <a:cubicBezTo>
                    <a:pt x="3781130" y="3273453"/>
                    <a:pt x="3736461" y="3285421"/>
                    <a:pt x="3701528" y="3265253"/>
                  </a:cubicBezTo>
                  <a:lnTo>
                    <a:pt x="3415044" y="3099851"/>
                  </a:lnTo>
                  <a:lnTo>
                    <a:pt x="3395266" y="3130634"/>
                  </a:lnTo>
                  <a:cubicBezTo>
                    <a:pt x="3325021" y="3228484"/>
                    <a:pt x="3245249" y="3318306"/>
                    <a:pt x="3157409" y="3398564"/>
                  </a:cubicBezTo>
                  <a:lnTo>
                    <a:pt x="3118648" y="3428375"/>
                  </a:lnTo>
                  <a:lnTo>
                    <a:pt x="3274660" y="3698596"/>
                  </a:lnTo>
                  <a:cubicBezTo>
                    <a:pt x="3294830" y="3733530"/>
                    <a:pt x="3282860" y="3778199"/>
                    <a:pt x="3247926" y="3798368"/>
                  </a:cubicBezTo>
                  <a:lnTo>
                    <a:pt x="2994925" y="3944439"/>
                  </a:lnTo>
                  <a:cubicBezTo>
                    <a:pt x="2959991" y="3964607"/>
                    <a:pt x="2915322" y="3952639"/>
                    <a:pt x="2895154" y="3917705"/>
                  </a:cubicBezTo>
                  <a:lnTo>
                    <a:pt x="2752197" y="3670096"/>
                  </a:lnTo>
                  <a:lnTo>
                    <a:pt x="2679774" y="3704065"/>
                  </a:lnTo>
                  <a:cubicBezTo>
                    <a:pt x="2591827" y="3740644"/>
                    <a:pt x="2500208" y="3769531"/>
                    <a:pt x="2405659" y="3789938"/>
                  </a:cubicBezTo>
                  <a:lnTo>
                    <a:pt x="2306127" y="3805960"/>
                  </a:lnTo>
                  <a:lnTo>
                    <a:pt x="2306127" y="4076319"/>
                  </a:lnTo>
                  <a:cubicBezTo>
                    <a:pt x="2306127" y="4116658"/>
                    <a:pt x="2273427" y="4149357"/>
                    <a:pt x="2233089" y="4149357"/>
                  </a:cubicBezTo>
                  <a:lnTo>
                    <a:pt x="1940948" y="4149357"/>
                  </a:lnTo>
                  <a:cubicBezTo>
                    <a:pt x="1900610" y="4149357"/>
                    <a:pt x="1867910" y="4116658"/>
                    <a:pt x="1867910" y="4076319"/>
                  </a:cubicBezTo>
                  <a:lnTo>
                    <a:pt x="1867910" y="3811075"/>
                  </a:lnTo>
                  <a:lnTo>
                    <a:pt x="1736607" y="3789938"/>
                  </a:lnTo>
                  <a:cubicBezTo>
                    <a:pt x="1653877" y="3772082"/>
                    <a:pt x="1573390" y="3747733"/>
                    <a:pt x="1495643" y="3717421"/>
                  </a:cubicBezTo>
                  <a:lnTo>
                    <a:pt x="1421614" y="3681708"/>
                  </a:lnTo>
                  <a:lnTo>
                    <a:pt x="1285360" y="3917705"/>
                  </a:lnTo>
                  <a:cubicBezTo>
                    <a:pt x="1265192" y="3952639"/>
                    <a:pt x="1220523" y="3964607"/>
                    <a:pt x="1185588" y="3944439"/>
                  </a:cubicBezTo>
                  <a:lnTo>
                    <a:pt x="932587" y="3798368"/>
                  </a:lnTo>
                  <a:cubicBezTo>
                    <a:pt x="897653" y="3778199"/>
                    <a:pt x="885684" y="3733530"/>
                    <a:pt x="905854" y="3698596"/>
                  </a:cubicBezTo>
                  <a:lnTo>
                    <a:pt x="1048398" y="3451702"/>
                  </a:lnTo>
                  <a:lnTo>
                    <a:pt x="883414" y="3297763"/>
                  </a:lnTo>
                  <a:lnTo>
                    <a:pt x="727925" y="3103185"/>
                  </a:lnTo>
                  <a:lnTo>
                    <a:pt x="447216" y="3265253"/>
                  </a:lnTo>
                  <a:cubicBezTo>
                    <a:pt x="412282" y="3285421"/>
                    <a:pt x="367613" y="3273453"/>
                    <a:pt x="347445" y="3238519"/>
                  </a:cubicBezTo>
                  <a:lnTo>
                    <a:pt x="201374" y="2985518"/>
                  </a:lnTo>
                  <a:cubicBezTo>
                    <a:pt x="181205" y="2950584"/>
                    <a:pt x="193173" y="2905915"/>
                    <a:pt x="228107" y="2885746"/>
                  </a:cubicBezTo>
                  <a:lnTo>
                    <a:pt x="528834" y="2712122"/>
                  </a:lnTo>
                  <a:lnTo>
                    <a:pt x="500092" y="2641303"/>
                  </a:lnTo>
                  <a:cubicBezTo>
                    <a:pt x="473214" y="2558366"/>
                    <a:pt x="452071" y="2472625"/>
                    <a:pt x="437165" y="2384604"/>
                  </a:cubicBezTo>
                  <a:lnTo>
                    <a:pt x="426547" y="2300634"/>
                  </a:lnTo>
                  <a:lnTo>
                    <a:pt x="73038" y="2300634"/>
                  </a:lnTo>
                  <a:cubicBezTo>
                    <a:pt x="32700" y="2300634"/>
                    <a:pt x="0" y="2267934"/>
                    <a:pt x="0" y="2227596"/>
                  </a:cubicBezTo>
                  <a:lnTo>
                    <a:pt x="0" y="1935456"/>
                  </a:lnTo>
                  <a:cubicBezTo>
                    <a:pt x="0" y="1895117"/>
                    <a:pt x="32700" y="1862418"/>
                    <a:pt x="73038" y="1862418"/>
                  </a:cubicBezTo>
                  <a:lnTo>
                    <a:pt x="424732" y="1862418"/>
                  </a:lnTo>
                  <a:lnTo>
                    <a:pt x="434067" y="1783649"/>
                  </a:lnTo>
                  <a:cubicBezTo>
                    <a:pt x="449079" y="1688997"/>
                    <a:pt x="471293" y="1596916"/>
                    <a:pt x="500092" y="1508056"/>
                  </a:cubicBezTo>
                  <a:lnTo>
                    <a:pt x="528628" y="1433378"/>
                  </a:lnTo>
                  <a:lnTo>
                    <a:pt x="234584" y="1263612"/>
                  </a:lnTo>
                  <a:cubicBezTo>
                    <a:pt x="199650" y="1243442"/>
                    <a:pt x="187682" y="1198775"/>
                    <a:pt x="207850" y="1163840"/>
                  </a:cubicBezTo>
                  <a:lnTo>
                    <a:pt x="353921" y="910838"/>
                  </a:lnTo>
                  <a:cubicBezTo>
                    <a:pt x="374090" y="875905"/>
                    <a:pt x="418759" y="863936"/>
                    <a:pt x="453693" y="884105"/>
                  </a:cubicBezTo>
                  <a:lnTo>
                    <a:pt x="730727" y="1044051"/>
                  </a:lnTo>
                  <a:lnTo>
                    <a:pt x="747000" y="1018723"/>
                  </a:lnTo>
                  <a:cubicBezTo>
                    <a:pt x="817246" y="920873"/>
                    <a:pt x="897017" y="831052"/>
                    <a:pt x="984856" y="750794"/>
                  </a:cubicBezTo>
                  <a:lnTo>
                    <a:pt x="1041560" y="707185"/>
                  </a:lnTo>
                  <a:lnTo>
                    <a:pt x="893513" y="450761"/>
                  </a:lnTo>
                  <a:cubicBezTo>
                    <a:pt x="873345" y="415827"/>
                    <a:pt x="885313" y="371159"/>
                    <a:pt x="920247" y="350989"/>
                  </a:cubicBezTo>
                  <a:lnTo>
                    <a:pt x="1173248" y="204918"/>
                  </a:lnTo>
                  <a:cubicBezTo>
                    <a:pt x="1208182" y="184750"/>
                    <a:pt x="1252851" y="196719"/>
                    <a:pt x="1273019" y="231652"/>
                  </a:cubicBezTo>
                  <a:lnTo>
                    <a:pt x="1410457" y="469699"/>
                  </a:lnTo>
                  <a:lnTo>
                    <a:pt x="1462492" y="445292"/>
                  </a:lnTo>
                  <a:cubicBezTo>
                    <a:pt x="1550438" y="408713"/>
                    <a:pt x="1642058" y="379828"/>
                    <a:pt x="1736607" y="359420"/>
                  </a:cubicBezTo>
                  <a:lnTo>
                    <a:pt x="1867910" y="338282"/>
                  </a:lnTo>
                  <a:lnTo>
                    <a:pt x="1867910" y="73038"/>
                  </a:lnTo>
                  <a:cubicBezTo>
                    <a:pt x="1867910" y="32700"/>
                    <a:pt x="1900610" y="0"/>
                    <a:pt x="194094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5" name="Freeform 44"/>
            <p:cNvSpPr/>
            <p:nvPr/>
          </p:nvSpPr>
          <p:spPr>
            <a:xfrm flipH="1">
              <a:off x="7248616" y="3331290"/>
              <a:ext cx="412175" cy="412175"/>
            </a:xfrm>
            <a:custGeom>
              <a:avLst/>
              <a:gdLst>
                <a:gd name="connsiteX0" fmla="*/ 2074678 w 4149357"/>
                <a:gd name="connsiteY0" fmla="*/ 1104326 h 4149357"/>
                <a:gd name="connsiteX1" fmla="*/ 1104326 w 4149357"/>
                <a:gd name="connsiteY1" fmla="*/ 2074678 h 4149357"/>
                <a:gd name="connsiteX2" fmla="*/ 2074678 w 4149357"/>
                <a:gd name="connsiteY2" fmla="*/ 3045030 h 4149357"/>
                <a:gd name="connsiteX3" fmla="*/ 3045030 w 4149357"/>
                <a:gd name="connsiteY3" fmla="*/ 2074678 h 4149357"/>
                <a:gd name="connsiteX4" fmla="*/ 2074678 w 4149357"/>
                <a:gd name="connsiteY4" fmla="*/ 1104326 h 4149357"/>
                <a:gd name="connsiteX5" fmla="*/ 1940948 w 4149357"/>
                <a:gd name="connsiteY5" fmla="*/ 0 h 4149357"/>
                <a:gd name="connsiteX6" fmla="*/ 2233089 w 4149357"/>
                <a:gd name="connsiteY6" fmla="*/ 0 h 4149357"/>
                <a:gd name="connsiteX7" fmla="*/ 2306127 w 4149357"/>
                <a:gd name="connsiteY7" fmla="*/ 73038 h 4149357"/>
                <a:gd name="connsiteX8" fmla="*/ 2306127 w 4149357"/>
                <a:gd name="connsiteY8" fmla="*/ 343398 h 4149357"/>
                <a:gd name="connsiteX9" fmla="*/ 2405659 w 4149357"/>
                <a:gd name="connsiteY9" fmla="*/ 359420 h 4149357"/>
                <a:gd name="connsiteX10" fmla="*/ 2646623 w 4149357"/>
                <a:gd name="connsiteY10" fmla="*/ 431938 h 4149357"/>
                <a:gd name="connsiteX11" fmla="*/ 2760221 w 4149357"/>
                <a:gd name="connsiteY11" fmla="*/ 486738 h 4149357"/>
                <a:gd name="connsiteX12" fmla="*/ 2907494 w 4149357"/>
                <a:gd name="connsiteY12" fmla="*/ 231652 h 4149357"/>
                <a:gd name="connsiteX13" fmla="*/ 3007266 w 4149357"/>
                <a:gd name="connsiteY13" fmla="*/ 204918 h 4149357"/>
                <a:gd name="connsiteX14" fmla="*/ 3260267 w 4149357"/>
                <a:gd name="connsiteY14" fmla="*/ 350989 h 4149357"/>
                <a:gd name="connsiteX15" fmla="*/ 3287001 w 4149357"/>
                <a:gd name="connsiteY15" fmla="*/ 450761 h 4149357"/>
                <a:gd name="connsiteX16" fmla="*/ 3126745 w 4149357"/>
                <a:gd name="connsiteY16" fmla="*/ 728333 h 4149357"/>
                <a:gd name="connsiteX17" fmla="*/ 3258851 w 4149357"/>
                <a:gd name="connsiteY17" fmla="*/ 851596 h 4149357"/>
                <a:gd name="connsiteX18" fmla="*/ 3414341 w 4149357"/>
                <a:gd name="connsiteY18" fmla="*/ 1046174 h 4149357"/>
                <a:gd name="connsiteX19" fmla="*/ 3695052 w 4149357"/>
                <a:gd name="connsiteY19" fmla="*/ 884105 h 4149357"/>
                <a:gd name="connsiteX20" fmla="*/ 3794823 w 4149357"/>
                <a:gd name="connsiteY20" fmla="*/ 910838 h 4149357"/>
                <a:gd name="connsiteX21" fmla="*/ 3940893 w 4149357"/>
                <a:gd name="connsiteY21" fmla="*/ 1163840 h 4149357"/>
                <a:gd name="connsiteX22" fmla="*/ 3914159 w 4149357"/>
                <a:gd name="connsiteY22" fmla="*/ 1263612 h 4149357"/>
                <a:gd name="connsiteX23" fmla="*/ 3613432 w 4149357"/>
                <a:gd name="connsiteY23" fmla="*/ 1437237 h 4149357"/>
                <a:gd name="connsiteX24" fmla="*/ 3642174 w 4149357"/>
                <a:gd name="connsiteY24" fmla="*/ 1508056 h 4149357"/>
                <a:gd name="connsiteX25" fmla="*/ 3705101 w 4149357"/>
                <a:gd name="connsiteY25" fmla="*/ 1764753 h 4149357"/>
                <a:gd name="connsiteX26" fmla="*/ 3717451 w 4149357"/>
                <a:gd name="connsiteY26" fmla="*/ 1862418 h 4149357"/>
                <a:gd name="connsiteX27" fmla="*/ 4076319 w 4149357"/>
                <a:gd name="connsiteY27" fmla="*/ 1862418 h 4149357"/>
                <a:gd name="connsiteX28" fmla="*/ 4149357 w 4149357"/>
                <a:gd name="connsiteY28" fmla="*/ 1935456 h 4149357"/>
                <a:gd name="connsiteX29" fmla="*/ 4149357 w 4149357"/>
                <a:gd name="connsiteY29" fmla="*/ 2227596 h 4149357"/>
                <a:gd name="connsiteX30" fmla="*/ 4076319 w 4149357"/>
                <a:gd name="connsiteY30" fmla="*/ 2300634 h 4149357"/>
                <a:gd name="connsiteX31" fmla="*/ 3715910 w 4149357"/>
                <a:gd name="connsiteY31" fmla="*/ 2300634 h 4149357"/>
                <a:gd name="connsiteX32" fmla="*/ 3708199 w 4149357"/>
                <a:gd name="connsiteY32" fmla="*/ 2365708 h 4149357"/>
                <a:gd name="connsiteX33" fmla="*/ 3642174 w 4149357"/>
                <a:gd name="connsiteY33" fmla="*/ 2641303 h 4149357"/>
                <a:gd name="connsiteX34" fmla="*/ 3615980 w 4149357"/>
                <a:gd name="connsiteY34" fmla="*/ 2709852 h 4149357"/>
                <a:gd name="connsiteX35" fmla="*/ 3920636 w 4149357"/>
                <a:gd name="connsiteY35" fmla="*/ 2885746 h 4149357"/>
                <a:gd name="connsiteX36" fmla="*/ 3947370 w 4149357"/>
                <a:gd name="connsiteY36" fmla="*/ 2985518 h 4149357"/>
                <a:gd name="connsiteX37" fmla="*/ 3801300 w 4149357"/>
                <a:gd name="connsiteY37" fmla="*/ 3238519 h 4149357"/>
                <a:gd name="connsiteX38" fmla="*/ 3701528 w 4149357"/>
                <a:gd name="connsiteY38" fmla="*/ 3265253 h 4149357"/>
                <a:gd name="connsiteX39" fmla="*/ 3415044 w 4149357"/>
                <a:gd name="connsiteY39" fmla="*/ 3099851 h 4149357"/>
                <a:gd name="connsiteX40" fmla="*/ 3395266 w 4149357"/>
                <a:gd name="connsiteY40" fmla="*/ 3130634 h 4149357"/>
                <a:gd name="connsiteX41" fmla="*/ 3157409 w 4149357"/>
                <a:gd name="connsiteY41" fmla="*/ 3398564 h 4149357"/>
                <a:gd name="connsiteX42" fmla="*/ 3118648 w 4149357"/>
                <a:gd name="connsiteY42" fmla="*/ 3428375 h 4149357"/>
                <a:gd name="connsiteX43" fmla="*/ 3274660 w 4149357"/>
                <a:gd name="connsiteY43" fmla="*/ 3698596 h 4149357"/>
                <a:gd name="connsiteX44" fmla="*/ 3247926 w 4149357"/>
                <a:gd name="connsiteY44" fmla="*/ 3798368 h 4149357"/>
                <a:gd name="connsiteX45" fmla="*/ 2994925 w 4149357"/>
                <a:gd name="connsiteY45" fmla="*/ 3944439 h 4149357"/>
                <a:gd name="connsiteX46" fmla="*/ 2895154 w 4149357"/>
                <a:gd name="connsiteY46" fmla="*/ 3917705 h 4149357"/>
                <a:gd name="connsiteX47" fmla="*/ 2752197 w 4149357"/>
                <a:gd name="connsiteY47" fmla="*/ 3670096 h 4149357"/>
                <a:gd name="connsiteX48" fmla="*/ 2679774 w 4149357"/>
                <a:gd name="connsiteY48" fmla="*/ 3704065 h 4149357"/>
                <a:gd name="connsiteX49" fmla="*/ 2405659 w 4149357"/>
                <a:gd name="connsiteY49" fmla="*/ 3789938 h 4149357"/>
                <a:gd name="connsiteX50" fmla="*/ 2306127 w 4149357"/>
                <a:gd name="connsiteY50" fmla="*/ 3805960 h 4149357"/>
                <a:gd name="connsiteX51" fmla="*/ 2306127 w 4149357"/>
                <a:gd name="connsiteY51" fmla="*/ 4076319 h 4149357"/>
                <a:gd name="connsiteX52" fmla="*/ 2233089 w 4149357"/>
                <a:gd name="connsiteY52" fmla="*/ 4149357 h 4149357"/>
                <a:gd name="connsiteX53" fmla="*/ 1940948 w 4149357"/>
                <a:gd name="connsiteY53" fmla="*/ 4149357 h 4149357"/>
                <a:gd name="connsiteX54" fmla="*/ 1867910 w 4149357"/>
                <a:gd name="connsiteY54" fmla="*/ 4076319 h 4149357"/>
                <a:gd name="connsiteX55" fmla="*/ 1867910 w 4149357"/>
                <a:gd name="connsiteY55" fmla="*/ 3811075 h 4149357"/>
                <a:gd name="connsiteX56" fmla="*/ 1736607 w 4149357"/>
                <a:gd name="connsiteY56" fmla="*/ 3789938 h 4149357"/>
                <a:gd name="connsiteX57" fmla="*/ 1495643 w 4149357"/>
                <a:gd name="connsiteY57" fmla="*/ 3717421 h 4149357"/>
                <a:gd name="connsiteX58" fmla="*/ 1421614 w 4149357"/>
                <a:gd name="connsiteY58" fmla="*/ 3681708 h 4149357"/>
                <a:gd name="connsiteX59" fmla="*/ 1285360 w 4149357"/>
                <a:gd name="connsiteY59" fmla="*/ 3917705 h 4149357"/>
                <a:gd name="connsiteX60" fmla="*/ 1185588 w 4149357"/>
                <a:gd name="connsiteY60" fmla="*/ 3944439 h 4149357"/>
                <a:gd name="connsiteX61" fmla="*/ 932587 w 4149357"/>
                <a:gd name="connsiteY61" fmla="*/ 3798368 h 4149357"/>
                <a:gd name="connsiteX62" fmla="*/ 905854 w 4149357"/>
                <a:gd name="connsiteY62" fmla="*/ 3698596 h 4149357"/>
                <a:gd name="connsiteX63" fmla="*/ 1048398 w 4149357"/>
                <a:gd name="connsiteY63" fmla="*/ 3451702 h 4149357"/>
                <a:gd name="connsiteX64" fmla="*/ 883414 w 4149357"/>
                <a:gd name="connsiteY64" fmla="*/ 3297763 h 4149357"/>
                <a:gd name="connsiteX65" fmla="*/ 727925 w 4149357"/>
                <a:gd name="connsiteY65" fmla="*/ 3103185 h 4149357"/>
                <a:gd name="connsiteX66" fmla="*/ 447216 w 4149357"/>
                <a:gd name="connsiteY66" fmla="*/ 3265253 h 4149357"/>
                <a:gd name="connsiteX67" fmla="*/ 347445 w 4149357"/>
                <a:gd name="connsiteY67" fmla="*/ 3238519 h 4149357"/>
                <a:gd name="connsiteX68" fmla="*/ 201374 w 4149357"/>
                <a:gd name="connsiteY68" fmla="*/ 2985518 h 4149357"/>
                <a:gd name="connsiteX69" fmla="*/ 228107 w 4149357"/>
                <a:gd name="connsiteY69" fmla="*/ 2885746 h 4149357"/>
                <a:gd name="connsiteX70" fmla="*/ 528834 w 4149357"/>
                <a:gd name="connsiteY70" fmla="*/ 2712122 h 4149357"/>
                <a:gd name="connsiteX71" fmla="*/ 500092 w 4149357"/>
                <a:gd name="connsiteY71" fmla="*/ 2641303 h 4149357"/>
                <a:gd name="connsiteX72" fmla="*/ 437165 w 4149357"/>
                <a:gd name="connsiteY72" fmla="*/ 2384604 h 4149357"/>
                <a:gd name="connsiteX73" fmla="*/ 426547 w 4149357"/>
                <a:gd name="connsiteY73" fmla="*/ 2300634 h 4149357"/>
                <a:gd name="connsiteX74" fmla="*/ 73038 w 4149357"/>
                <a:gd name="connsiteY74" fmla="*/ 2300634 h 4149357"/>
                <a:gd name="connsiteX75" fmla="*/ 0 w 4149357"/>
                <a:gd name="connsiteY75" fmla="*/ 2227596 h 4149357"/>
                <a:gd name="connsiteX76" fmla="*/ 0 w 4149357"/>
                <a:gd name="connsiteY76" fmla="*/ 1935456 h 4149357"/>
                <a:gd name="connsiteX77" fmla="*/ 73038 w 4149357"/>
                <a:gd name="connsiteY77" fmla="*/ 1862418 h 4149357"/>
                <a:gd name="connsiteX78" fmla="*/ 424732 w 4149357"/>
                <a:gd name="connsiteY78" fmla="*/ 1862418 h 4149357"/>
                <a:gd name="connsiteX79" fmla="*/ 434067 w 4149357"/>
                <a:gd name="connsiteY79" fmla="*/ 1783649 h 4149357"/>
                <a:gd name="connsiteX80" fmla="*/ 500092 w 4149357"/>
                <a:gd name="connsiteY80" fmla="*/ 1508056 h 4149357"/>
                <a:gd name="connsiteX81" fmla="*/ 528628 w 4149357"/>
                <a:gd name="connsiteY81" fmla="*/ 1433378 h 4149357"/>
                <a:gd name="connsiteX82" fmla="*/ 234584 w 4149357"/>
                <a:gd name="connsiteY82" fmla="*/ 1263612 h 4149357"/>
                <a:gd name="connsiteX83" fmla="*/ 207850 w 4149357"/>
                <a:gd name="connsiteY83" fmla="*/ 1163840 h 4149357"/>
                <a:gd name="connsiteX84" fmla="*/ 353921 w 4149357"/>
                <a:gd name="connsiteY84" fmla="*/ 910838 h 4149357"/>
                <a:gd name="connsiteX85" fmla="*/ 453693 w 4149357"/>
                <a:gd name="connsiteY85" fmla="*/ 884105 h 4149357"/>
                <a:gd name="connsiteX86" fmla="*/ 730727 w 4149357"/>
                <a:gd name="connsiteY86" fmla="*/ 1044051 h 4149357"/>
                <a:gd name="connsiteX87" fmla="*/ 747000 w 4149357"/>
                <a:gd name="connsiteY87" fmla="*/ 1018723 h 4149357"/>
                <a:gd name="connsiteX88" fmla="*/ 984856 w 4149357"/>
                <a:gd name="connsiteY88" fmla="*/ 750794 h 4149357"/>
                <a:gd name="connsiteX89" fmla="*/ 1041560 w 4149357"/>
                <a:gd name="connsiteY89" fmla="*/ 707185 h 4149357"/>
                <a:gd name="connsiteX90" fmla="*/ 893513 w 4149357"/>
                <a:gd name="connsiteY90" fmla="*/ 450761 h 4149357"/>
                <a:gd name="connsiteX91" fmla="*/ 920247 w 4149357"/>
                <a:gd name="connsiteY91" fmla="*/ 350989 h 4149357"/>
                <a:gd name="connsiteX92" fmla="*/ 1173248 w 4149357"/>
                <a:gd name="connsiteY92" fmla="*/ 204918 h 4149357"/>
                <a:gd name="connsiteX93" fmla="*/ 1273019 w 4149357"/>
                <a:gd name="connsiteY93" fmla="*/ 231652 h 4149357"/>
                <a:gd name="connsiteX94" fmla="*/ 1410457 w 4149357"/>
                <a:gd name="connsiteY94" fmla="*/ 469699 h 4149357"/>
                <a:gd name="connsiteX95" fmla="*/ 1462492 w 4149357"/>
                <a:gd name="connsiteY95" fmla="*/ 445292 h 4149357"/>
                <a:gd name="connsiteX96" fmla="*/ 1736607 w 4149357"/>
                <a:gd name="connsiteY96" fmla="*/ 359420 h 4149357"/>
                <a:gd name="connsiteX97" fmla="*/ 1867910 w 4149357"/>
                <a:gd name="connsiteY97" fmla="*/ 338282 h 4149357"/>
                <a:gd name="connsiteX98" fmla="*/ 1867910 w 4149357"/>
                <a:gd name="connsiteY98" fmla="*/ 73038 h 4149357"/>
                <a:gd name="connsiteX99" fmla="*/ 1940948 w 4149357"/>
                <a:gd name="connsiteY99" fmla="*/ 0 h 41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149357" h="4149357">
                  <a:moveTo>
                    <a:pt x="2074678" y="1104326"/>
                  </a:moveTo>
                  <a:cubicBezTo>
                    <a:pt x="1538767" y="1104326"/>
                    <a:pt x="1104326" y="1538767"/>
                    <a:pt x="1104326" y="2074678"/>
                  </a:cubicBezTo>
                  <a:cubicBezTo>
                    <a:pt x="1104326" y="2610589"/>
                    <a:pt x="1538767" y="3045030"/>
                    <a:pt x="2074678" y="3045030"/>
                  </a:cubicBezTo>
                  <a:cubicBezTo>
                    <a:pt x="2610589" y="3045030"/>
                    <a:pt x="3045030" y="2610589"/>
                    <a:pt x="3045030" y="2074678"/>
                  </a:cubicBezTo>
                  <a:cubicBezTo>
                    <a:pt x="3045030" y="1538767"/>
                    <a:pt x="2610589" y="1104326"/>
                    <a:pt x="2074678" y="1104326"/>
                  </a:cubicBezTo>
                  <a:close/>
                  <a:moveTo>
                    <a:pt x="1940948" y="0"/>
                  </a:moveTo>
                  <a:lnTo>
                    <a:pt x="2233089" y="0"/>
                  </a:lnTo>
                  <a:cubicBezTo>
                    <a:pt x="2273427" y="0"/>
                    <a:pt x="2306127" y="32700"/>
                    <a:pt x="2306127" y="73038"/>
                  </a:cubicBezTo>
                  <a:lnTo>
                    <a:pt x="2306127" y="343398"/>
                  </a:lnTo>
                  <a:lnTo>
                    <a:pt x="2405659" y="359420"/>
                  </a:lnTo>
                  <a:cubicBezTo>
                    <a:pt x="2488389" y="377276"/>
                    <a:pt x="2568877" y="401624"/>
                    <a:pt x="2646623" y="431938"/>
                  </a:cubicBezTo>
                  <a:lnTo>
                    <a:pt x="2760221" y="486738"/>
                  </a:lnTo>
                  <a:lnTo>
                    <a:pt x="2907494" y="231652"/>
                  </a:lnTo>
                  <a:cubicBezTo>
                    <a:pt x="2927663" y="196719"/>
                    <a:pt x="2972332" y="184750"/>
                    <a:pt x="3007266" y="204918"/>
                  </a:cubicBezTo>
                  <a:lnTo>
                    <a:pt x="3260267" y="350989"/>
                  </a:lnTo>
                  <a:cubicBezTo>
                    <a:pt x="3295201" y="371159"/>
                    <a:pt x="3307170" y="415827"/>
                    <a:pt x="3287001" y="450761"/>
                  </a:cubicBezTo>
                  <a:lnTo>
                    <a:pt x="3126745" y="728333"/>
                  </a:lnTo>
                  <a:lnTo>
                    <a:pt x="3258851" y="851596"/>
                  </a:lnTo>
                  <a:lnTo>
                    <a:pt x="3414341" y="1046174"/>
                  </a:lnTo>
                  <a:lnTo>
                    <a:pt x="3695052" y="884105"/>
                  </a:lnTo>
                  <a:cubicBezTo>
                    <a:pt x="3729984" y="863936"/>
                    <a:pt x="3774653" y="875905"/>
                    <a:pt x="3794823" y="910838"/>
                  </a:cubicBezTo>
                  <a:lnTo>
                    <a:pt x="3940893" y="1163840"/>
                  </a:lnTo>
                  <a:cubicBezTo>
                    <a:pt x="3961063" y="1198775"/>
                    <a:pt x="3949093" y="1243442"/>
                    <a:pt x="3914159" y="1263612"/>
                  </a:cubicBezTo>
                  <a:lnTo>
                    <a:pt x="3613432" y="1437237"/>
                  </a:lnTo>
                  <a:lnTo>
                    <a:pt x="3642174" y="1508056"/>
                  </a:lnTo>
                  <a:cubicBezTo>
                    <a:pt x="3669053" y="1590991"/>
                    <a:pt x="3690194" y="1676733"/>
                    <a:pt x="3705101" y="1764753"/>
                  </a:cubicBezTo>
                  <a:lnTo>
                    <a:pt x="3717451" y="1862418"/>
                  </a:lnTo>
                  <a:lnTo>
                    <a:pt x="4076319" y="1862418"/>
                  </a:lnTo>
                  <a:cubicBezTo>
                    <a:pt x="4116658" y="1862418"/>
                    <a:pt x="4149357" y="1895117"/>
                    <a:pt x="4149357" y="1935456"/>
                  </a:cubicBezTo>
                  <a:lnTo>
                    <a:pt x="4149357" y="2227596"/>
                  </a:lnTo>
                  <a:cubicBezTo>
                    <a:pt x="4149357" y="2267934"/>
                    <a:pt x="4116658" y="2300634"/>
                    <a:pt x="4076319" y="2300634"/>
                  </a:cubicBezTo>
                  <a:lnTo>
                    <a:pt x="3715910" y="2300634"/>
                  </a:lnTo>
                  <a:lnTo>
                    <a:pt x="3708199" y="2365708"/>
                  </a:lnTo>
                  <a:cubicBezTo>
                    <a:pt x="3693186" y="2460362"/>
                    <a:pt x="3670973" y="2552443"/>
                    <a:pt x="3642174" y="2641303"/>
                  </a:cubicBezTo>
                  <a:lnTo>
                    <a:pt x="3615980" y="2709852"/>
                  </a:lnTo>
                  <a:lnTo>
                    <a:pt x="3920636" y="2885746"/>
                  </a:lnTo>
                  <a:cubicBezTo>
                    <a:pt x="3955570" y="2905915"/>
                    <a:pt x="3967539" y="2950584"/>
                    <a:pt x="3947370" y="2985518"/>
                  </a:cubicBezTo>
                  <a:lnTo>
                    <a:pt x="3801300" y="3238519"/>
                  </a:lnTo>
                  <a:cubicBezTo>
                    <a:pt x="3781130" y="3273453"/>
                    <a:pt x="3736461" y="3285421"/>
                    <a:pt x="3701528" y="3265253"/>
                  </a:cubicBezTo>
                  <a:lnTo>
                    <a:pt x="3415044" y="3099851"/>
                  </a:lnTo>
                  <a:lnTo>
                    <a:pt x="3395266" y="3130634"/>
                  </a:lnTo>
                  <a:cubicBezTo>
                    <a:pt x="3325021" y="3228484"/>
                    <a:pt x="3245249" y="3318306"/>
                    <a:pt x="3157409" y="3398564"/>
                  </a:cubicBezTo>
                  <a:lnTo>
                    <a:pt x="3118648" y="3428375"/>
                  </a:lnTo>
                  <a:lnTo>
                    <a:pt x="3274660" y="3698596"/>
                  </a:lnTo>
                  <a:cubicBezTo>
                    <a:pt x="3294830" y="3733530"/>
                    <a:pt x="3282860" y="3778199"/>
                    <a:pt x="3247926" y="3798368"/>
                  </a:cubicBezTo>
                  <a:lnTo>
                    <a:pt x="2994925" y="3944439"/>
                  </a:lnTo>
                  <a:cubicBezTo>
                    <a:pt x="2959991" y="3964607"/>
                    <a:pt x="2915322" y="3952639"/>
                    <a:pt x="2895154" y="3917705"/>
                  </a:cubicBezTo>
                  <a:lnTo>
                    <a:pt x="2752197" y="3670096"/>
                  </a:lnTo>
                  <a:lnTo>
                    <a:pt x="2679774" y="3704065"/>
                  </a:lnTo>
                  <a:cubicBezTo>
                    <a:pt x="2591827" y="3740644"/>
                    <a:pt x="2500208" y="3769531"/>
                    <a:pt x="2405659" y="3789938"/>
                  </a:cubicBezTo>
                  <a:lnTo>
                    <a:pt x="2306127" y="3805960"/>
                  </a:lnTo>
                  <a:lnTo>
                    <a:pt x="2306127" y="4076319"/>
                  </a:lnTo>
                  <a:cubicBezTo>
                    <a:pt x="2306127" y="4116658"/>
                    <a:pt x="2273427" y="4149357"/>
                    <a:pt x="2233089" y="4149357"/>
                  </a:cubicBezTo>
                  <a:lnTo>
                    <a:pt x="1940948" y="4149357"/>
                  </a:lnTo>
                  <a:cubicBezTo>
                    <a:pt x="1900610" y="4149357"/>
                    <a:pt x="1867910" y="4116658"/>
                    <a:pt x="1867910" y="4076319"/>
                  </a:cubicBezTo>
                  <a:lnTo>
                    <a:pt x="1867910" y="3811075"/>
                  </a:lnTo>
                  <a:lnTo>
                    <a:pt x="1736607" y="3789938"/>
                  </a:lnTo>
                  <a:cubicBezTo>
                    <a:pt x="1653877" y="3772082"/>
                    <a:pt x="1573390" y="3747733"/>
                    <a:pt x="1495643" y="3717421"/>
                  </a:cubicBezTo>
                  <a:lnTo>
                    <a:pt x="1421614" y="3681708"/>
                  </a:lnTo>
                  <a:lnTo>
                    <a:pt x="1285360" y="3917705"/>
                  </a:lnTo>
                  <a:cubicBezTo>
                    <a:pt x="1265192" y="3952639"/>
                    <a:pt x="1220523" y="3964607"/>
                    <a:pt x="1185588" y="3944439"/>
                  </a:cubicBezTo>
                  <a:lnTo>
                    <a:pt x="932587" y="3798368"/>
                  </a:lnTo>
                  <a:cubicBezTo>
                    <a:pt x="897653" y="3778199"/>
                    <a:pt x="885684" y="3733530"/>
                    <a:pt x="905854" y="3698596"/>
                  </a:cubicBezTo>
                  <a:lnTo>
                    <a:pt x="1048398" y="3451702"/>
                  </a:lnTo>
                  <a:lnTo>
                    <a:pt x="883414" y="3297763"/>
                  </a:lnTo>
                  <a:lnTo>
                    <a:pt x="727925" y="3103185"/>
                  </a:lnTo>
                  <a:lnTo>
                    <a:pt x="447216" y="3265253"/>
                  </a:lnTo>
                  <a:cubicBezTo>
                    <a:pt x="412282" y="3285421"/>
                    <a:pt x="367613" y="3273453"/>
                    <a:pt x="347445" y="3238519"/>
                  </a:cubicBezTo>
                  <a:lnTo>
                    <a:pt x="201374" y="2985518"/>
                  </a:lnTo>
                  <a:cubicBezTo>
                    <a:pt x="181205" y="2950584"/>
                    <a:pt x="193173" y="2905915"/>
                    <a:pt x="228107" y="2885746"/>
                  </a:cubicBezTo>
                  <a:lnTo>
                    <a:pt x="528834" y="2712122"/>
                  </a:lnTo>
                  <a:lnTo>
                    <a:pt x="500092" y="2641303"/>
                  </a:lnTo>
                  <a:cubicBezTo>
                    <a:pt x="473214" y="2558366"/>
                    <a:pt x="452071" y="2472625"/>
                    <a:pt x="437165" y="2384604"/>
                  </a:cubicBezTo>
                  <a:lnTo>
                    <a:pt x="426547" y="2300634"/>
                  </a:lnTo>
                  <a:lnTo>
                    <a:pt x="73038" y="2300634"/>
                  </a:lnTo>
                  <a:cubicBezTo>
                    <a:pt x="32700" y="2300634"/>
                    <a:pt x="0" y="2267934"/>
                    <a:pt x="0" y="2227596"/>
                  </a:cubicBezTo>
                  <a:lnTo>
                    <a:pt x="0" y="1935456"/>
                  </a:lnTo>
                  <a:cubicBezTo>
                    <a:pt x="0" y="1895117"/>
                    <a:pt x="32700" y="1862418"/>
                    <a:pt x="73038" y="1862418"/>
                  </a:cubicBezTo>
                  <a:lnTo>
                    <a:pt x="424732" y="1862418"/>
                  </a:lnTo>
                  <a:lnTo>
                    <a:pt x="434067" y="1783649"/>
                  </a:lnTo>
                  <a:cubicBezTo>
                    <a:pt x="449079" y="1688997"/>
                    <a:pt x="471293" y="1596916"/>
                    <a:pt x="500092" y="1508056"/>
                  </a:cubicBezTo>
                  <a:lnTo>
                    <a:pt x="528628" y="1433378"/>
                  </a:lnTo>
                  <a:lnTo>
                    <a:pt x="234584" y="1263612"/>
                  </a:lnTo>
                  <a:cubicBezTo>
                    <a:pt x="199650" y="1243442"/>
                    <a:pt x="187682" y="1198775"/>
                    <a:pt x="207850" y="1163840"/>
                  </a:cubicBezTo>
                  <a:lnTo>
                    <a:pt x="353921" y="910838"/>
                  </a:lnTo>
                  <a:cubicBezTo>
                    <a:pt x="374090" y="875905"/>
                    <a:pt x="418759" y="863936"/>
                    <a:pt x="453693" y="884105"/>
                  </a:cubicBezTo>
                  <a:lnTo>
                    <a:pt x="730727" y="1044051"/>
                  </a:lnTo>
                  <a:lnTo>
                    <a:pt x="747000" y="1018723"/>
                  </a:lnTo>
                  <a:cubicBezTo>
                    <a:pt x="817246" y="920873"/>
                    <a:pt x="897017" y="831052"/>
                    <a:pt x="984856" y="750794"/>
                  </a:cubicBezTo>
                  <a:lnTo>
                    <a:pt x="1041560" y="707185"/>
                  </a:lnTo>
                  <a:lnTo>
                    <a:pt x="893513" y="450761"/>
                  </a:lnTo>
                  <a:cubicBezTo>
                    <a:pt x="873345" y="415827"/>
                    <a:pt x="885313" y="371159"/>
                    <a:pt x="920247" y="350989"/>
                  </a:cubicBezTo>
                  <a:lnTo>
                    <a:pt x="1173248" y="204918"/>
                  </a:lnTo>
                  <a:cubicBezTo>
                    <a:pt x="1208182" y="184750"/>
                    <a:pt x="1252851" y="196719"/>
                    <a:pt x="1273019" y="231652"/>
                  </a:cubicBezTo>
                  <a:lnTo>
                    <a:pt x="1410457" y="469699"/>
                  </a:lnTo>
                  <a:lnTo>
                    <a:pt x="1462492" y="445292"/>
                  </a:lnTo>
                  <a:cubicBezTo>
                    <a:pt x="1550438" y="408713"/>
                    <a:pt x="1642058" y="379828"/>
                    <a:pt x="1736607" y="359420"/>
                  </a:cubicBezTo>
                  <a:lnTo>
                    <a:pt x="1867910" y="338282"/>
                  </a:lnTo>
                  <a:lnTo>
                    <a:pt x="1867910" y="73038"/>
                  </a:lnTo>
                  <a:cubicBezTo>
                    <a:pt x="1867910" y="32700"/>
                    <a:pt x="1900610" y="0"/>
                    <a:pt x="194094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6" name="Freeform 45"/>
            <p:cNvSpPr/>
            <p:nvPr/>
          </p:nvSpPr>
          <p:spPr>
            <a:xfrm flipH="1">
              <a:off x="6864916" y="3287681"/>
              <a:ext cx="412175" cy="412175"/>
            </a:xfrm>
            <a:custGeom>
              <a:avLst/>
              <a:gdLst>
                <a:gd name="connsiteX0" fmla="*/ 2074678 w 4149357"/>
                <a:gd name="connsiteY0" fmla="*/ 1104326 h 4149357"/>
                <a:gd name="connsiteX1" fmla="*/ 1104326 w 4149357"/>
                <a:gd name="connsiteY1" fmla="*/ 2074678 h 4149357"/>
                <a:gd name="connsiteX2" fmla="*/ 2074678 w 4149357"/>
                <a:gd name="connsiteY2" fmla="*/ 3045030 h 4149357"/>
                <a:gd name="connsiteX3" fmla="*/ 3045030 w 4149357"/>
                <a:gd name="connsiteY3" fmla="*/ 2074678 h 4149357"/>
                <a:gd name="connsiteX4" fmla="*/ 2074678 w 4149357"/>
                <a:gd name="connsiteY4" fmla="*/ 1104326 h 4149357"/>
                <a:gd name="connsiteX5" fmla="*/ 1940948 w 4149357"/>
                <a:gd name="connsiteY5" fmla="*/ 0 h 4149357"/>
                <a:gd name="connsiteX6" fmla="*/ 2233089 w 4149357"/>
                <a:gd name="connsiteY6" fmla="*/ 0 h 4149357"/>
                <a:gd name="connsiteX7" fmla="*/ 2306127 w 4149357"/>
                <a:gd name="connsiteY7" fmla="*/ 73038 h 4149357"/>
                <a:gd name="connsiteX8" fmla="*/ 2306127 w 4149357"/>
                <a:gd name="connsiteY8" fmla="*/ 343398 h 4149357"/>
                <a:gd name="connsiteX9" fmla="*/ 2405659 w 4149357"/>
                <a:gd name="connsiteY9" fmla="*/ 359420 h 4149357"/>
                <a:gd name="connsiteX10" fmla="*/ 2646623 w 4149357"/>
                <a:gd name="connsiteY10" fmla="*/ 431938 h 4149357"/>
                <a:gd name="connsiteX11" fmla="*/ 2760221 w 4149357"/>
                <a:gd name="connsiteY11" fmla="*/ 486738 h 4149357"/>
                <a:gd name="connsiteX12" fmla="*/ 2907494 w 4149357"/>
                <a:gd name="connsiteY12" fmla="*/ 231652 h 4149357"/>
                <a:gd name="connsiteX13" fmla="*/ 3007266 w 4149357"/>
                <a:gd name="connsiteY13" fmla="*/ 204918 h 4149357"/>
                <a:gd name="connsiteX14" fmla="*/ 3260267 w 4149357"/>
                <a:gd name="connsiteY14" fmla="*/ 350989 h 4149357"/>
                <a:gd name="connsiteX15" fmla="*/ 3287001 w 4149357"/>
                <a:gd name="connsiteY15" fmla="*/ 450761 h 4149357"/>
                <a:gd name="connsiteX16" fmla="*/ 3126745 w 4149357"/>
                <a:gd name="connsiteY16" fmla="*/ 728333 h 4149357"/>
                <a:gd name="connsiteX17" fmla="*/ 3258851 w 4149357"/>
                <a:gd name="connsiteY17" fmla="*/ 851596 h 4149357"/>
                <a:gd name="connsiteX18" fmla="*/ 3414341 w 4149357"/>
                <a:gd name="connsiteY18" fmla="*/ 1046174 h 4149357"/>
                <a:gd name="connsiteX19" fmla="*/ 3695052 w 4149357"/>
                <a:gd name="connsiteY19" fmla="*/ 884105 h 4149357"/>
                <a:gd name="connsiteX20" fmla="*/ 3794823 w 4149357"/>
                <a:gd name="connsiteY20" fmla="*/ 910838 h 4149357"/>
                <a:gd name="connsiteX21" fmla="*/ 3940893 w 4149357"/>
                <a:gd name="connsiteY21" fmla="*/ 1163840 h 4149357"/>
                <a:gd name="connsiteX22" fmla="*/ 3914159 w 4149357"/>
                <a:gd name="connsiteY22" fmla="*/ 1263612 h 4149357"/>
                <a:gd name="connsiteX23" fmla="*/ 3613432 w 4149357"/>
                <a:gd name="connsiteY23" fmla="*/ 1437237 h 4149357"/>
                <a:gd name="connsiteX24" fmla="*/ 3642174 w 4149357"/>
                <a:gd name="connsiteY24" fmla="*/ 1508056 h 4149357"/>
                <a:gd name="connsiteX25" fmla="*/ 3705101 w 4149357"/>
                <a:gd name="connsiteY25" fmla="*/ 1764753 h 4149357"/>
                <a:gd name="connsiteX26" fmla="*/ 3717451 w 4149357"/>
                <a:gd name="connsiteY26" fmla="*/ 1862418 h 4149357"/>
                <a:gd name="connsiteX27" fmla="*/ 4076319 w 4149357"/>
                <a:gd name="connsiteY27" fmla="*/ 1862418 h 4149357"/>
                <a:gd name="connsiteX28" fmla="*/ 4149357 w 4149357"/>
                <a:gd name="connsiteY28" fmla="*/ 1935456 h 4149357"/>
                <a:gd name="connsiteX29" fmla="*/ 4149357 w 4149357"/>
                <a:gd name="connsiteY29" fmla="*/ 2227596 h 4149357"/>
                <a:gd name="connsiteX30" fmla="*/ 4076319 w 4149357"/>
                <a:gd name="connsiteY30" fmla="*/ 2300634 h 4149357"/>
                <a:gd name="connsiteX31" fmla="*/ 3715910 w 4149357"/>
                <a:gd name="connsiteY31" fmla="*/ 2300634 h 4149357"/>
                <a:gd name="connsiteX32" fmla="*/ 3708199 w 4149357"/>
                <a:gd name="connsiteY32" fmla="*/ 2365708 h 4149357"/>
                <a:gd name="connsiteX33" fmla="*/ 3642174 w 4149357"/>
                <a:gd name="connsiteY33" fmla="*/ 2641303 h 4149357"/>
                <a:gd name="connsiteX34" fmla="*/ 3615980 w 4149357"/>
                <a:gd name="connsiteY34" fmla="*/ 2709852 h 4149357"/>
                <a:gd name="connsiteX35" fmla="*/ 3920636 w 4149357"/>
                <a:gd name="connsiteY35" fmla="*/ 2885746 h 4149357"/>
                <a:gd name="connsiteX36" fmla="*/ 3947370 w 4149357"/>
                <a:gd name="connsiteY36" fmla="*/ 2985518 h 4149357"/>
                <a:gd name="connsiteX37" fmla="*/ 3801300 w 4149357"/>
                <a:gd name="connsiteY37" fmla="*/ 3238519 h 4149357"/>
                <a:gd name="connsiteX38" fmla="*/ 3701528 w 4149357"/>
                <a:gd name="connsiteY38" fmla="*/ 3265253 h 4149357"/>
                <a:gd name="connsiteX39" fmla="*/ 3415044 w 4149357"/>
                <a:gd name="connsiteY39" fmla="*/ 3099851 h 4149357"/>
                <a:gd name="connsiteX40" fmla="*/ 3395266 w 4149357"/>
                <a:gd name="connsiteY40" fmla="*/ 3130634 h 4149357"/>
                <a:gd name="connsiteX41" fmla="*/ 3157409 w 4149357"/>
                <a:gd name="connsiteY41" fmla="*/ 3398564 h 4149357"/>
                <a:gd name="connsiteX42" fmla="*/ 3118648 w 4149357"/>
                <a:gd name="connsiteY42" fmla="*/ 3428375 h 4149357"/>
                <a:gd name="connsiteX43" fmla="*/ 3274660 w 4149357"/>
                <a:gd name="connsiteY43" fmla="*/ 3698596 h 4149357"/>
                <a:gd name="connsiteX44" fmla="*/ 3247926 w 4149357"/>
                <a:gd name="connsiteY44" fmla="*/ 3798368 h 4149357"/>
                <a:gd name="connsiteX45" fmla="*/ 2994925 w 4149357"/>
                <a:gd name="connsiteY45" fmla="*/ 3944439 h 4149357"/>
                <a:gd name="connsiteX46" fmla="*/ 2895154 w 4149357"/>
                <a:gd name="connsiteY46" fmla="*/ 3917705 h 4149357"/>
                <a:gd name="connsiteX47" fmla="*/ 2752197 w 4149357"/>
                <a:gd name="connsiteY47" fmla="*/ 3670096 h 4149357"/>
                <a:gd name="connsiteX48" fmla="*/ 2679774 w 4149357"/>
                <a:gd name="connsiteY48" fmla="*/ 3704065 h 4149357"/>
                <a:gd name="connsiteX49" fmla="*/ 2405659 w 4149357"/>
                <a:gd name="connsiteY49" fmla="*/ 3789938 h 4149357"/>
                <a:gd name="connsiteX50" fmla="*/ 2306127 w 4149357"/>
                <a:gd name="connsiteY50" fmla="*/ 3805960 h 4149357"/>
                <a:gd name="connsiteX51" fmla="*/ 2306127 w 4149357"/>
                <a:gd name="connsiteY51" fmla="*/ 4076319 h 4149357"/>
                <a:gd name="connsiteX52" fmla="*/ 2233089 w 4149357"/>
                <a:gd name="connsiteY52" fmla="*/ 4149357 h 4149357"/>
                <a:gd name="connsiteX53" fmla="*/ 1940948 w 4149357"/>
                <a:gd name="connsiteY53" fmla="*/ 4149357 h 4149357"/>
                <a:gd name="connsiteX54" fmla="*/ 1867910 w 4149357"/>
                <a:gd name="connsiteY54" fmla="*/ 4076319 h 4149357"/>
                <a:gd name="connsiteX55" fmla="*/ 1867910 w 4149357"/>
                <a:gd name="connsiteY55" fmla="*/ 3811075 h 4149357"/>
                <a:gd name="connsiteX56" fmla="*/ 1736607 w 4149357"/>
                <a:gd name="connsiteY56" fmla="*/ 3789938 h 4149357"/>
                <a:gd name="connsiteX57" fmla="*/ 1495643 w 4149357"/>
                <a:gd name="connsiteY57" fmla="*/ 3717421 h 4149357"/>
                <a:gd name="connsiteX58" fmla="*/ 1421614 w 4149357"/>
                <a:gd name="connsiteY58" fmla="*/ 3681708 h 4149357"/>
                <a:gd name="connsiteX59" fmla="*/ 1285360 w 4149357"/>
                <a:gd name="connsiteY59" fmla="*/ 3917705 h 4149357"/>
                <a:gd name="connsiteX60" fmla="*/ 1185588 w 4149357"/>
                <a:gd name="connsiteY60" fmla="*/ 3944439 h 4149357"/>
                <a:gd name="connsiteX61" fmla="*/ 932587 w 4149357"/>
                <a:gd name="connsiteY61" fmla="*/ 3798368 h 4149357"/>
                <a:gd name="connsiteX62" fmla="*/ 905854 w 4149357"/>
                <a:gd name="connsiteY62" fmla="*/ 3698596 h 4149357"/>
                <a:gd name="connsiteX63" fmla="*/ 1048398 w 4149357"/>
                <a:gd name="connsiteY63" fmla="*/ 3451702 h 4149357"/>
                <a:gd name="connsiteX64" fmla="*/ 883414 w 4149357"/>
                <a:gd name="connsiteY64" fmla="*/ 3297763 h 4149357"/>
                <a:gd name="connsiteX65" fmla="*/ 727925 w 4149357"/>
                <a:gd name="connsiteY65" fmla="*/ 3103185 h 4149357"/>
                <a:gd name="connsiteX66" fmla="*/ 447216 w 4149357"/>
                <a:gd name="connsiteY66" fmla="*/ 3265253 h 4149357"/>
                <a:gd name="connsiteX67" fmla="*/ 347445 w 4149357"/>
                <a:gd name="connsiteY67" fmla="*/ 3238519 h 4149357"/>
                <a:gd name="connsiteX68" fmla="*/ 201374 w 4149357"/>
                <a:gd name="connsiteY68" fmla="*/ 2985518 h 4149357"/>
                <a:gd name="connsiteX69" fmla="*/ 228107 w 4149357"/>
                <a:gd name="connsiteY69" fmla="*/ 2885746 h 4149357"/>
                <a:gd name="connsiteX70" fmla="*/ 528834 w 4149357"/>
                <a:gd name="connsiteY70" fmla="*/ 2712122 h 4149357"/>
                <a:gd name="connsiteX71" fmla="*/ 500092 w 4149357"/>
                <a:gd name="connsiteY71" fmla="*/ 2641303 h 4149357"/>
                <a:gd name="connsiteX72" fmla="*/ 437165 w 4149357"/>
                <a:gd name="connsiteY72" fmla="*/ 2384604 h 4149357"/>
                <a:gd name="connsiteX73" fmla="*/ 426547 w 4149357"/>
                <a:gd name="connsiteY73" fmla="*/ 2300634 h 4149357"/>
                <a:gd name="connsiteX74" fmla="*/ 73038 w 4149357"/>
                <a:gd name="connsiteY74" fmla="*/ 2300634 h 4149357"/>
                <a:gd name="connsiteX75" fmla="*/ 0 w 4149357"/>
                <a:gd name="connsiteY75" fmla="*/ 2227596 h 4149357"/>
                <a:gd name="connsiteX76" fmla="*/ 0 w 4149357"/>
                <a:gd name="connsiteY76" fmla="*/ 1935456 h 4149357"/>
                <a:gd name="connsiteX77" fmla="*/ 73038 w 4149357"/>
                <a:gd name="connsiteY77" fmla="*/ 1862418 h 4149357"/>
                <a:gd name="connsiteX78" fmla="*/ 424732 w 4149357"/>
                <a:gd name="connsiteY78" fmla="*/ 1862418 h 4149357"/>
                <a:gd name="connsiteX79" fmla="*/ 434067 w 4149357"/>
                <a:gd name="connsiteY79" fmla="*/ 1783649 h 4149357"/>
                <a:gd name="connsiteX80" fmla="*/ 500092 w 4149357"/>
                <a:gd name="connsiteY80" fmla="*/ 1508056 h 4149357"/>
                <a:gd name="connsiteX81" fmla="*/ 528628 w 4149357"/>
                <a:gd name="connsiteY81" fmla="*/ 1433378 h 4149357"/>
                <a:gd name="connsiteX82" fmla="*/ 234584 w 4149357"/>
                <a:gd name="connsiteY82" fmla="*/ 1263612 h 4149357"/>
                <a:gd name="connsiteX83" fmla="*/ 207850 w 4149357"/>
                <a:gd name="connsiteY83" fmla="*/ 1163840 h 4149357"/>
                <a:gd name="connsiteX84" fmla="*/ 353921 w 4149357"/>
                <a:gd name="connsiteY84" fmla="*/ 910838 h 4149357"/>
                <a:gd name="connsiteX85" fmla="*/ 453693 w 4149357"/>
                <a:gd name="connsiteY85" fmla="*/ 884105 h 4149357"/>
                <a:gd name="connsiteX86" fmla="*/ 730727 w 4149357"/>
                <a:gd name="connsiteY86" fmla="*/ 1044051 h 4149357"/>
                <a:gd name="connsiteX87" fmla="*/ 747000 w 4149357"/>
                <a:gd name="connsiteY87" fmla="*/ 1018723 h 4149357"/>
                <a:gd name="connsiteX88" fmla="*/ 984856 w 4149357"/>
                <a:gd name="connsiteY88" fmla="*/ 750794 h 4149357"/>
                <a:gd name="connsiteX89" fmla="*/ 1041560 w 4149357"/>
                <a:gd name="connsiteY89" fmla="*/ 707185 h 4149357"/>
                <a:gd name="connsiteX90" fmla="*/ 893513 w 4149357"/>
                <a:gd name="connsiteY90" fmla="*/ 450761 h 4149357"/>
                <a:gd name="connsiteX91" fmla="*/ 920247 w 4149357"/>
                <a:gd name="connsiteY91" fmla="*/ 350989 h 4149357"/>
                <a:gd name="connsiteX92" fmla="*/ 1173248 w 4149357"/>
                <a:gd name="connsiteY92" fmla="*/ 204918 h 4149357"/>
                <a:gd name="connsiteX93" fmla="*/ 1273019 w 4149357"/>
                <a:gd name="connsiteY93" fmla="*/ 231652 h 4149357"/>
                <a:gd name="connsiteX94" fmla="*/ 1410457 w 4149357"/>
                <a:gd name="connsiteY94" fmla="*/ 469699 h 4149357"/>
                <a:gd name="connsiteX95" fmla="*/ 1462492 w 4149357"/>
                <a:gd name="connsiteY95" fmla="*/ 445292 h 4149357"/>
                <a:gd name="connsiteX96" fmla="*/ 1736607 w 4149357"/>
                <a:gd name="connsiteY96" fmla="*/ 359420 h 4149357"/>
                <a:gd name="connsiteX97" fmla="*/ 1867910 w 4149357"/>
                <a:gd name="connsiteY97" fmla="*/ 338282 h 4149357"/>
                <a:gd name="connsiteX98" fmla="*/ 1867910 w 4149357"/>
                <a:gd name="connsiteY98" fmla="*/ 73038 h 4149357"/>
                <a:gd name="connsiteX99" fmla="*/ 1940948 w 4149357"/>
                <a:gd name="connsiteY99" fmla="*/ 0 h 41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149357" h="4149357">
                  <a:moveTo>
                    <a:pt x="2074678" y="1104326"/>
                  </a:moveTo>
                  <a:cubicBezTo>
                    <a:pt x="1538767" y="1104326"/>
                    <a:pt x="1104326" y="1538767"/>
                    <a:pt x="1104326" y="2074678"/>
                  </a:cubicBezTo>
                  <a:cubicBezTo>
                    <a:pt x="1104326" y="2610589"/>
                    <a:pt x="1538767" y="3045030"/>
                    <a:pt x="2074678" y="3045030"/>
                  </a:cubicBezTo>
                  <a:cubicBezTo>
                    <a:pt x="2610589" y="3045030"/>
                    <a:pt x="3045030" y="2610589"/>
                    <a:pt x="3045030" y="2074678"/>
                  </a:cubicBezTo>
                  <a:cubicBezTo>
                    <a:pt x="3045030" y="1538767"/>
                    <a:pt x="2610589" y="1104326"/>
                    <a:pt x="2074678" y="1104326"/>
                  </a:cubicBezTo>
                  <a:close/>
                  <a:moveTo>
                    <a:pt x="1940948" y="0"/>
                  </a:moveTo>
                  <a:lnTo>
                    <a:pt x="2233089" y="0"/>
                  </a:lnTo>
                  <a:cubicBezTo>
                    <a:pt x="2273427" y="0"/>
                    <a:pt x="2306127" y="32700"/>
                    <a:pt x="2306127" y="73038"/>
                  </a:cubicBezTo>
                  <a:lnTo>
                    <a:pt x="2306127" y="343398"/>
                  </a:lnTo>
                  <a:lnTo>
                    <a:pt x="2405659" y="359420"/>
                  </a:lnTo>
                  <a:cubicBezTo>
                    <a:pt x="2488389" y="377276"/>
                    <a:pt x="2568877" y="401624"/>
                    <a:pt x="2646623" y="431938"/>
                  </a:cubicBezTo>
                  <a:lnTo>
                    <a:pt x="2760221" y="486738"/>
                  </a:lnTo>
                  <a:lnTo>
                    <a:pt x="2907494" y="231652"/>
                  </a:lnTo>
                  <a:cubicBezTo>
                    <a:pt x="2927663" y="196719"/>
                    <a:pt x="2972332" y="184750"/>
                    <a:pt x="3007266" y="204918"/>
                  </a:cubicBezTo>
                  <a:lnTo>
                    <a:pt x="3260267" y="350989"/>
                  </a:lnTo>
                  <a:cubicBezTo>
                    <a:pt x="3295201" y="371159"/>
                    <a:pt x="3307170" y="415827"/>
                    <a:pt x="3287001" y="450761"/>
                  </a:cubicBezTo>
                  <a:lnTo>
                    <a:pt x="3126745" y="728333"/>
                  </a:lnTo>
                  <a:lnTo>
                    <a:pt x="3258851" y="851596"/>
                  </a:lnTo>
                  <a:lnTo>
                    <a:pt x="3414341" y="1046174"/>
                  </a:lnTo>
                  <a:lnTo>
                    <a:pt x="3695052" y="884105"/>
                  </a:lnTo>
                  <a:cubicBezTo>
                    <a:pt x="3729984" y="863936"/>
                    <a:pt x="3774653" y="875905"/>
                    <a:pt x="3794823" y="910838"/>
                  </a:cubicBezTo>
                  <a:lnTo>
                    <a:pt x="3940893" y="1163840"/>
                  </a:lnTo>
                  <a:cubicBezTo>
                    <a:pt x="3961063" y="1198775"/>
                    <a:pt x="3949093" y="1243442"/>
                    <a:pt x="3914159" y="1263612"/>
                  </a:cubicBezTo>
                  <a:lnTo>
                    <a:pt x="3613432" y="1437237"/>
                  </a:lnTo>
                  <a:lnTo>
                    <a:pt x="3642174" y="1508056"/>
                  </a:lnTo>
                  <a:cubicBezTo>
                    <a:pt x="3669053" y="1590991"/>
                    <a:pt x="3690194" y="1676733"/>
                    <a:pt x="3705101" y="1764753"/>
                  </a:cubicBezTo>
                  <a:lnTo>
                    <a:pt x="3717451" y="1862418"/>
                  </a:lnTo>
                  <a:lnTo>
                    <a:pt x="4076319" y="1862418"/>
                  </a:lnTo>
                  <a:cubicBezTo>
                    <a:pt x="4116658" y="1862418"/>
                    <a:pt x="4149357" y="1895117"/>
                    <a:pt x="4149357" y="1935456"/>
                  </a:cubicBezTo>
                  <a:lnTo>
                    <a:pt x="4149357" y="2227596"/>
                  </a:lnTo>
                  <a:cubicBezTo>
                    <a:pt x="4149357" y="2267934"/>
                    <a:pt x="4116658" y="2300634"/>
                    <a:pt x="4076319" y="2300634"/>
                  </a:cubicBezTo>
                  <a:lnTo>
                    <a:pt x="3715910" y="2300634"/>
                  </a:lnTo>
                  <a:lnTo>
                    <a:pt x="3708199" y="2365708"/>
                  </a:lnTo>
                  <a:cubicBezTo>
                    <a:pt x="3693186" y="2460362"/>
                    <a:pt x="3670973" y="2552443"/>
                    <a:pt x="3642174" y="2641303"/>
                  </a:cubicBezTo>
                  <a:lnTo>
                    <a:pt x="3615980" y="2709852"/>
                  </a:lnTo>
                  <a:lnTo>
                    <a:pt x="3920636" y="2885746"/>
                  </a:lnTo>
                  <a:cubicBezTo>
                    <a:pt x="3955570" y="2905915"/>
                    <a:pt x="3967539" y="2950584"/>
                    <a:pt x="3947370" y="2985518"/>
                  </a:cubicBezTo>
                  <a:lnTo>
                    <a:pt x="3801300" y="3238519"/>
                  </a:lnTo>
                  <a:cubicBezTo>
                    <a:pt x="3781130" y="3273453"/>
                    <a:pt x="3736461" y="3285421"/>
                    <a:pt x="3701528" y="3265253"/>
                  </a:cubicBezTo>
                  <a:lnTo>
                    <a:pt x="3415044" y="3099851"/>
                  </a:lnTo>
                  <a:lnTo>
                    <a:pt x="3395266" y="3130634"/>
                  </a:lnTo>
                  <a:cubicBezTo>
                    <a:pt x="3325021" y="3228484"/>
                    <a:pt x="3245249" y="3318306"/>
                    <a:pt x="3157409" y="3398564"/>
                  </a:cubicBezTo>
                  <a:lnTo>
                    <a:pt x="3118648" y="3428375"/>
                  </a:lnTo>
                  <a:lnTo>
                    <a:pt x="3274660" y="3698596"/>
                  </a:lnTo>
                  <a:cubicBezTo>
                    <a:pt x="3294830" y="3733530"/>
                    <a:pt x="3282860" y="3778199"/>
                    <a:pt x="3247926" y="3798368"/>
                  </a:cubicBezTo>
                  <a:lnTo>
                    <a:pt x="2994925" y="3944439"/>
                  </a:lnTo>
                  <a:cubicBezTo>
                    <a:pt x="2959991" y="3964607"/>
                    <a:pt x="2915322" y="3952639"/>
                    <a:pt x="2895154" y="3917705"/>
                  </a:cubicBezTo>
                  <a:lnTo>
                    <a:pt x="2752197" y="3670096"/>
                  </a:lnTo>
                  <a:lnTo>
                    <a:pt x="2679774" y="3704065"/>
                  </a:lnTo>
                  <a:cubicBezTo>
                    <a:pt x="2591827" y="3740644"/>
                    <a:pt x="2500208" y="3769531"/>
                    <a:pt x="2405659" y="3789938"/>
                  </a:cubicBezTo>
                  <a:lnTo>
                    <a:pt x="2306127" y="3805960"/>
                  </a:lnTo>
                  <a:lnTo>
                    <a:pt x="2306127" y="4076319"/>
                  </a:lnTo>
                  <a:cubicBezTo>
                    <a:pt x="2306127" y="4116658"/>
                    <a:pt x="2273427" y="4149357"/>
                    <a:pt x="2233089" y="4149357"/>
                  </a:cubicBezTo>
                  <a:lnTo>
                    <a:pt x="1940948" y="4149357"/>
                  </a:lnTo>
                  <a:cubicBezTo>
                    <a:pt x="1900610" y="4149357"/>
                    <a:pt x="1867910" y="4116658"/>
                    <a:pt x="1867910" y="4076319"/>
                  </a:cubicBezTo>
                  <a:lnTo>
                    <a:pt x="1867910" y="3811075"/>
                  </a:lnTo>
                  <a:lnTo>
                    <a:pt x="1736607" y="3789938"/>
                  </a:lnTo>
                  <a:cubicBezTo>
                    <a:pt x="1653877" y="3772082"/>
                    <a:pt x="1573390" y="3747733"/>
                    <a:pt x="1495643" y="3717421"/>
                  </a:cubicBezTo>
                  <a:lnTo>
                    <a:pt x="1421614" y="3681708"/>
                  </a:lnTo>
                  <a:lnTo>
                    <a:pt x="1285360" y="3917705"/>
                  </a:lnTo>
                  <a:cubicBezTo>
                    <a:pt x="1265192" y="3952639"/>
                    <a:pt x="1220523" y="3964607"/>
                    <a:pt x="1185588" y="3944439"/>
                  </a:cubicBezTo>
                  <a:lnTo>
                    <a:pt x="932587" y="3798368"/>
                  </a:lnTo>
                  <a:cubicBezTo>
                    <a:pt x="897653" y="3778199"/>
                    <a:pt x="885684" y="3733530"/>
                    <a:pt x="905854" y="3698596"/>
                  </a:cubicBezTo>
                  <a:lnTo>
                    <a:pt x="1048398" y="3451702"/>
                  </a:lnTo>
                  <a:lnTo>
                    <a:pt x="883414" y="3297763"/>
                  </a:lnTo>
                  <a:lnTo>
                    <a:pt x="727925" y="3103185"/>
                  </a:lnTo>
                  <a:lnTo>
                    <a:pt x="447216" y="3265253"/>
                  </a:lnTo>
                  <a:cubicBezTo>
                    <a:pt x="412282" y="3285421"/>
                    <a:pt x="367613" y="3273453"/>
                    <a:pt x="347445" y="3238519"/>
                  </a:cubicBezTo>
                  <a:lnTo>
                    <a:pt x="201374" y="2985518"/>
                  </a:lnTo>
                  <a:cubicBezTo>
                    <a:pt x="181205" y="2950584"/>
                    <a:pt x="193173" y="2905915"/>
                    <a:pt x="228107" y="2885746"/>
                  </a:cubicBezTo>
                  <a:lnTo>
                    <a:pt x="528834" y="2712122"/>
                  </a:lnTo>
                  <a:lnTo>
                    <a:pt x="500092" y="2641303"/>
                  </a:lnTo>
                  <a:cubicBezTo>
                    <a:pt x="473214" y="2558366"/>
                    <a:pt x="452071" y="2472625"/>
                    <a:pt x="437165" y="2384604"/>
                  </a:cubicBezTo>
                  <a:lnTo>
                    <a:pt x="426547" y="2300634"/>
                  </a:lnTo>
                  <a:lnTo>
                    <a:pt x="73038" y="2300634"/>
                  </a:lnTo>
                  <a:cubicBezTo>
                    <a:pt x="32700" y="2300634"/>
                    <a:pt x="0" y="2267934"/>
                    <a:pt x="0" y="2227596"/>
                  </a:cubicBezTo>
                  <a:lnTo>
                    <a:pt x="0" y="1935456"/>
                  </a:lnTo>
                  <a:cubicBezTo>
                    <a:pt x="0" y="1895117"/>
                    <a:pt x="32700" y="1862418"/>
                    <a:pt x="73038" y="1862418"/>
                  </a:cubicBezTo>
                  <a:lnTo>
                    <a:pt x="424732" y="1862418"/>
                  </a:lnTo>
                  <a:lnTo>
                    <a:pt x="434067" y="1783649"/>
                  </a:lnTo>
                  <a:cubicBezTo>
                    <a:pt x="449079" y="1688997"/>
                    <a:pt x="471293" y="1596916"/>
                    <a:pt x="500092" y="1508056"/>
                  </a:cubicBezTo>
                  <a:lnTo>
                    <a:pt x="528628" y="1433378"/>
                  </a:lnTo>
                  <a:lnTo>
                    <a:pt x="234584" y="1263612"/>
                  </a:lnTo>
                  <a:cubicBezTo>
                    <a:pt x="199650" y="1243442"/>
                    <a:pt x="187682" y="1198775"/>
                    <a:pt x="207850" y="1163840"/>
                  </a:cubicBezTo>
                  <a:lnTo>
                    <a:pt x="353921" y="910838"/>
                  </a:lnTo>
                  <a:cubicBezTo>
                    <a:pt x="374090" y="875905"/>
                    <a:pt x="418759" y="863936"/>
                    <a:pt x="453693" y="884105"/>
                  </a:cubicBezTo>
                  <a:lnTo>
                    <a:pt x="730727" y="1044051"/>
                  </a:lnTo>
                  <a:lnTo>
                    <a:pt x="747000" y="1018723"/>
                  </a:lnTo>
                  <a:cubicBezTo>
                    <a:pt x="817246" y="920873"/>
                    <a:pt x="897017" y="831052"/>
                    <a:pt x="984856" y="750794"/>
                  </a:cubicBezTo>
                  <a:lnTo>
                    <a:pt x="1041560" y="707185"/>
                  </a:lnTo>
                  <a:lnTo>
                    <a:pt x="893513" y="450761"/>
                  </a:lnTo>
                  <a:cubicBezTo>
                    <a:pt x="873345" y="415827"/>
                    <a:pt x="885313" y="371159"/>
                    <a:pt x="920247" y="350989"/>
                  </a:cubicBezTo>
                  <a:lnTo>
                    <a:pt x="1173248" y="204918"/>
                  </a:lnTo>
                  <a:cubicBezTo>
                    <a:pt x="1208182" y="184750"/>
                    <a:pt x="1252851" y="196719"/>
                    <a:pt x="1273019" y="231652"/>
                  </a:cubicBezTo>
                  <a:lnTo>
                    <a:pt x="1410457" y="469699"/>
                  </a:lnTo>
                  <a:lnTo>
                    <a:pt x="1462492" y="445292"/>
                  </a:lnTo>
                  <a:cubicBezTo>
                    <a:pt x="1550438" y="408713"/>
                    <a:pt x="1642058" y="379828"/>
                    <a:pt x="1736607" y="359420"/>
                  </a:cubicBezTo>
                  <a:lnTo>
                    <a:pt x="1867910" y="338282"/>
                  </a:lnTo>
                  <a:lnTo>
                    <a:pt x="1867910" y="73038"/>
                  </a:lnTo>
                  <a:cubicBezTo>
                    <a:pt x="1867910" y="32700"/>
                    <a:pt x="1900610" y="0"/>
                    <a:pt x="194094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grpSp>
      <p:sp>
        <p:nvSpPr>
          <p:cNvPr id="3" name="TextBox 2"/>
          <p:cNvSpPr txBox="1"/>
          <p:nvPr/>
        </p:nvSpPr>
        <p:spPr>
          <a:xfrm>
            <a:off x="619125" y="1352550"/>
            <a:ext cx="4124325" cy="3416320"/>
          </a:xfrm>
          <a:prstGeom prst="rect">
            <a:avLst/>
          </a:prstGeom>
          <a:noFill/>
        </p:spPr>
        <p:txBody>
          <a:bodyPr wrap="square" rtlCol="0">
            <a:spAutoFit/>
          </a:bodyPr>
          <a:lstStyle/>
          <a:p>
            <a:r>
              <a:rPr lang="en-US" dirty="0" smtClean="0">
                <a:latin typeface="+mn-lt"/>
              </a:rPr>
              <a:t>CRISP-DM stands for </a:t>
            </a:r>
            <a:r>
              <a:rPr lang="en-US" b="1" dirty="0"/>
              <a:t>Cross-industry standard process for data </a:t>
            </a:r>
            <a:r>
              <a:rPr lang="en-US" b="1" dirty="0" smtClean="0"/>
              <a:t>mining</a:t>
            </a:r>
            <a:r>
              <a:rPr lang="en-US" dirty="0"/>
              <a:t>, and it is a standard based upon a wide poll of industry data scientists</a:t>
            </a:r>
            <a:r>
              <a:rPr lang="en-US" dirty="0" smtClean="0"/>
              <a:t>.</a:t>
            </a:r>
          </a:p>
          <a:p>
            <a:endParaRPr lang="en-US" dirty="0"/>
          </a:p>
          <a:p>
            <a:r>
              <a:rPr lang="en-US" dirty="0" smtClean="0"/>
              <a:t>CRISP-DM break the process of data mining into several distinct steps.</a:t>
            </a:r>
          </a:p>
          <a:p>
            <a:endParaRPr lang="en-US" dirty="0"/>
          </a:p>
          <a:p>
            <a:r>
              <a:rPr lang="en-US" dirty="0" smtClean="0"/>
              <a:t>CRISP-DM notes that the data mining is a process of continuous improvement and that is continues even after a solution is deployed</a:t>
            </a:r>
          </a:p>
        </p:txBody>
      </p:sp>
    </p:spTree>
    <p:extLst>
      <p:ext uri="{BB962C8B-B14F-4D97-AF65-F5344CB8AC3E}">
        <p14:creationId xmlns:p14="http://schemas.microsoft.com/office/powerpoint/2010/main" val="14202189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2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2.xml><?xml version="1.0" encoding="utf-8"?>
<a:theme xmlns:a="http://schemas.openxmlformats.org/drawingml/2006/main" name="3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3.xml><?xml version="1.0" encoding="utf-8"?>
<a:theme xmlns:a="http://schemas.openxmlformats.org/drawingml/2006/main" name="4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4.xml><?xml version="1.0" encoding="utf-8"?>
<a:theme xmlns:a="http://schemas.openxmlformats.org/drawingml/2006/main" name="5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5.xml><?xml version="1.0" encoding="utf-8"?>
<a:theme xmlns:a="http://schemas.openxmlformats.org/drawingml/2006/main" name="Int_PPT Template_ClearPro_16x9">
  <a:themeElements>
    <a:clrScheme name="Intel Color Palette">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71C5"/>
      </a:hlink>
      <a:folHlink>
        <a:srgbClr val="00AEEF"/>
      </a:folHlink>
    </a:clrScheme>
    <a:fontScheme name="Intel Clear">
      <a:majorFont>
        <a:latin typeface="Intel Clear"/>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vert="horz" wrap="square" lIns="0" tIns="0" rIns="0" bIns="0" rtlCol="0">
        <a:spAutoFit/>
      </a:bodyPr>
      <a:lstStyle>
        <a:defPPr>
          <a:defRPr sz="1100" dirty="0" err="1" smtClean="0">
            <a:solidFill>
              <a:srgbClr val="003C71"/>
            </a:solidFill>
          </a:defRPr>
        </a:defPPr>
      </a:lstStyle>
    </a:txDef>
  </a:objectDefaults>
  <a:extraClrSchemeLst/>
</a:theme>
</file>

<file path=ppt/theme/theme6.xml><?xml version="1.0" encoding="utf-8"?>
<a:theme xmlns:a="http://schemas.openxmlformats.org/drawingml/2006/main" name="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67271</TotalTime>
  <Words>3705</Words>
  <Application>Microsoft Office PowerPoint</Application>
  <PresentationFormat>Widescreen</PresentationFormat>
  <Paragraphs>682</Paragraphs>
  <Slides>42</Slides>
  <Notes>42</Notes>
  <HiddenSlides>2</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42</vt:i4>
      </vt:variant>
    </vt:vector>
  </HeadingPairs>
  <TitlesOfParts>
    <vt:vector size="56" baseType="lpstr">
      <vt:lpstr>Arial</vt:lpstr>
      <vt:lpstr>Calibri</vt:lpstr>
      <vt:lpstr>Cambria Math</vt:lpstr>
      <vt:lpstr>Corbel</vt:lpstr>
      <vt:lpstr>Intel Clear</vt:lpstr>
      <vt:lpstr>Intel Clear Light</vt:lpstr>
      <vt:lpstr>Intel Clear Pro</vt:lpstr>
      <vt:lpstr>Wingdings</vt:lpstr>
      <vt:lpstr>2_Intel 20150715</vt:lpstr>
      <vt:lpstr>3_Intel 20150715</vt:lpstr>
      <vt:lpstr>4_Intel 20150715</vt:lpstr>
      <vt:lpstr>5_Intel 20150715</vt:lpstr>
      <vt:lpstr>Int_PPT Template_ClearPro_16x9</vt:lpstr>
      <vt:lpstr>Intel 20150715</vt:lpstr>
      <vt:lpstr>Webinar 3:  IoT Analytics &amp; Computer Vision in Industry 4.0</vt:lpstr>
      <vt:lpstr>PowerPoint Presentation</vt:lpstr>
      <vt:lpstr>Defining Predictive Analytics</vt:lpstr>
      <vt:lpstr>PowerPoint Presentation</vt:lpstr>
      <vt:lpstr>Predictive Analytics Use in Industrial Manufacturing</vt:lpstr>
      <vt:lpstr>Predictive Analytics   Used in Healthcare</vt:lpstr>
      <vt:lpstr>Analytics Maturity Curve</vt:lpstr>
      <vt:lpstr>Vibration on a Motor</vt:lpstr>
      <vt:lpstr>CRISP-DM: An Approach to Understanding Data</vt:lpstr>
      <vt:lpstr>Reminders for Data Scientists</vt:lpstr>
      <vt:lpstr>Clearly Actionable Data</vt:lpstr>
      <vt:lpstr>Algorithms in the Predictive Modeling Toolkit </vt:lpstr>
      <vt:lpstr>What is a Predictive model?</vt:lpstr>
      <vt:lpstr>Parametric Vs Non-Parametric</vt:lpstr>
      <vt:lpstr>Three styles of Machine Learning</vt:lpstr>
      <vt:lpstr>Regression algorithms</vt:lpstr>
      <vt:lpstr>Decision Tree Learning</vt:lpstr>
      <vt:lpstr>K - Nearest neighbor algorithm </vt:lpstr>
      <vt:lpstr>Naïve Bayes</vt:lpstr>
      <vt:lpstr>Gradient Boosting Algorithms</vt:lpstr>
      <vt:lpstr>Dimensionality Reduction Algorithms</vt:lpstr>
      <vt:lpstr>Analytics Maturity Curve: Neural Networks</vt:lpstr>
      <vt:lpstr>Computer Vision at the EDGE</vt:lpstr>
      <vt:lpstr>PowerPoint Presentation</vt:lpstr>
      <vt:lpstr>PowerPoint Presentation</vt:lpstr>
      <vt:lpstr>Applications of Computer Vision</vt:lpstr>
      <vt:lpstr>PowerPoint Presentation</vt:lpstr>
      <vt:lpstr>OpenCV* Library</vt:lpstr>
      <vt:lpstr>HAAR Cascades in OpenCV*</vt:lpstr>
      <vt:lpstr>PowerPoint Presentation</vt:lpstr>
      <vt:lpstr>Artificial Intelligence  is playing a large role in emerging predictive systems</vt:lpstr>
      <vt:lpstr>Predictive Analytics and Computer Vision NEED Compute At the Edge</vt:lpstr>
      <vt:lpstr>PowerPoint Presentation</vt:lpstr>
      <vt:lpstr>PowerPoint Presentation</vt:lpstr>
      <vt:lpstr>PowerPoint Presentation</vt:lpstr>
      <vt:lpstr>Industries and Advantage</vt:lpstr>
      <vt:lpstr>Predictive Analytics </vt:lpstr>
      <vt:lpstr>Industries Benefiting from predictive Analytics </vt:lpstr>
      <vt:lpstr>Importance of Domain Knowledge</vt:lpstr>
      <vt:lpstr>Statistics, Probability, and Information Theory for Predictive Modeling </vt:lpstr>
      <vt:lpstr>EXPECTATION</vt:lpstr>
      <vt:lpstr>Central limit theorem</vt:lpstr>
    </vt:vector>
  </TitlesOfParts>
  <Company>Intel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daniel.w.holmlund@intel.com</dc:creator>
  <cp:keywords>CTPClassification=CTP_IC:VisualMarkings=, CTPClassification=CTP_IC</cp:keywords>
  <cp:lastModifiedBy>Holmlund, Daniel W</cp:lastModifiedBy>
  <cp:revision>1231</cp:revision>
  <cp:lastPrinted>2018-04-09T22:54:44Z</cp:lastPrinted>
  <dcterms:created xsi:type="dcterms:W3CDTF">2017-05-17T21:52:06Z</dcterms:created>
  <dcterms:modified xsi:type="dcterms:W3CDTF">2018-04-10T15:11:00Z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y fmtid="{D5CDD505-2E9C-101B-9397-08002B2CF9AE}" pid="3" name="TitusGUID">
    <vt:lpwstr>ac2d2e68-2bf0-42e8-a81b-80de6d7768dc</vt:lpwstr>
  </property>
  <property fmtid="{D5CDD505-2E9C-101B-9397-08002B2CF9AE}" pid="4" name="CTP_BU">
    <vt:lpwstr>SSG ENABLING GROUP</vt:lpwstr>
  </property>
  <property fmtid="{D5CDD505-2E9C-101B-9397-08002B2CF9AE}" pid="5" name="CTP_TimeStamp">
    <vt:lpwstr>2018-04-10 15:10:58Z</vt:lpwstr>
  </property>
  <property fmtid="{D5CDD505-2E9C-101B-9397-08002B2CF9AE}" pid="6" name="CTPClassification">
    <vt:lpwstr>CTP_IC</vt:lpwstr>
  </property>
</Properties>
</file>